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8"/>
  </p:notesMasterIdLst>
  <p:sldIdLst>
    <p:sldId id="256" r:id="rId2"/>
    <p:sldId id="620" r:id="rId3"/>
    <p:sldId id="621" r:id="rId4"/>
    <p:sldId id="622" r:id="rId5"/>
    <p:sldId id="559" r:id="rId6"/>
    <p:sldId id="623" r:id="rId7"/>
    <p:sldId id="624" r:id="rId8"/>
    <p:sldId id="625" r:id="rId9"/>
    <p:sldId id="626" r:id="rId10"/>
    <p:sldId id="627" r:id="rId11"/>
    <p:sldId id="628" r:id="rId12"/>
    <p:sldId id="629" r:id="rId13"/>
    <p:sldId id="630" r:id="rId14"/>
    <p:sldId id="631" r:id="rId15"/>
    <p:sldId id="632" r:id="rId16"/>
    <p:sldId id="560" r:id="rId17"/>
    <p:sldId id="561" r:id="rId18"/>
    <p:sldId id="639" r:id="rId19"/>
    <p:sldId id="566" r:id="rId20"/>
    <p:sldId id="567" r:id="rId21"/>
    <p:sldId id="572" r:id="rId22"/>
    <p:sldId id="573" r:id="rId23"/>
    <p:sldId id="574" r:id="rId24"/>
    <p:sldId id="575" r:id="rId25"/>
    <p:sldId id="580" r:id="rId26"/>
    <p:sldId id="582" r:id="rId27"/>
    <p:sldId id="583" r:id="rId28"/>
    <p:sldId id="585" r:id="rId29"/>
    <p:sldId id="403" r:id="rId30"/>
    <p:sldId id="377" r:id="rId31"/>
    <p:sldId id="378" r:id="rId32"/>
    <p:sldId id="379" r:id="rId33"/>
    <p:sldId id="683" r:id="rId34"/>
    <p:sldId id="415" r:id="rId35"/>
    <p:sldId id="382" r:id="rId36"/>
    <p:sldId id="384" r:id="rId37"/>
    <p:sldId id="650" r:id="rId38"/>
    <p:sldId id="651" r:id="rId39"/>
    <p:sldId id="653" r:id="rId40"/>
    <p:sldId id="655" r:id="rId41"/>
    <p:sldId id="654" r:id="rId42"/>
    <p:sldId id="495" r:id="rId43"/>
    <p:sldId id="619" r:id="rId44"/>
    <p:sldId id="457" r:id="rId45"/>
    <p:sldId id="458" r:id="rId46"/>
    <p:sldId id="459" r:id="rId47"/>
    <p:sldId id="460" r:id="rId48"/>
    <p:sldId id="461" r:id="rId49"/>
    <p:sldId id="462" r:id="rId50"/>
    <p:sldId id="463" r:id="rId51"/>
    <p:sldId id="465" r:id="rId52"/>
    <p:sldId id="464" r:id="rId53"/>
    <p:sldId id="682" r:id="rId54"/>
    <p:sldId id="466" r:id="rId55"/>
    <p:sldId id="618" r:id="rId56"/>
    <p:sldId id="675" r:id="rId57"/>
    <p:sldId id="677" r:id="rId58"/>
    <p:sldId id="679" r:id="rId59"/>
    <p:sldId id="680" r:id="rId60"/>
    <p:sldId id="469" r:id="rId61"/>
    <p:sldId id="667" r:id="rId62"/>
    <p:sldId id="470" r:id="rId63"/>
    <p:sldId id="313" r:id="rId64"/>
    <p:sldId id="669" r:id="rId65"/>
    <p:sldId id="674" r:id="rId66"/>
    <p:sldId id="508"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0099"/>
    <a:srgbClr val="0033CC"/>
    <a:srgbClr val="6600FF"/>
    <a:srgbClr val="003399"/>
    <a:srgbClr val="000000"/>
    <a:srgbClr val="9999FF"/>
    <a:srgbClr val="CCCCFF"/>
    <a:srgbClr val="CC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4301" autoAdjust="0"/>
  </p:normalViewPr>
  <p:slideViewPr>
    <p:cSldViewPr snapToGrid="0">
      <p:cViewPr varScale="1">
        <p:scale>
          <a:sx n="103" d="100"/>
          <a:sy n="103" d="100"/>
        </p:scale>
        <p:origin x="198" y="102"/>
      </p:cViewPr>
      <p:guideLst>
        <p:guide orient="horz" pos="2160"/>
        <p:guide pos="2880"/>
      </p:guideLst>
    </p:cSldViewPr>
  </p:slideViewPr>
  <p:outlineViewPr>
    <p:cViewPr>
      <p:scale>
        <a:sx n="33" d="100"/>
        <a:sy n="33" d="100"/>
      </p:scale>
      <p:origin x="0" y="12390"/>
    </p:cViewPr>
  </p:outlineViewPr>
  <p:notesTextViewPr>
    <p:cViewPr>
      <p:scale>
        <a:sx n="1" d="1"/>
        <a:sy n="1" d="1"/>
      </p:scale>
      <p:origin x="0" y="0"/>
    </p:cViewPr>
  </p:notesTextViewPr>
  <p:sorterViewPr>
    <p:cViewPr>
      <p:scale>
        <a:sx n="51" d="100"/>
        <a:sy n="51" d="100"/>
      </p:scale>
      <p:origin x="0" y="0"/>
    </p:cViewPr>
  </p:sorterViewPr>
  <p:notesViewPr>
    <p:cSldViewPr snapToGrid="0">
      <p:cViewPr varScale="1">
        <p:scale>
          <a:sx n="73" d="100"/>
          <a:sy n="73" d="100"/>
        </p:scale>
        <p:origin x="356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png"/><Relationship Id="rId4" Type="http://schemas.openxmlformats.org/officeDocument/2006/relationships/image" Target="../media/image23.jpeg"/></Relationships>
</file>

<file path=ppt/diagrams/_rels/data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image" Target="../media/image137.png"/></Relationships>
</file>

<file path=ppt/diagrams/_rels/data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image" Target="../media/image139.png"/></Relationships>
</file>

<file path=ppt/diagrams/_rels/data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png"/><Relationship Id="rId1" Type="http://schemas.openxmlformats.org/officeDocument/2006/relationships/image" Target="../media/image14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g"/><Relationship Id="rId1" Type="http://schemas.openxmlformats.org/officeDocument/2006/relationships/image" Target="../media/image20.png"/><Relationship Id="rId4" Type="http://schemas.openxmlformats.org/officeDocument/2006/relationships/image" Target="../media/image22.jpg"/></Relationships>
</file>

<file path=ppt/diagrams/_rels/drawing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image" Target="../media/image137.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image" Target="../media/image13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png"/><Relationship Id="rId1" Type="http://schemas.openxmlformats.org/officeDocument/2006/relationships/image" Target="../media/image146.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0F9DB-8299-45B2-BACC-3BE116E9B48F}" type="doc">
      <dgm:prSet loTypeId="urn:microsoft.com/office/officeart/2008/layout/HexagonCluster" loCatId="picture" qsTypeId="urn:microsoft.com/office/officeart/2005/8/quickstyle/3d3" qsCatId="3D" csTypeId="urn:microsoft.com/office/officeart/2005/8/colors/colorful5" csCatId="colorful" phldr="1"/>
      <dgm:spPr/>
      <dgm:t>
        <a:bodyPr/>
        <a:lstStyle/>
        <a:p>
          <a:endParaRPr lang="th-TH"/>
        </a:p>
      </dgm:t>
    </dgm:pt>
    <dgm:pt modelId="{52FB8E1D-0E5E-43AA-B261-8857C391B3D3}">
      <dgm:prSet phldrT="[Text]"/>
      <dgm:spPr/>
      <dgm:t>
        <a:bodyPr/>
        <a:lstStyle/>
        <a:p>
          <a:r>
            <a:rPr lang="th-TH" dirty="0"/>
            <a:t>การประกอบ</a:t>
          </a:r>
        </a:p>
        <a:p>
          <a:r>
            <a:rPr lang="th-TH" dirty="0"/>
            <a:t>วัตถุระเบิด</a:t>
          </a:r>
        </a:p>
      </dgm:t>
    </dgm:pt>
    <dgm:pt modelId="{7721AF79-D4E8-4F8B-BB04-D535BBCC2F3C}" type="parTrans" cxnId="{77C2904A-1476-4896-AA17-79A45CC57F57}">
      <dgm:prSet/>
      <dgm:spPr/>
      <dgm:t>
        <a:bodyPr/>
        <a:lstStyle/>
        <a:p>
          <a:endParaRPr lang="th-TH"/>
        </a:p>
      </dgm:t>
    </dgm:pt>
    <dgm:pt modelId="{34638F72-4F9F-4C55-8D0B-AB9F8AE29BD6}" type="sibTrans" cxnId="{77C2904A-1476-4896-AA17-79A45CC57F57}">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t>
        <a:bodyPr/>
        <a:lstStyle/>
        <a:p>
          <a:endParaRPr lang="th-TH"/>
        </a:p>
      </dgm:t>
    </dgm:pt>
    <dgm:pt modelId="{6974A2B8-2169-4ABD-860B-5A3300789D0E}">
      <dgm:prSet phldrT="[Text]"/>
      <dgm:spPr/>
      <dgm:t>
        <a:bodyPr/>
        <a:lstStyle/>
        <a:p>
          <a:r>
            <a:rPr lang="th-TH" dirty="0"/>
            <a:t>การก่อวินาศกรรม</a:t>
          </a:r>
        </a:p>
      </dgm:t>
    </dgm:pt>
    <dgm:pt modelId="{DE54E511-D612-486A-BEA6-9392F95C63BA}" type="parTrans" cxnId="{32AC0CF1-B8D1-42C5-AA1B-38F67661AC2D}">
      <dgm:prSet/>
      <dgm:spPr/>
      <dgm:t>
        <a:bodyPr/>
        <a:lstStyle/>
        <a:p>
          <a:endParaRPr lang="th-TH"/>
        </a:p>
      </dgm:t>
    </dgm:pt>
    <dgm:pt modelId="{8EC16A18-60B0-4C33-90E3-79215C659BC6}" type="sibTrans" cxnId="{32AC0CF1-B8D1-42C5-AA1B-38F67661AC2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t>
        <a:bodyPr/>
        <a:lstStyle/>
        <a:p>
          <a:endParaRPr lang="th-TH"/>
        </a:p>
      </dgm:t>
    </dgm:pt>
    <dgm:pt modelId="{265B2A68-A251-4211-95B1-2F089AF493B0}">
      <dgm:prSet phldrT="[Text]"/>
      <dgm:spPr/>
      <dgm:t>
        <a:bodyPr/>
        <a:lstStyle/>
        <a:p>
          <a:r>
            <a:rPr lang="th-TH" dirty="0"/>
            <a:t>ระเบิดนิวเคลียร์</a:t>
          </a:r>
        </a:p>
      </dgm:t>
    </dgm:pt>
    <dgm:pt modelId="{3938C27F-553A-4B4D-A45C-F2ABCC5B19DC}" type="parTrans" cxnId="{470EBD5C-7915-489F-B0D1-4D54DA3A101A}">
      <dgm:prSet/>
      <dgm:spPr/>
      <dgm:t>
        <a:bodyPr/>
        <a:lstStyle/>
        <a:p>
          <a:endParaRPr lang="th-TH"/>
        </a:p>
      </dgm:t>
    </dgm:pt>
    <dgm:pt modelId="{AE6E42FB-02DD-4C36-AED8-F41098F9EA87}" type="sibTrans" cxnId="{470EBD5C-7915-489F-B0D1-4D54DA3A101A}">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t>
        <a:bodyPr/>
        <a:lstStyle/>
        <a:p>
          <a:endParaRPr lang="th-TH"/>
        </a:p>
      </dgm:t>
    </dgm:pt>
    <dgm:pt modelId="{367E8E4B-E3A1-4B65-A07A-2A2797F8DE3F}">
      <dgm:prSet/>
      <dgm:spPr/>
      <dgm:t>
        <a:bodyPr/>
        <a:lstStyle/>
        <a:p>
          <a:r>
            <a:rPr lang="th-TH" dirty="0"/>
            <a:t>การลักลอบ</a:t>
          </a:r>
          <a:r>
            <a:rPr lang="en-US" dirty="0"/>
            <a:t>/</a:t>
          </a:r>
          <a:r>
            <a:rPr lang="th-TH" dirty="0"/>
            <a:t> การโจรกรรม</a:t>
          </a:r>
        </a:p>
      </dgm:t>
    </dgm:pt>
    <dgm:pt modelId="{BCC92537-41D7-453A-8578-84BCB1280190}" type="parTrans" cxnId="{62AD6F46-5CCF-4B8F-9E27-811A1F90290E}">
      <dgm:prSet/>
      <dgm:spPr/>
      <dgm:t>
        <a:bodyPr/>
        <a:lstStyle/>
        <a:p>
          <a:endParaRPr lang="th-TH"/>
        </a:p>
      </dgm:t>
    </dgm:pt>
    <dgm:pt modelId="{A7663BE2-C1FF-42D9-BBE2-713288576672}" type="sibTrans" cxnId="{62AD6F46-5CCF-4B8F-9E27-811A1F90290E}">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t>
        <a:bodyPr/>
        <a:lstStyle/>
        <a:p>
          <a:endParaRPr lang="th-TH"/>
        </a:p>
      </dgm:t>
    </dgm:pt>
    <dgm:pt modelId="{C8C5F2A7-C1F9-4685-A48B-1C6892A10573}" type="pres">
      <dgm:prSet presAssocID="{60C0F9DB-8299-45B2-BACC-3BE116E9B48F}" presName="Name0" presStyleCnt="0">
        <dgm:presLayoutVars>
          <dgm:chMax val="21"/>
          <dgm:chPref val="21"/>
        </dgm:presLayoutVars>
      </dgm:prSet>
      <dgm:spPr/>
      <dgm:t>
        <a:bodyPr/>
        <a:lstStyle/>
        <a:p>
          <a:endParaRPr lang="en-US"/>
        </a:p>
      </dgm:t>
    </dgm:pt>
    <dgm:pt modelId="{CB1B24CC-50A1-4F68-8B2B-FC4B948D2906}" type="pres">
      <dgm:prSet presAssocID="{52FB8E1D-0E5E-43AA-B261-8857C391B3D3}" presName="text1" presStyleCnt="0"/>
      <dgm:spPr/>
    </dgm:pt>
    <dgm:pt modelId="{308DFB7B-0949-4A55-A1F5-31E896A68BF1}" type="pres">
      <dgm:prSet presAssocID="{52FB8E1D-0E5E-43AA-B261-8857C391B3D3}" presName="textRepeatNode" presStyleLbl="alignNode1" presStyleIdx="0" presStyleCnt="4">
        <dgm:presLayoutVars>
          <dgm:chMax val="0"/>
          <dgm:chPref val="0"/>
          <dgm:bulletEnabled val="1"/>
        </dgm:presLayoutVars>
      </dgm:prSet>
      <dgm:spPr/>
      <dgm:t>
        <a:bodyPr/>
        <a:lstStyle/>
        <a:p>
          <a:endParaRPr lang="en-US"/>
        </a:p>
      </dgm:t>
    </dgm:pt>
    <dgm:pt modelId="{E12BFED1-C438-4B30-B6C4-2E52D461F41E}" type="pres">
      <dgm:prSet presAssocID="{52FB8E1D-0E5E-43AA-B261-8857C391B3D3}" presName="textaccent1" presStyleCnt="0"/>
      <dgm:spPr/>
    </dgm:pt>
    <dgm:pt modelId="{35964819-C4D6-4A2D-AD2F-F7E4E8E85853}" type="pres">
      <dgm:prSet presAssocID="{52FB8E1D-0E5E-43AA-B261-8857C391B3D3}" presName="accentRepeatNode" presStyleLbl="solidAlignAcc1" presStyleIdx="0" presStyleCnt="8"/>
      <dgm:spPr/>
    </dgm:pt>
    <dgm:pt modelId="{58EA2C0E-3B33-49B6-B361-6A613F21E991}" type="pres">
      <dgm:prSet presAssocID="{34638F72-4F9F-4C55-8D0B-AB9F8AE29BD6}" presName="image1" presStyleCnt="0"/>
      <dgm:spPr/>
    </dgm:pt>
    <dgm:pt modelId="{C6F03B46-2820-4507-988D-597AA90E035B}" type="pres">
      <dgm:prSet presAssocID="{34638F72-4F9F-4C55-8D0B-AB9F8AE29BD6}" presName="imageRepeatNode" presStyleLbl="alignAcc1" presStyleIdx="0" presStyleCnt="4"/>
      <dgm:spPr/>
      <dgm:t>
        <a:bodyPr/>
        <a:lstStyle/>
        <a:p>
          <a:endParaRPr lang="en-US"/>
        </a:p>
      </dgm:t>
    </dgm:pt>
    <dgm:pt modelId="{1542C4A2-8D2E-4821-AFDE-943B72D4963B}" type="pres">
      <dgm:prSet presAssocID="{34638F72-4F9F-4C55-8D0B-AB9F8AE29BD6}" presName="imageaccent1" presStyleCnt="0"/>
      <dgm:spPr/>
    </dgm:pt>
    <dgm:pt modelId="{D70BAB30-B810-4022-AE78-1793E217B336}" type="pres">
      <dgm:prSet presAssocID="{34638F72-4F9F-4C55-8D0B-AB9F8AE29BD6}" presName="accentRepeatNode" presStyleLbl="solidAlignAcc1" presStyleIdx="1" presStyleCnt="8"/>
      <dgm:spPr/>
    </dgm:pt>
    <dgm:pt modelId="{0DF9ECF8-B3F0-4BC3-862E-AE252B087396}" type="pres">
      <dgm:prSet presAssocID="{6974A2B8-2169-4ABD-860B-5A3300789D0E}" presName="text2" presStyleCnt="0"/>
      <dgm:spPr/>
    </dgm:pt>
    <dgm:pt modelId="{BA066438-D2A4-4D5E-931B-BC2C6E1E0515}" type="pres">
      <dgm:prSet presAssocID="{6974A2B8-2169-4ABD-860B-5A3300789D0E}" presName="textRepeatNode" presStyleLbl="alignNode1" presStyleIdx="1" presStyleCnt="4">
        <dgm:presLayoutVars>
          <dgm:chMax val="0"/>
          <dgm:chPref val="0"/>
          <dgm:bulletEnabled val="1"/>
        </dgm:presLayoutVars>
      </dgm:prSet>
      <dgm:spPr/>
      <dgm:t>
        <a:bodyPr/>
        <a:lstStyle/>
        <a:p>
          <a:endParaRPr lang="en-US"/>
        </a:p>
      </dgm:t>
    </dgm:pt>
    <dgm:pt modelId="{DB80334B-749F-4156-A024-7F7CE113132B}" type="pres">
      <dgm:prSet presAssocID="{6974A2B8-2169-4ABD-860B-5A3300789D0E}" presName="textaccent2" presStyleCnt="0"/>
      <dgm:spPr/>
    </dgm:pt>
    <dgm:pt modelId="{969F19C3-2960-45AE-95E2-8517B1CA5E12}" type="pres">
      <dgm:prSet presAssocID="{6974A2B8-2169-4ABD-860B-5A3300789D0E}" presName="accentRepeatNode" presStyleLbl="solidAlignAcc1" presStyleIdx="2" presStyleCnt="8"/>
      <dgm:spPr/>
    </dgm:pt>
    <dgm:pt modelId="{08C0F660-7DCA-45EE-9B94-367171C78942}" type="pres">
      <dgm:prSet presAssocID="{8EC16A18-60B0-4C33-90E3-79215C659BC6}" presName="image2" presStyleCnt="0"/>
      <dgm:spPr/>
    </dgm:pt>
    <dgm:pt modelId="{A0B7FC4B-37F6-48C4-A7D1-0EA787F6EF73}" type="pres">
      <dgm:prSet presAssocID="{8EC16A18-60B0-4C33-90E3-79215C659BC6}" presName="imageRepeatNode" presStyleLbl="alignAcc1" presStyleIdx="1" presStyleCnt="4"/>
      <dgm:spPr/>
      <dgm:t>
        <a:bodyPr/>
        <a:lstStyle/>
        <a:p>
          <a:endParaRPr lang="en-US"/>
        </a:p>
      </dgm:t>
    </dgm:pt>
    <dgm:pt modelId="{0FFC76FB-87AF-414A-BC0F-6E49289C5284}" type="pres">
      <dgm:prSet presAssocID="{8EC16A18-60B0-4C33-90E3-79215C659BC6}" presName="imageaccent2" presStyleCnt="0"/>
      <dgm:spPr/>
    </dgm:pt>
    <dgm:pt modelId="{99A74560-A076-4DB3-B2FE-BC1B76837DF2}" type="pres">
      <dgm:prSet presAssocID="{8EC16A18-60B0-4C33-90E3-79215C659BC6}" presName="accentRepeatNode" presStyleLbl="solidAlignAcc1" presStyleIdx="3" presStyleCnt="8"/>
      <dgm:spPr/>
    </dgm:pt>
    <dgm:pt modelId="{F449E154-9BB3-42F3-B2D2-DBE67F7587E9}" type="pres">
      <dgm:prSet presAssocID="{367E8E4B-E3A1-4B65-A07A-2A2797F8DE3F}" presName="text3" presStyleCnt="0"/>
      <dgm:spPr/>
    </dgm:pt>
    <dgm:pt modelId="{E43367B2-E0DB-4149-AD0D-01F8B1D09B3F}" type="pres">
      <dgm:prSet presAssocID="{367E8E4B-E3A1-4B65-A07A-2A2797F8DE3F}" presName="textRepeatNode" presStyleLbl="alignNode1" presStyleIdx="2" presStyleCnt="4">
        <dgm:presLayoutVars>
          <dgm:chMax val="0"/>
          <dgm:chPref val="0"/>
          <dgm:bulletEnabled val="1"/>
        </dgm:presLayoutVars>
      </dgm:prSet>
      <dgm:spPr/>
      <dgm:t>
        <a:bodyPr/>
        <a:lstStyle/>
        <a:p>
          <a:endParaRPr lang="en-US"/>
        </a:p>
      </dgm:t>
    </dgm:pt>
    <dgm:pt modelId="{82C9437E-C904-4E4F-AAB5-3ABB500DC682}" type="pres">
      <dgm:prSet presAssocID="{367E8E4B-E3A1-4B65-A07A-2A2797F8DE3F}" presName="textaccent3" presStyleCnt="0"/>
      <dgm:spPr/>
    </dgm:pt>
    <dgm:pt modelId="{ADBC1BDA-A91E-446E-ADF4-68A53880A7FB}" type="pres">
      <dgm:prSet presAssocID="{367E8E4B-E3A1-4B65-A07A-2A2797F8DE3F}" presName="accentRepeatNode" presStyleLbl="solidAlignAcc1" presStyleIdx="4" presStyleCnt="8"/>
      <dgm:spPr/>
    </dgm:pt>
    <dgm:pt modelId="{70328F48-B6F1-4A03-B2D1-0D3506245DAF}" type="pres">
      <dgm:prSet presAssocID="{A7663BE2-C1FF-42D9-BBE2-713288576672}" presName="image3" presStyleCnt="0"/>
      <dgm:spPr/>
    </dgm:pt>
    <dgm:pt modelId="{A79462CB-7E97-4D4E-9E78-33420C96E061}" type="pres">
      <dgm:prSet presAssocID="{A7663BE2-C1FF-42D9-BBE2-713288576672}" presName="imageRepeatNode" presStyleLbl="alignAcc1" presStyleIdx="2" presStyleCnt="4"/>
      <dgm:spPr/>
      <dgm:t>
        <a:bodyPr/>
        <a:lstStyle/>
        <a:p>
          <a:endParaRPr lang="en-US"/>
        </a:p>
      </dgm:t>
    </dgm:pt>
    <dgm:pt modelId="{6FBE704B-E3E5-49F7-AB8C-A055E1B91B77}" type="pres">
      <dgm:prSet presAssocID="{A7663BE2-C1FF-42D9-BBE2-713288576672}" presName="imageaccent3" presStyleCnt="0"/>
      <dgm:spPr/>
    </dgm:pt>
    <dgm:pt modelId="{974F70A1-1693-4228-9828-C59C69247D73}" type="pres">
      <dgm:prSet presAssocID="{A7663BE2-C1FF-42D9-BBE2-713288576672}" presName="accentRepeatNode" presStyleLbl="solidAlignAcc1" presStyleIdx="5" presStyleCnt="8"/>
      <dgm:spPr/>
    </dgm:pt>
    <dgm:pt modelId="{4F34B696-DE42-46BD-920A-1314BC41AF98}" type="pres">
      <dgm:prSet presAssocID="{265B2A68-A251-4211-95B1-2F089AF493B0}" presName="text4" presStyleCnt="0"/>
      <dgm:spPr/>
    </dgm:pt>
    <dgm:pt modelId="{E821EC8A-AA86-44F1-A631-4008C958821E}" type="pres">
      <dgm:prSet presAssocID="{265B2A68-A251-4211-95B1-2F089AF493B0}" presName="textRepeatNode" presStyleLbl="alignNode1" presStyleIdx="3" presStyleCnt="4">
        <dgm:presLayoutVars>
          <dgm:chMax val="0"/>
          <dgm:chPref val="0"/>
          <dgm:bulletEnabled val="1"/>
        </dgm:presLayoutVars>
      </dgm:prSet>
      <dgm:spPr/>
      <dgm:t>
        <a:bodyPr/>
        <a:lstStyle/>
        <a:p>
          <a:endParaRPr lang="en-US"/>
        </a:p>
      </dgm:t>
    </dgm:pt>
    <dgm:pt modelId="{0B900EA9-0B46-456F-8121-A24788665F92}" type="pres">
      <dgm:prSet presAssocID="{265B2A68-A251-4211-95B1-2F089AF493B0}" presName="textaccent4" presStyleCnt="0"/>
      <dgm:spPr/>
    </dgm:pt>
    <dgm:pt modelId="{1DE435E4-BA05-44B9-9720-7FB5D7537905}" type="pres">
      <dgm:prSet presAssocID="{265B2A68-A251-4211-95B1-2F089AF493B0}" presName="accentRepeatNode" presStyleLbl="solidAlignAcc1" presStyleIdx="6" presStyleCnt="8"/>
      <dgm:spPr/>
    </dgm:pt>
    <dgm:pt modelId="{7B021C65-9882-4E87-8814-A4FD40AD9728}" type="pres">
      <dgm:prSet presAssocID="{AE6E42FB-02DD-4C36-AED8-F41098F9EA87}" presName="image4" presStyleCnt="0"/>
      <dgm:spPr/>
    </dgm:pt>
    <dgm:pt modelId="{15754B8A-A82D-4FF1-B76E-3970FCB94FB6}" type="pres">
      <dgm:prSet presAssocID="{AE6E42FB-02DD-4C36-AED8-F41098F9EA87}" presName="imageRepeatNode" presStyleLbl="alignAcc1" presStyleIdx="3" presStyleCnt="4"/>
      <dgm:spPr/>
      <dgm:t>
        <a:bodyPr/>
        <a:lstStyle/>
        <a:p>
          <a:endParaRPr lang="en-US"/>
        </a:p>
      </dgm:t>
    </dgm:pt>
    <dgm:pt modelId="{8F6D376B-09A8-47D6-A7AD-A246E4336BCA}" type="pres">
      <dgm:prSet presAssocID="{AE6E42FB-02DD-4C36-AED8-F41098F9EA87}" presName="imageaccent4" presStyleCnt="0"/>
      <dgm:spPr/>
    </dgm:pt>
    <dgm:pt modelId="{8B129F15-E263-43BE-9E30-6B35A0315E80}" type="pres">
      <dgm:prSet presAssocID="{AE6E42FB-02DD-4C36-AED8-F41098F9EA87}" presName="accentRepeatNode" presStyleLbl="solidAlignAcc1" presStyleIdx="7" presStyleCnt="8"/>
      <dgm:spPr/>
    </dgm:pt>
  </dgm:ptLst>
  <dgm:cxnLst>
    <dgm:cxn modelId="{B45B74AB-C8F7-4113-A8A5-716D5DBA514C}" type="presOf" srcId="{8EC16A18-60B0-4C33-90E3-79215C659BC6}" destId="{A0B7FC4B-37F6-48C4-A7D1-0EA787F6EF73}" srcOrd="0" destOrd="0" presId="urn:microsoft.com/office/officeart/2008/layout/HexagonCluster"/>
    <dgm:cxn modelId="{470EBD5C-7915-489F-B0D1-4D54DA3A101A}" srcId="{60C0F9DB-8299-45B2-BACC-3BE116E9B48F}" destId="{265B2A68-A251-4211-95B1-2F089AF493B0}" srcOrd="3" destOrd="0" parTransId="{3938C27F-553A-4B4D-A45C-F2ABCC5B19DC}" sibTransId="{AE6E42FB-02DD-4C36-AED8-F41098F9EA87}"/>
    <dgm:cxn modelId="{32AC0CF1-B8D1-42C5-AA1B-38F67661AC2D}" srcId="{60C0F9DB-8299-45B2-BACC-3BE116E9B48F}" destId="{6974A2B8-2169-4ABD-860B-5A3300789D0E}" srcOrd="1" destOrd="0" parTransId="{DE54E511-D612-486A-BEA6-9392F95C63BA}" sibTransId="{8EC16A18-60B0-4C33-90E3-79215C659BC6}"/>
    <dgm:cxn modelId="{B278081A-301B-4CD7-8665-898533719ED4}" type="presOf" srcId="{AE6E42FB-02DD-4C36-AED8-F41098F9EA87}" destId="{15754B8A-A82D-4FF1-B76E-3970FCB94FB6}" srcOrd="0" destOrd="0" presId="urn:microsoft.com/office/officeart/2008/layout/HexagonCluster"/>
    <dgm:cxn modelId="{091785D3-8F81-4A6E-8D8A-0FEA5270D26B}" type="presOf" srcId="{A7663BE2-C1FF-42D9-BBE2-713288576672}" destId="{A79462CB-7E97-4D4E-9E78-33420C96E061}" srcOrd="0" destOrd="0" presId="urn:microsoft.com/office/officeart/2008/layout/HexagonCluster"/>
    <dgm:cxn modelId="{69108C51-B457-48C2-8959-31CA66EBA225}" type="presOf" srcId="{265B2A68-A251-4211-95B1-2F089AF493B0}" destId="{E821EC8A-AA86-44F1-A631-4008C958821E}" srcOrd="0" destOrd="0" presId="urn:microsoft.com/office/officeart/2008/layout/HexagonCluster"/>
    <dgm:cxn modelId="{7746B6DF-5B10-4492-912E-7263225F17E4}" type="presOf" srcId="{60C0F9DB-8299-45B2-BACC-3BE116E9B48F}" destId="{C8C5F2A7-C1F9-4685-A48B-1C6892A10573}" srcOrd="0" destOrd="0" presId="urn:microsoft.com/office/officeart/2008/layout/HexagonCluster"/>
    <dgm:cxn modelId="{A6C06EED-DF9C-4F1E-9EF4-41D1451D3667}" type="presOf" srcId="{52FB8E1D-0E5E-43AA-B261-8857C391B3D3}" destId="{308DFB7B-0949-4A55-A1F5-31E896A68BF1}" srcOrd="0" destOrd="0" presId="urn:microsoft.com/office/officeart/2008/layout/HexagonCluster"/>
    <dgm:cxn modelId="{3B37A99A-674F-4CAD-B48A-23D5606684C3}" type="presOf" srcId="{367E8E4B-E3A1-4B65-A07A-2A2797F8DE3F}" destId="{E43367B2-E0DB-4149-AD0D-01F8B1D09B3F}" srcOrd="0" destOrd="0" presId="urn:microsoft.com/office/officeart/2008/layout/HexagonCluster"/>
    <dgm:cxn modelId="{19237BC4-D0F9-46A8-B6EF-13C13C3F4741}" type="presOf" srcId="{34638F72-4F9F-4C55-8D0B-AB9F8AE29BD6}" destId="{C6F03B46-2820-4507-988D-597AA90E035B}" srcOrd="0" destOrd="0" presId="urn:microsoft.com/office/officeart/2008/layout/HexagonCluster"/>
    <dgm:cxn modelId="{3FCAAF36-0BE7-48C4-A8A7-D2FDF8828E19}" type="presOf" srcId="{6974A2B8-2169-4ABD-860B-5A3300789D0E}" destId="{BA066438-D2A4-4D5E-931B-BC2C6E1E0515}" srcOrd="0" destOrd="0" presId="urn:microsoft.com/office/officeart/2008/layout/HexagonCluster"/>
    <dgm:cxn modelId="{62AD6F46-5CCF-4B8F-9E27-811A1F90290E}" srcId="{60C0F9DB-8299-45B2-BACC-3BE116E9B48F}" destId="{367E8E4B-E3A1-4B65-A07A-2A2797F8DE3F}" srcOrd="2" destOrd="0" parTransId="{BCC92537-41D7-453A-8578-84BCB1280190}" sibTransId="{A7663BE2-C1FF-42D9-BBE2-713288576672}"/>
    <dgm:cxn modelId="{77C2904A-1476-4896-AA17-79A45CC57F57}" srcId="{60C0F9DB-8299-45B2-BACC-3BE116E9B48F}" destId="{52FB8E1D-0E5E-43AA-B261-8857C391B3D3}" srcOrd="0" destOrd="0" parTransId="{7721AF79-D4E8-4F8B-BB04-D535BBCC2F3C}" sibTransId="{34638F72-4F9F-4C55-8D0B-AB9F8AE29BD6}"/>
    <dgm:cxn modelId="{B105FA80-DA3B-4543-95F2-02994D38AE37}" type="presParOf" srcId="{C8C5F2A7-C1F9-4685-A48B-1C6892A10573}" destId="{CB1B24CC-50A1-4F68-8B2B-FC4B948D2906}" srcOrd="0" destOrd="0" presId="urn:microsoft.com/office/officeart/2008/layout/HexagonCluster"/>
    <dgm:cxn modelId="{3367F591-43C9-43B8-A669-6DF6CAACFB7D}" type="presParOf" srcId="{CB1B24CC-50A1-4F68-8B2B-FC4B948D2906}" destId="{308DFB7B-0949-4A55-A1F5-31E896A68BF1}" srcOrd="0" destOrd="0" presId="urn:microsoft.com/office/officeart/2008/layout/HexagonCluster"/>
    <dgm:cxn modelId="{EFC0E3EB-E2D5-4E90-AA03-66D3F89A0883}" type="presParOf" srcId="{C8C5F2A7-C1F9-4685-A48B-1C6892A10573}" destId="{E12BFED1-C438-4B30-B6C4-2E52D461F41E}" srcOrd="1" destOrd="0" presId="urn:microsoft.com/office/officeart/2008/layout/HexagonCluster"/>
    <dgm:cxn modelId="{E6A2D582-7EFB-4116-9B0C-41193C3AD121}" type="presParOf" srcId="{E12BFED1-C438-4B30-B6C4-2E52D461F41E}" destId="{35964819-C4D6-4A2D-AD2F-F7E4E8E85853}" srcOrd="0" destOrd="0" presId="urn:microsoft.com/office/officeart/2008/layout/HexagonCluster"/>
    <dgm:cxn modelId="{862164E5-E1DB-4336-9591-0B9DF1AAE415}" type="presParOf" srcId="{C8C5F2A7-C1F9-4685-A48B-1C6892A10573}" destId="{58EA2C0E-3B33-49B6-B361-6A613F21E991}" srcOrd="2" destOrd="0" presId="urn:microsoft.com/office/officeart/2008/layout/HexagonCluster"/>
    <dgm:cxn modelId="{E885A003-70F2-462D-B4FE-1061EAB868B1}" type="presParOf" srcId="{58EA2C0E-3B33-49B6-B361-6A613F21E991}" destId="{C6F03B46-2820-4507-988D-597AA90E035B}" srcOrd="0" destOrd="0" presId="urn:microsoft.com/office/officeart/2008/layout/HexagonCluster"/>
    <dgm:cxn modelId="{3269E4E7-FCFA-45D7-BAFC-53BBCC1A3EE1}" type="presParOf" srcId="{C8C5F2A7-C1F9-4685-A48B-1C6892A10573}" destId="{1542C4A2-8D2E-4821-AFDE-943B72D4963B}" srcOrd="3" destOrd="0" presId="urn:microsoft.com/office/officeart/2008/layout/HexagonCluster"/>
    <dgm:cxn modelId="{6C691B97-23FA-4C76-A97B-607B235CFD1D}" type="presParOf" srcId="{1542C4A2-8D2E-4821-AFDE-943B72D4963B}" destId="{D70BAB30-B810-4022-AE78-1793E217B336}" srcOrd="0" destOrd="0" presId="urn:microsoft.com/office/officeart/2008/layout/HexagonCluster"/>
    <dgm:cxn modelId="{7ADF16CB-4D88-4A14-B3BB-00440959777F}" type="presParOf" srcId="{C8C5F2A7-C1F9-4685-A48B-1C6892A10573}" destId="{0DF9ECF8-B3F0-4BC3-862E-AE252B087396}" srcOrd="4" destOrd="0" presId="urn:microsoft.com/office/officeart/2008/layout/HexagonCluster"/>
    <dgm:cxn modelId="{6973D6F2-6953-4D50-A0FA-E414B1E29A95}" type="presParOf" srcId="{0DF9ECF8-B3F0-4BC3-862E-AE252B087396}" destId="{BA066438-D2A4-4D5E-931B-BC2C6E1E0515}" srcOrd="0" destOrd="0" presId="urn:microsoft.com/office/officeart/2008/layout/HexagonCluster"/>
    <dgm:cxn modelId="{294D4E86-88A9-4AD9-ABC4-6B493A2B789F}" type="presParOf" srcId="{C8C5F2A7-C1F9-4685-A48B-1C6892A10573}" destId="{DB80334B-749F-4156-A024-7F7CE113132B}" srcOrd="5" destOrd="0" presId="urn:microsoft.com/office/officeart/2008/layout/HexagonCluster"/>
    <dgm:cxn modelId="{DB5965EB-E70F-4D43-BED9-C83B56561BB2}" type="presParOf" srcId="{DB80334B-749F-4156-A024-7F7CE113132B}" destId="{969F19C3-2960-45AE-95E2-8517B1CA5E12}" srcOrd="0" destOrd="0" presId="urn:microsoft.com/office/officeart/2008/layout/HexagonCluster"/>
    <dgm:cxn modelId="{240CEA72-C73E-488E-AD29-05B1061FD36A}" type="presParOf" srcId="{C8C5F2A7-C1F9-4685-A48B-1C6892A10573}" destId="{08C0F660-7DCA-45EE-9B94-367171C78942}" srcOrd="6" destOrd="0" presId="urn:microsoft.com/office/officeart/2008/layout/HexagonCluster"/>
    <dgm:cxn modelId="{3B80D7E8-972B-4E8D-86B9-A9804C7D2325}" type="presParOf" srcId="{08C0F660-7DCA-45EE-9B94-367171C78942}" destId="{A0B7FC4B-37F6-48C4-A7D1-0EA787F6EF73}" srcOrd="0" destOrd="0" presId="urn:microsoft.com/office/officeart/2008/layout/HexagonCluster"/>
    <dgm:cxn modelId="{8253ABBF-8EE4-4CB5-9584-AE6E809EA488}" type="presParOf" srcId="{C8C5F2A7-C1F9-4685-A48B-1C6892A10573}" destId="{0FFC76FB-87AF-414A-BC0F-6E49289C5284}" srcOrd="7" destOrd="0" presId="urn:microsoft.com/office/officeart/2008/layout/HexagonCluster"/>
    <dgm:cxn modelId="{B5112182-CB76-4DDD-A9D3-791EDEDAC90F}" type="presParOf" srcId="{0FFC76FB-87AF-414A-BC0F-6E49289C5284}" destId="{99A74560-A076-4DB3-B2FE-BC1B76837DF2}" srcOrd="0" destOrd="0" presId="urn:microsoft.com/office/officeart/2008/layout/HexagonCluster"/>
    <dgm:cxn modelId="{614CBD1D-41B7-411E-A13D-F7F1A580FA11}" type="presParOf" srcId="{C8C5F2A7-C1F9-4685-A48B-1C6892A10573}" destId="{F449E154-9BB3-42F3-B2D2-DBE67F7587E9}" srcOrd="8" destOrd="0" presId="urn:microsoft.com/office/officeart/2008/layout/HexagonCluster"/>
    <dgm:cxn modelId="{0BCDA639-A46B-46CA-8415-943A9A4C8A2C}" type="presParOf" srcId="{F449E154-9BB3-42F3-B2D2-DBE67F7587E9}" destId="{E43367B2-E0DB-4149-AD0D-01F8B1D09B3F}" srcOrd="0" destOrd="0" presId="urn:microsoft.com/office/officeart/2008/layout/HexagonCluster"/>
    <dgm:cxn modelId="{256EABA3-6E52-4069-9A39-B567EAC29130}" type="presParOf" srcId="{C8C5F2A7-C1F9-4685-A48B-1C6892A10573}" destId="{82C9437E-C904-4E4F-AAB5-3ABB500DC682}" srcOrd="9" destOrd="0" presId="urn:microsoft.com/office/officeart/2008/layout/HexagonCluster"/>
    <dgm:cxn modelId="{2FCD7284-74FD-4900-83EA-D2E449F9F002}" type="presParOf" srcId="{82C9437E-C904-4E4F-AAB5-3ABB500DC682}" destId="{ADBC1BDA-A91E-446E-ADF4-68A53880A7FB}" srcOrd="0" destOrd="0" presId="urn:microsoft.com/office/officeart/2008/layout/HexagonCluster"/>
    <dgm:cxn modelId="{15D66D86-776F-417F-B388-21AD326972B1}" type="presParOf" srcId="{C8C5F2A7-C1F9-4685-A48B-1C6892A10573}" destId="{70328F48-B6F1-4A03-B2D1-0D3506245DAF}" srcOrd="10" destOrd="0" presId="urn:microsoft.com/office/officeart/2008/layout/HexagonCluster"/>
    <dgm:cxn modelId="{8C9EC44F-5FCC-4321-B63F-9ED3F0706BFC}" type="presParOf" srcId="{70328F48-B6F1-4A03-B2D1-0D3506245DAF}" destId="{A79462CB-7E97-4D4E-9E78-33420C96E061}" srcOrd="0" destOrd="0" presId="urn:microsoft.com/office/officeart/2008/layout/HexagonCluster"/>
    <dgm:cxn modelId="{164FD8B8-1FCF-494F-AA7C-871BE335815A}" type="presParOf" srcId="{C8C5F2A7-C1F9-4685-A48B-1C6892A10573}" destId="{6FBE704B-E3E5-49F7-AB8C-A055E1B91B77}" srcOrd="11" destOrd="0" presId="urn:microsoft.com/office/officeart/2008/layout/HexagonCluster"/>
    <dgm:cxn modelId="{2A58F8F1-AE77-4700-8476-2601F0C820CE}" type="presParOf" srcId="{6FBE704B-E3E5-49F7-AB8C-A055E1B91B77}" destId="{974F70A1-1693-4228-9828-C59C69247D73}" srcOrd="0" destOrd="0" presId="urn:microsoft.com/office/officeart/2008/layout/HexagonCluster"/>
    <dgm:cxn modelId="{6C06F861-56C2-465A-902C-AB2705C949B1}" type="presParOf" srcId="{C8C5F2A7-C1F9-4685-A48B-1C6892A10573}" destId="{4F34B696-DE42-46BD-920A-1314BC41AF98}" srcOrd="12" destOrd="0" presId="urn:microsoft.com/office/officeart/2008/layout/HexagonCluster"/>
    <dgm:cxn modelId="{E54774CB-7291-4483-91AC-4A3EE34F9A80}" type="presParOf" srcId="{4F34B696-DE42-46BD-920A-1314BC41AF98}" destId="{E821EC8A-AA86-44F1-A631-4008C958821E}" srcOrd="0" destOrd="0" presId="urn:microsoft.com/office/officeart/2008/layout/HexagonCluster"/>
    <dgm:cxn modelId="{FDF98D92-461C-440F-8C30-16BEB82DDC48}" type="presParOf" srcId="{C8C5F2A7-C1F9-4685-A48B-1C6892A10573}" destId="{0B900EA9-0B46-456F-8121-A24788665F92}" srcOrd="13" destOrd="0" presId="urn:microsoft.com/office/officeart/2008/layout/HexagonCluster"/>
    <dgm:cxn modelId="{4B8C432A-0D9E-4FF8-B860-4CB119BDAE54}" type="presParOf" srcId="{0B900EA9-0B46-456F-8121-A24788665F92}" destId="{1DE435E4-BA05-44B9-9720-7FB5D7537905}" srcOrd="0" destOrd="0" presId="urn:microsoft.com/office/officeart/2008/layout/HexagonCluster"/>
    <dgm:cxn modelId="{9B31761D-E821-466A-81C2-7EC8A361E4E6}" type="presParOf" srcId="{C8C5F2A7-C1F9-4685-A48B-1C6892A10573}" destId="{7B021C65-9882-4E87-8814-A4FD40AD9728}" srcOrd="14" destOrd="0" presId="urn:microsoft.com/office/officeart/2008/layout/HexagonCluster"/>
    <dgm:cxn modelId="{3C8ADFF5-F3A8-4F61-A0E8-68A7B663930B}" type="presParOf" srcId="{7B021C65-9882-4E87-8814-A4FD40AD9728}" destId="{15754B8A-A82D-4FF1-B76E-3970FCB94FB6}" srcOrd="0" destOrd="0" presId="urn:microsoft.com/office/officeart/2008/layout/HexagonCluster"/>
    <dgm:cxn modelId="{1F7A8C29-02F5-4B9F-97CE-573FE5DC139C}" type="presParOf" srcId="{C8C5F2A7-C1F9-4685-A48B-1C6892A10573}" destId="{8F6D376B-09A8-47D6-A7AD-A246E4336BCA}" srcOrd="15" destOrd="0" presId="urn:microsoft.com/office/officeart/2008/layout/HexagonCluster"/>
    <dgm:cxn modelId="{4DA0B81F-9E85-489A-A43D-E78746A47408}" type="presParOf" srcId="{8F6D376B-09A8-47D6-A7AD-A246E4336BCA}" destId="{8B129F15-E263-43BE-9E30-6B35A0315E80}"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6A889E-DD8B-4E16-ABDF-8845903C5D4C}" type="doc">
      <dgm:prSet loTypeId="urn:diagrams.loki3.com/VaryingWidthList" loCatId="list" qsTypeId="urn:microsoft.com/office/officeart/2005/8/quickstyle/simple2" qsCatId="simple" csTypeId="urn:microsoft.com/office/officeart/2005/8/colors/accent2_2" csCatId="accent2" phldr="1"/>
      <dgm:spPr/>
    </dgm:pt>
    <dgm:pt modelId="{E27BF208-CC77-4713-92F5-16436BA526D1}">
      <dgm:prSet phldrT="[Text]" custT="1"/>
      <dgm:spPr>
        <a:solidFill>
          <a:schemeClr val="accent2">
            <a:lumMod val="50000"/>
          </a:schemeClr>
        </a:solidFill>
      </dgm:spPr>
      <dgm:t>
        <a:bodyPr/>
        <a:lstStyle/>
        <a:p>
          <a:r>
            <a:rPr lang="th-TH" sz="3200" b="1" dirty="0">
              <a:latin typeface="TH SarabunPSK" panose="020B0500040200020003" pitchFamily="34" charset="-34"/>
              <a:cs typeface="TH SarabunPSK" panose="020B0500040200020003" pitchFamily="34" charset="-34"/>
            </a:rPr>
            <a:t>อาวุธนิวเคลียร์</a:t>
          </a:r>
          <a:r>
            <a:rPr lang="en-US" sz="3200" b="1" dirty="0">
              <a:latin typeface="TH SarabunPSK" panose="020B0500040200020003" pitchFamily="34" charset="-34"/>
              <a:cs typeface="TH SarabunPSK" panose="020B0500040200020003" pitchFamily="34" charset="-34"/>
            </a:rPr>
            <a:t> (Nuclear weapon)</a:t>
          </a:r>
        </a:p>
      </dgm:t>
    </dgm:pt>
    <dgm:pt modelId="{64BB0DE5-2384-40A1-8719-C85A6D7BA67B}" type="parTrans" cxnId="{91E385B2-2024-4ADD-92F1-BDFADFC3DEB6}">
      <dgm:prSet/>
      <dgm:spPr/>
      <dgm:t>
        <a:bodyPr/>
        <a:lstStyle/>
        <a:p>
          <a:endParaRPr lang="en-US" sz="3200" b="1">
            <a:solidFill>
              <a:schemeClr val="tx1"/>
            </a:solidFill>
            <a:latin typeface="TH SarabunPSK" panose="020B0500040200020003" pitchFamily="34" charset="-34"/>
            <a:cs typeface="TH SarabunPSK" panose="020B0500040200020003" pitchFamily="34" charset="-34"/>
          </a:endParaRPr>
        </a:p>
      </dgm:t>
    </dgm:pt>
    <dgm:pt modelId="{6745A4EE-0C1A-431E-B97C-3DEEC04C58A8}" type="sibTrans" cxnId="{91E385B2-2024-4ADD-92F1-BDFADFC3DEB6}">
      <dgm:prSet/>
      <dgm:spPr/>
      <dgm:t>
        <a:bodyPr/>
        <a:lstStyle/>
        <a:p>
          <a:endParaRPr lang="en-US" sz="3200" b="1">
            <a:solidFill>
              <a:schemeClr val="tx1"/>
            </a:solidFill>
            <a:latin typeface="TH SarabunPSK" panose="020B0500040200020003" pitchFamily="34" charset="-34"/>
            <a:cs typeface="TH SarabunPSK" panose="020B0500040200020003" pitchFamily="34" charset="-34"/>
          </a:endParaRPr>
        </a:p>
      </dgm:t>
    </dgm:pt>
    <dgm:pt modelId="{E1CF915B-D74B-4F0C-B5E5-AEC8EA1773E3}">
      <dgm:prSet phldrT="[Text]" custT="1"/>
      <dgm:spPr>
        <a:solidFill>
          <a:schemeClr val="accent2">
            <a:lumMod val="75000"/>
          </a:schemeClr>
        </a:solidFill>
      </dgm:spPr>
      <dgm:t>
        <a:bodyPr/>
        <a:lstStyle/>
        <a:p>
          <a:r>
            <a:rPr lang="th-TH" sz="3200" b="1">
              <a:latin typeface="TH SarabunPSK" panose="020B0500040200020003" pitchFamily="34" charset="-34"/>
              <a:cs typeface="TH SarabunPSK" panose="020B0500040200020003" pitchFamily="34" charset="-34"/>
            </a:rPr>
            <a:t>อาวุธที่มีองค์ประกอบของวัสดุนิวเคลียร์ (</a:t>
          </a:r>
          <a:r>
            <a:rPr lang="en-US" sz="3200" b="1">
              <a:latin typeface="TH SarabunPSK" panose="020B0500040200020003" pitchFamily="34" charset="-34"/>
              <a:cs typeface="TH SarabunPSK" panose="020B0500040200020003" pitchFamily="34" charset="-34"/>
            </a:rPr>
            <a:t>Improvised nuclear device;</a:t>
          </a:r>
          <a:r>
            <a:rPr lang="th-TH" sz="3200" b="1">
              <a:latin typeface="TH SarabunPSK" panose="020B0500040200020003" pitchFamily="34" charset="-34"/>
              <a:cs typeface="TH SarabunPSK" panose="020B0500040200020003" pitchFamily="34" charset="-34"/>
            </a:rPr>
            <a:t> </a:t>
          </a:r>
          <a:r>
            <a:rPr lang="en-US" sz="3200" b="1">
              <a:latin typeface="TH SarabunPSK" panose="020B0500040200020003" pitchFamily="34" charset="-34"/>
              <a:cs typeface="TH SarabunPSK" panose="020B0500040200020003" pitchFamily="34" charset="-34"/>
            </a:rPr>
            <a:t>IND)</a:t>
          </a:r>
          <a:endParaRPr lang="en-US" sz="3200" b="1" dirty="0">
            <a:latin typeface="TH SarabunPSK" panose="020B0500040200020003" pitchFamily="34" charset="-34"/>
            <a:cs typeface="TH SarabunPSK" panose="020B0500040200020003" pitchFamily="34" charset="-34"/>
          </a:endParaRPr>
        </a:p>
      </dgm:t>
    </dgm:pt>
    <dgm:pt modelId="{EB47041B-44DB-4339-B6AA-22BB5A80D486}" type="parTrans" cxnId="{94E804BF-6A54-4B7A-9CF2-231B88F9BAC4}">
      <dgm:prSet/>
      <dgm:spPr/>
      <dgm:t>
        <a:bodyPr/>
        <a:lstStyle/>
        <a:p>
          <a:endParaRPr lang="en-US" sz="3200" b="1">
            <a:solidFill>
              <a:schemeClr val="tx1"/>
            </a:solidFill>
            <a:latin typeface="TH SarabunPSK" panose="020B0500040200020003" pitchFamily="34" charset="-34"/>
            <a:cs typeface="TH SarabunPSK" panose="020B0500040200020003" pitchFamily="34" charset="-34"/>
          </a:endParaRPr>
        </a:p>
      </dgm:t>
    </dgm:pt>
    <dgm:pt modelId="{528562D4-6B09-4A7C-BC9F-2034B20E5DC7}" type="sibTrans" cxnId="{94E804BF-6A54-4B7A-9CF2-231B88F9BAC4}">
      <dgm:prSet/>
      <dgm:spPr/>
      <dgm:t>
        <a:bodyPr/>
        <a:lstStyle/>
        <a:p>
          <a:endParaRPr lang="en-US" sz="3200" b="1">
            <a:solidFill>
              <a:schemeClr val="tx1"/>
            </a:solidFill>
            <a:latin typeface="TH SarabunPSK" panose="020B0500040200020003" pitchFamily="34" charset="-34"/>
            <a:cs typeface="TH SarabunPSK" panose="020B0500040200020003" pitchFamily="34" charset="-34"/>
          </a:endParaRPr>
        </a:p>
      </dgm:t>
    </dgm:pt>
    <dgm:pt modelId="{BDA0DC03-F35C-4AD6-8191-D02720390AC2}">
      <dgm:prSet custT="1"/>
      <dgm:spPr>
        <a:solidFill>
          <a:schemeClr val="accent2">
            <a:lumMod val="60000"/>
            <a:lumOff val="40000"/>
          </a:schemeClr>
        </a:solidFill>
      </dgm:spPr>
      <dgm:t>
        <a:bodyPr/>
        <a:lstStyle/>
        <a:p>
          <a:r>
            <a:rPr lang="th-TH" sz="3200" b="1">
              <a:solidFill>
                <a:schemeClr val="tx1"/>
              </a:solidFill>
              <a:latin typeface="TH SarabunPSK" panose="020B0500040200020003" pitchFamily="34" charset="-34"/>
              <a:cs typeface="TH SarabunPSK" panose="020B0500040200020003" pitchFamily="34" charset="-34"/>
            </a:rPr>
            <a:t>อุปกรณ์กระจายรังสี (</a:t>
          </a:r>
          <a:r>
            <a:rPr lang="en-US" sz="3200" b="1">
              <a:solidFill>
                <a:schemeClr val="tx1"/>
              </a:solidFill>
              <a:latin typeface="TH SarabunPSK" panose="020B0500040200020003" pitchFamily="34" charset="-34"/>
              <a:cs typeface="TH SarabunPSK" panose="020B0500040200020003" pitchFamily="34" charset="-34"/>
            </a:rPr>
            <a:t>Radiological dispersive device ; RDD)</a:t>
          </a:r>
          <a:endParaRPr lang="en-US" sz="3200" b="1" dirty="0">
            <a:solidFill>
              <a:schemeClr val="tx1"/>
            </a:solidFill>
            <a:latin typeface="TH SarabunPSK" panose="020B0500040200020003" pitchFamily="34" charset="-34"/>
            <a:cs typeface="TH SarabunPSK" panose="020B0500040200020003" pitchFamily="34" charset="-34"/>
          </a:endParaRPr>
        </a:p>
      </dgm:t>
    </dgm:pt>
    <dgm:pt modelId="{DA9CD6C6-6E08-4CDD-BE5F-FF07CE366B5D}" type="parTrans" cxnId="{A7059E73-7B6F-4B33-A1B9-8E88BC27A6CA}">
      <dgm:prSet/>
      <dgm:spPr/>
      <dgm:t>
        <a:bodyPr/>
        <a:lstStyle/>
        <a:p>
          <a:endParaRPr lang="en-US" sz="3200" b="1">
            <a:solidFill>
              <a:schemeClr val="tx1"/>
            </a:solidFill>
            <a:latin typeface="TH SarabunPSK" panose="020B0500040200020003" pitchFamily="34" charset="-34"/>
            <a:cs typeface="TH SarabunPSK" panose="020B0500040200020003" pitchFamily="34" charset="-34"/>
          </a:endParaRPr>
        </a:p>
      </dgm:t>
    </dgm:pt>
    <dgm:pt modelId="{7EBA7920-DC9B-4F64-9058-9069222139B3}" type="sibTrans" cxnId="{A7059E73-7B6F-4B33-A1B9-8E88BC27A6CA}">
      <dgm:prSet/>
      <dgm:spPr/>
      <dgm:t>
        <a:bodyPr/>
        <a:lstStyle/>
        <a:p>
          <a:endParaRPr lang="en-US" sz="3200" b="1">
            <a:solidFill>
              <a:schemeClr val="tx1"/>
            </a:solidFill>
            <a:latin typeface="TH SarabunPSK" panose="020B0500040200020003" pitchFamily="34" charset="-34"/>
            <a:cs typeface="TH SarabunPSK" panose="020B0500040200020003" pitchFamily="34" charset="-34"/>
          </a:endParaRPr>
        </a:p>
      </dgm:t>
    </dgm:pt>
    <dgm:pt modelId="{6600B441-E9BC-44AB-8D05-37FA93CBFD12}">
      <dgm:prSet custT="1"/>
      <dgm:spPr>
        <a:solidFill>
          <a:schemeClr val="accent2">
            <a:lumMod val="40000"/>
            <a:lumOff val="60000"/>
          </a:schemeClr>
        </a:solidFill>
      </dgm:spPr>
      <dgm:t>
        <a:bodyPr/>
        <a:lstStyle/>
        <a:p>
          <a:r>
            <a:rPr lang="th-TH" sz="3200" b="1" dirty="0">
              <a:solidFill>
                <a:schemeClr val="tx1"/>
              </a:solidFill>
              <a:latin typeface="TH SarabunPSK" panose="020B0500040200020003" pitchFamily="34" charset="-34"/>
              <a:cs typeface="TH SarabunPSK" panose="020B0500040200020003" pitchFamily="34" charset="-34"/>
            </a:rPr>
            <a:t>อุปกรณ์แพร่รังสี (</a:t>
          </a:r>
          <a:r>
            <a:rPr lang="en-US" sz="3200" b="1" dirty="0">
              <a:solidFill>
                <a:schemeClr val="tx1"/>
              </a:solidFill>
              <a:latin typeface="TH SarabunPSK" panose="020B0500040200020003" pitchFamily="34" charset="-34"/>
              <a:cs typeface="TH SarabunPSK" panose="020B0500040200020003" pitchFamily="34" charset="-34"/>
            </a:rPr>
            <a:t>Radiological exposure </a:t>
          </a:r>
          <a:r>
            <a:rPr lang="en-US" sz="3200" b="1">
              <a:solidFill>
                <a:schemeClr val="tx1"/>
              </a:solidFill>
              <a:latin typeface="TH SarabunPSK" panose="020B0500040200020003" pitchFamily="34" charset="-34"/>
              <a:cs typeface="TH SarabunPSK" panose="020B0500040200020003" pitchFamily="34" charset="-34"/>
            </a:rPr>
            <a:t>device; RED</a:t>
          </a:r>
          <a:r>
            <a:rPr lang="en-US" sz="3200" b="1" dirty="0">
              <a:solidFill>
                <a:schemeClr val="tx1"/>
              </a:solidFill>
              <a:latin typeface="TH SarabunPSK" panose="020B0500040200020003" pitchFamily="34" charset="-34"/>
              <a:cs typeface="TH SarabunPSK" panose="020B0500040200020003" pitchFamily="34" charset="-34"/>
            </a:rPr>
            <a:t>)</a:t>
          </a:r>
        </a:p>
      </dgm:t>
    </dgm:pt>
    <dgm:pt modelId="{FD55DB9E-62D6-4087-80E4-1C88742AA38D}" type="parTrans" cxnId="{2E4B1637-6D29-4FC5-9EF7-9986EAD8B305}">
      <dgm:prSet/>
      <dgm:spPr/>
      <dgm:t>
        <a:bodyPr/>
        <a:lstStyle/>
        <a:p>
          <a:endParaRPr lang="en-US" sz="3200" b="1">
            <a:solidFill>
              <a:schemeClr val="tx1"/>
            </a:solidFill>
            <a:latin typeface="TH SarabunPSK" panose="020B0500040200020003" pitchFamily="34" charset="-34"/>
            <a:cs typeface="TH SarabunPSK" panose="020B0500040200020003" pitchFamily="34" charset="-34"/>
          </a:endParaRPr>
        </a:p>
      </dgm:t>
    </dgm:pt>
    <dgm:pt modelId="{41154C12-CB53-4584-B264-34FFF3D6B76D}" type="sibTrans" cxnId="{2E4B1637-6D29-4FC5-9EF7-9986EAD8B305}">
      <dgm:prSet/>
      <dgm:spPr/>
      <dgm:t>
        <a:bodyPr/>
        <a:lstStyle/>
        <a:p>
          <a:endParaRPr lang="en-US" sz="3200" b="1">
            <a:solidFill>
              <a:schemeClr val="tx1"/>
            </a:solidFill>
            <a:latin typeface="TH SarabunPSK" panose="020B0500040200020003" pitchFamily="34" charset="-34"/>
            <a:cs typeface="TH SarabunPSK" panose="020B0500040200020003" pitchFamily="34" charset="-34"/>
          </a:endParaRPr>
        </a:p>
      </dgm:t>
    </dgm:pt>
    <dgm:pt modelId="{AE0784D4-9CAC-4BDB-80DD-F8439F5AF5E5}" type="pres">
      <dgm:prSet presAssocID="{736A889E-DD8B-4E16-ABDF-8845903C5D4C}" presName="Name0" presStyleCnt="0">
        <dgm:presLayoutVars>
          <dgm:resizeHandles/>
        </dgm:presLayoutVars>
      </dgm:prSet>
      <dgm:spPr/>
    </dgm:pt>
    <dgm:pt modelId="{950D7E7A-8BD0-4283-A70E-C06EF7A74217}" type="pres">
      <dgm:prSet presAssocID="{E27BF208-CC77-4713-92F5-16436BA526D1}" presName="text" presStyleLbl="node1" presStyleIdx="0" presStyleCnt="4">
        <dgm:presLayoutVars>
          <dgm:bulletEnabled val="1"/>
        </dgm:presLayoutVars>
      </dgm:prSet>
      <dgm:spPr/>
      <dgm:t>
        <a:bodyPr/>
        <a:lstStyle/>
        <a:p>
          <a:endParaRPr lang="en-US"/>
        </a:p>
      </dgm:t>
    </dgm:pt>
    <dgm:pt modelId="{A4758E16-5A5E-4FF1-AA49-333C65176FED}" type="pres">
      <dgm:prSet presAssocID="{6745A4EE-0C1A-431E-B97C-3DEEC04C58A8}" presName="space" presStyleCnt="0"/>
      <dgm:spPr/>
    </dgm:pt>
    <dgm:pt modelId="{FC269608-8D13-45F4-AB6E-3103A76839E5}" type="pres">
      <dgm:prSet presAssocID="{E1CF915B-D74B-4F0C-B5E5-AEC8EA1773E3}" presName="text" presStyleLbl="node1" presStyleIdx="1" presStyleCnt="4">
        <dgm:presLayoutVars>
          <dgm:bulletEnabled val="1"/>
        </dgm:presLayoutVars>
      </dgm:prSet>
      <dgm:spPr/>
      <dgm:t>
        <a:bodyPr/>
        <a:lstStyle/>
        <a:p>
          <a:endParaRPr lang="en-US"/>
        </a:p>
      </dgm:t>
    </dgm:pt>
    <dgm:pt modelId="{579D21B9-C5B6-410C-8C8A-EE4123FF3985}" type="pres">
      <dgm:prSet presAssocID="{528562D4-6B09-4A7C-BC9F-2034B20E5DC7}" presName="space" presStyleCnt="0"/>
      <dgm:spPr/>
    </dgm:pt>
    <dgm:pt modelId="{9677A53E-A4D0-434B-9AC9-E07821F97B01}" type="pres">
      <dgm:prSet presAssocID="{BDA0DC03-F35C-4AD6-8191-D02720390AC2}" presName="text" presStyleLbl="node1" presStyleIdx="2" presStyleCnt="4">
        <dgm:presLayoutVars>
          <dgm:bulletEnabled val="1"/>
        </dgm:presLayoutVars>
      </dgm:prSet>
      <dgm:spPr/>
      <dgm:t>
        <a:bodyPr/>
        <a:lstStyle/>
        <a:p>
          <a:endParaRPr lang="en-US"/>
        </a:p>
      </dgm:t>
    </dgm:pt>
    <dgm:pt modelId="{644EE9A3-681E-45E0-91B2-827E6ECD689E}" type="pres">
      <dgm:prSet presAssocID="{7EBA7920-DC9B-4F64-9058-9069222139B3}" presName="space" presStyleCnt="0"/>
      <dgm:spPr/>
    </dgm:pt>
    <dgm:pt modelId="{F1B14D84-4BCD-4D33-8F52-E2615D0EA1FE}" type="pres">
      <dgm:prSet presAssocID="{6600B441-E9BC-44AB-8D05-37FA93CBFD12}" presName="text" presStyleLbl="node1" presStyleIdx="3" presStyleCnt="4">
        <dgm:presLayoutVars>
          <dgm:bulletEnabled val="1"/>
        </dgm:presLayoutVars>
      </dgm:prSet>
      <dgm:spPr/>
      <dgm:t>
        <a:bodyPr/>
        <a:lstStyle/>
        <a:p>
          <a:endParaRPr lang="en-US"/>
        </a:p>
      </dgm:t>
    </dgm:pt>
  </dgm:ptLst>
  <dgm:cxnLst>
    <dgm:cxn modelId="{A7059E73-7B6F-4B33-A1B9-8E88BC27A6CA}" srcId="{736A889E-DD8B-4E16-ABDF-8845903C5D4C}" destId="{BDA0DC03-F35C-4AD6-8191-D02720390AC2}" srcOrd="2" destOrd="0" parTransId="{DA9CD6C6-6E08-4CDD-BE5F-FF07CE366B5D}" sibTransId="{7EBA7920-DC9B-4F64-9058-9069222139B3}"/>
    <dgm:cxn modelId="{1AF8677C-C649-421C-A3CF-1EAE5CEF1CE5}" type="presOf" srcId="{E27BF208-CC77-4713-92F5-16436BA526D1}" destId="{950D7E7A-8BD0-4283-A70E-C06EF7A74217}" srcOrd="0" destOrd="0" presId="urn:diagrams.loki3.com/VaryingWidthList"/>
    <dgm:cxn modelId="{ADCDF735-EAD5-4EC1-8086-738332401F24}" type="presOf" srcId="{736A889E-DD8B-4E16-ABDF-8845903C5D4C}" destId="{AE0784D4-9CAC-4BDB-80DD-F8439F5AF5E5}" srcOrd="0" destOrd="0" presId="urn:diagrams.loki3.com/VaryingWidthList"/>
    <dgm:cxn modelId="{2E4B1637-6D29-4FC5-9EF7-9986EAD8B305}" srcId="{736A889E-DD8B-4E16-ABDF-8845903C5D4C}" destId="{6600B441-E9BC-44AB-8D05-37FA93CBFD12}" srcOrd="3" destOrd="0" parTransId="{FD55DB9E-62D6-4087-80E4-1C88742AA38D}" sibTransId="{41154C12-CB53-4584-B264-34FFF3D6B76D}"/>
    <dgm:cxn modelId="{E9ADB8A0-2242-4519-8080-CDF94EB375B6}" type="presOf" srcId="{E1CF915B-D74B-4F0C-B5E5-AEC8EA1773E3}" destId="{FC269608-8D13-45F4-AB6E-3103A76839E5}" srcOrd="0" destOrd="0" presId="urn:diagrams.loki3.com/VaryingWidthList"/>
    <dgm:cxn modelId="{91E385B2-2024-4ADD-92F1-BDFADFC3DEB6}" srcId="{736A889E-DD8B-4E16-ABDF-8845903C5D4C}" destId="{E27BF208-CC77-4713-92F5-16436BA526D1}" srcOrd="0" destOrd="0" parTransId="{64BB0DE5-2384-40A1-8719-C85A6D7BA67B}" sibTransId="{6745A4EE-0C1A-431E-B97C-3DEEC04C58A8}"/>
    <dgm:cxn modelId="{CC3A97B6-FD24-494C-A66B-3D1652083382}" type="presOf" srcId="{BDA0DC03-F35C-4AD6-8191-D02720390AC2}" destId="{9677A53E-A4D0-434B-9AC9-E07821F97B01}" srcOrd="0" destOrd="0" presId="urn:diagrams.loki3.com/VaryingWidthList"/>
    <dgm:cxn modelId="{94E804BF-6A54-4B7A-9CF2-231B88F9BAC4}" srcId="{736A889E-DD8B-4E16-ABDF-8845903C5D4C}" destId="{E1CF915B-D74B-4F0C-B5E5-AEC8EA1773E3}" srcOrd="1" destOrd="0" parTransId="{EB47041B-44DB-4339-B6AA-22BB5A80D486}" sibTransId="{528562D4-6B09-4A7C-BC9F-2034B20E5DC7}"/>
    <dgm:cxn modelId="{D4CC9BC0-7F13-4F7E-BC11-07173775726B}" type="presOf" srcId="{6600B441-E9BC-44AB-8D05-37FA93CBFD12}" destId="{F1B14D84-4BCD-4D33-8F52-E2615D0EA1FE}" srcOrd="0" destOrd="0" presId="urn:diagrams.loki3.com/VaryingWidthList"/>
    <dgm:cxn modelId="{4C1A29AD-7311-496C-8CD7-515D633B2038}" type="presParOf" srcId="{AE0784D4-9CAC-4BDB-80DD-F8439F5AF5E5}" destId="{950D7E7A-8BD0-4283-A70E-C06EF7A74217}" srcOrd="0" destOrd="0" presId="urn:diagrams.loki3.com/VaryingWidthList"/>
    <dgm:cxn modelId="{031336EF-8B9F-4091-9A5A-E911410E216B}" type="presParOf" srcId="{AE0784D4-9CAC-4BDB-80DD-F8439F5AF5E5}" destId="{A4758E16-5A5E-4FF1-AA49-333C65176FED}" srcOrd="1" destOrd="0" presId="urn:diagrams.loki3.com/VaryingWidthList"/>
    <dgm:cxn modelId="{76E39608-11BE-495A-8FE2-F6D49FDD2E93}" type="presParOf" srcId="{AE0784D4-9CAC-4BDB-80DD-F8439F5AF5E5}" destId="{FC269608-8D13-45F4-AB6E-3103A76839E5}" srcOrd="2" destOrd="0" presId="urn:diagrams.loki3.com/VaryingWidthList"/>
    <dgm:cxn modelId="{C1CA2552-61AE-4980-93A3-2F0B6222031C}" type="presParOf" srcId="{AE0784D4-9CAC-4BDB-80DD-F8439F5AF5E5}" destId="{579D21B9-C5B6-410C-8C8A-EE4123FF3985}" srcOrd="3" destOrd="0" presId="urn:diagrams.loki3.com/VaryingWidthList"/>
    <dgm:cxn modelId="{75BB6513-1A79-4337-B973-84DC75880ABE}" type="presParOf" srcId="{AE0784D4-9CAC-4BDB-80DD-F8439F5AF5E5}" destId="{9677A53E-A4D0-434B-9AC9-E07821F97B01}" srcOrd="4" destOrd="0" presId="urn:diagrams.loki3.com/VaryingWidthList"/>
    <dgm:cxn modelId="{7762F322-E5C0-48EC-91D4-EED580E0BE4E}" type="presParOf" srcId="{AE0784D4-9CAC-4BDB-80DD-F8439F5AF5E5}" destId="{644EE9A3-681E-45E0-91B2-827E6ECD689E}" srcOrd="5" destOrd="0" presId="urn:diagrams.loki3.com/VaryingWidthList"/>
    <dgm:cxn modelId="{D9BD2A24-C968-4EA1-97C7-C182B2E81ED9}" type="presParOf" srcId="{AE0784D4-9CAC-4BDB-80DD-F8439F5AF5E5}" destId="{F1B14D84-4BCD-4D33-8F52-E2615D0EA1FE}"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BFF5771-BB5E-49D4-9486-E5EF44628D75}"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th-TH"/>
        </a:p>
      </dgm:t>
    </dgm:pt>
    <dgm:pt modelId="{848FBB63-237A-469E-A450-5F47A74714EA}">
      <dgm:prSet phldrT="[ข้อความ]"/>
      <dgm:spPr/>
      <dgm:t>
        <a:bodyPr/>
        <a:lstStyle/>
        <a:p>
          <a:r>
            <a:rPr lang="th-TH" b="1" dirty="0">
              <a:solidFill>
                <a:schemeClr val="tx1"/>
              </a:solidFill>
              <a:latin typeface="TH SarabunPSK" panose="020B0500040200020003" pitchFamily="34" charset="-34"/>
              <a:cs typeface="TH SarabunPSK" panose="020B0500040200020003" pitchFamily="34" charset="-34"/>
            </a:rPr>
            <a:t>นิติวิทยาศาสตร์</a:t>
          </a:r>
        </a:p>
      </dgm:t>
    </dgm:pt>
    <dgm:pt modelId="{D7B5FD52-E2A6-43E6-8F80-FE42B7A58CC7}" type="parTrans" cxnId="{4D983012-295A-4B66-923D-149C2A5F1241}">
      <dgm:prSet/>
      <dgm:spPr/>
      <dgm:t>
        <a:bodyPr/>
        <a:lstStyle/>
        <a:p>
          <a:endParaRPr lang="th-TH">
            <a:latin typeface="TH SarabunPSK" panose="020B0500040200020003" pitchFamily="34" charset="-34"/>
            <a:cs typeface="TH SarabunPSK" panose="020B0500040200020003" pitchFamily="34" charset="-34"/>
          </a:endParaRPr>
        </a:p>
      </dgm:t>
    </dgm:pt>
    <dgm:pt modelId="{AD04BE06-E279-4B34-B50B-3A8D6709B6D7}" type="sibTrans" cxnId="{4D983012-295A-4B66-923D-149C2A5F1241}">
      <dgm:prSet/>
      <dgm:spPr/>
      <dgm:t>
        <a:bodyPr/>
        <a:lstStyle/>
        <a:p>
          <a:endParaRPr lang="th-TH">
            <a:latin typeface="TH SarabunPSK" panose="020B0500040200020003" pitchFamily="34" charset="-34"/>
            <a:cs typeface="TH SarabunPSK" panose="020B0500040200020003" pitchFamily="34" charset="-34"/>
          </a:endParaRPr>
        </a:p>
      </dgm:t>
    </dgm:pt>
    <dgm:pt modelId="{A8493A51-1DE3-4482-8BB4-5F01EE22BAE7}">
      <dgm:prSet phldrT="[ข้อความ]"/>
      <dgm:spPr/>
      <dgm:t>
        <a:bodyPr/>
        <a:lstStyle/>
        <a:p>
          <a:r>
            <a:rPr lang="th-TH" b="1" dirty="0">
              <a:latin typeface="TH SarabunPSK" panose="020B0500040200020003" pitchFamily="34" charset="-34"/>
              <a:cs typeface="TH SarabunPSK" panose="020B0500040200020003" pitchFamily="34" charset="-34"/>
            </a:rPr>
            <a:t>เวลา</a:t>
          </a:r>
        </a:p>
      </dgm:t>
    </dgm:pt>
    <dgm:pt modelId="{86115BF9-8A3B-485E-9967-5ACECDCFDE78}" type="parTrans" cxnId="{339D25D2-1BE4-44CE-AE88-0FD0F513BB67}">
      <dgm:prSet/>
      <dgm:spPr/>
      <dgm:t>
        <a:bodyPr/>
        <a:lstStyle/>
        <a:p>
          <a:endParaRPr lang="th-TH">
            <a:latin typeface="TH SarabunPSK" panose="020B0500040200020003" pitchFamily="34" charset="-34"/>
            <a:cs typeface="TH SarabunPSK" panose="020B0500040200020003" pitchFamily="34" charset="-34"/>
          </a:endParaRPr>
        </a:p>
      </dgm:t>
    </dgm:pt>
    <dgm:pt modelId="{173DBB5B-A681-479A-8CEC-9DC4895A21B8}" type="sibTrans" cxnId="{339D25D2-1BE4-44CE-AE88-0FD0F513BB67}">
      <dgm:prSet/>
      <dgm:spPr/>
      <dgm:t>
        <a:bodyPr/>
        <a:lstStyle/>
        <a:p>
          <a:endParaRPr lang="th-TH">
            <a:latin typeface="TH SarabunPSK" panose="020B0500040200020003" pitchFamily="34" charset="-34"/>
            <a:cs typeface="TH SarabunPSK" panose="020B0500040200020003" pitchFamily="34" charset="-34"/>
          </a:endParaRPr>
        </a:p>
      </dgm:t>
    </dgm:pt>
    <dgm:pt modelId="{4B37FD10-6760-4682-8D43-130F32D19EF6}">
      <dgm:prSet phldrT="[ข้อความ]"/>
      <dgm:spPr/>
      <dgm:t>
        <a:bodyPr/>
        <a:lstStyle/>
        <a:p>
          <a:r>
            <a:rPr lang="th-TH" b="1" dirty="0">
              <a:latin typeface="TH SarabunPSK" panose="020B0500040200020003" pitchFamily="34" charset="-34"/>
              <a:cs typeface="TH SarabunPSK" panose="020B0500040200020003" pitchFamily="34" charset="-34"/>
            </a:rPr>
            <a:t>ระยะทาง</a:t>
          </a:r>
        </a:p>
      </dgm:t>
    </dgm:pt>
    <dgm:pt modelId="{E726B857-7D5A-4B7F-80EC-9C1F702A6474}" type="parTrans" cxnId="{26034B19-8110-4EEA-BB8C-54656AA117B9}">
      <dgm:prSet/>
      <dgm:spPr/>
      <dgm:t>
        <a:bodyPr/>
        <a:lstStyle/>
        <a:p>
          <a:endParaRPr lang="th-TH">
            <a:latin typeface="TH SarabunPSK" panose="020B0500040200020003" pitchFamily="34" charset="-34"/>
            <a:cs typeface="TH SarabunPSK" panose="020B0500040200020003" pitchFamily="34" charset="-34"/>
          </a:endParaRPr>
        </a:p>
      </dgm:t>
    </dgm:pt>
    <dgm:pt modelId="{386F28D9-2505-4BC3-ADBA-D72FB44B4999}" type="sibTrans" cxnId="{26034B19-8110-4EEA-BB8C-54656AA117B9}">
      <dgm:prSet/>
      <dgm:spPr/>
      <dgm:t>
        <a:bodyPr/>
        <a:lstStyle/>
        <a:p>
          <a:endParaRPr lang="th-TH">
            <a:latin typeface="TH SarabunPSK" panose="020B0500040200020003" pitchFamily="34" charset="-34"/>
            <a:cs typeface="TH SarabunPSK" panose="020B0500040200020003" pitchFamily="34" charset="-34"/>
          </a:endParaRPr>
        </a:p>
      </dgm:t>
    </dgm:pt>
    <dgm:pt modelId="{2322F8EA-FC79-4758-9D92-388A0A8CA0E6}">
      <dgm:prSet phldrT="[ข้อความ]" custT="1"/>
      <dgm:spPr/>
      <dgm:t>
        <a:bodyPr/>
        <a:lstStyle/>
        <a:p>
          <a:r>
            <a:rPr lang="th-TH" sz="2600" b="1" dirty="0">
              <a:solidFill>
                <a:schemeClr val="tx1"/>
              </a:solidFill>
              <a:latin typeface="TH SarabunPSK" panose="020B0500040200020003" pitchFamily="34" charset="-34"/>
              <a:cs typeface="TH SarabunPSK" panose="020B0500040200020003" pitchFamily="34" charset="-34"/>
            </a:rPr>
            <a:t>นิติวิทยาศาสตร์นิวเคลียร์</a:t>
          </a:r>
        </a:p>
      </dgm:t>
    </dgm:pt>
    <dgm:pt modelId="{D380CFC4-4287-4431-816C-3906CCE98E81}" type="parTrans" cxnId="{93692EA4-3FDD-4089-8723-8DD564B5EED7}">
      <dgm:prSet/>
      <dgm:spPr/>
      <dgm:t>
        <a:bodyPr/>
        <a:lstStyle/>
        <a:p>
          <a:endParaRPr lang="th-TH">
            <a:latin typeface="TH SarabunPSK" panose="020B0500040200020003" pitchFamily="34" charset="-34"/>
            <a:cs typeface="TH SarabunPSK" panose="020B0500040200020003" pitchFamily="34" charset="-34"/>
          </a:endParaRPr>
        </a:p>
      </dgm:t>
    </dgm:pt>
    <dgm:pt modelId="{EB0256B6-8BDD-4044-AFB6-5581C9E00F37}" type="sibTrans" cxnId="{93692EA4-3FDD-4089-8723-8DD564B5EED7}">
      <dgm:prSet/>
      <dgm:spPr/>
      <dgm:t>
        <a:bodyPr/>
        <a:lstStyle/>
        <a:p>
          <a:endParaRPr lang="th-TH">
            <a:latin typeface="TH SarabunPSK" panose="020B0500040200020003" pitchFamily="34" charset="-34"/>
            <a:cs typeface="TH SarabunPSK" panose="020B0500040200020003" pitchFamily="34" charset="-34"/>
          </a:endParaRPr>
        </a:p>
      </dgm:t>
    </dgm:pt>
    <dgm:pt modelId="{C4DBC078-5333-4820-8299-C4D751C7AAE9}">
      <dgm:prSet phldrT="[ข้อความ]"/>
      <dgm:spPr/>
      <dgm:t>
        <a:bodyPr/>
        <a:lstStyle/>
        <a:p>
          <a:r>
            <a:rPr lang="th-TH" b="1" dirty="0">
              <a:latin typeface="TH SarabunPSK" panose="020B0500040200020003" pitchFamily="34" charset="-34"/>
              <a:cs typeface="TH SarabunPSK" panose="020B0500040200020003" pitchFamily="34" charset="-34"/>
            </a:rPr>
            <a:t>เวลา</a:t>
          </a:r>
        </a:p>
      </dgm:t>
    </dgm:pt>
    <dgm:pt modelId="{145784C4-1754-4F87-8204-4BB5A0BFDE69}" type="parTrans" cxnId="{2E48EFD1-6B6B-4E1D-8FA1-E260B4A89D4C}">
      <dgm:prSet/>
      <dgm:spPr/>
      <dgm:t>
        <a:bodyPr/>
        <a:lstStyle/>
        <a:p>
          <a:endParaRPr lang="th-TH">
            <a:latin typeface="TH SarabunPSK" panose="020B0500040200020003" pitchFamily="34" charset="-34"/>
            <a:cs typeface="TH SarabunPSK" panose="020B0500040200020003" pitchFamily="34" charset="-34"/>
          </a:endParaRPr>
        </a:p>
      </dgm:t>
    </dgm:pt>
    <dgm:pt modelId="{07754205-60D9-4ACF-B4FC-C3D30414ACDF}" type="sibTrans" cxnId="{2E48EFD1-6B6B-4E1D-8FA1-E260B4A89D4C}">
      <dgm:prSet/>
      <dgm:spPr/>
      <dgm:t>
        <a:bodyPr/>
        <a:lstStyle/>
        <a:p>
          <a:endParaRPr lang="th-TH">
            <a:latin typeface="TH SarabunPSK" panose="020B0500040200020003" pitchFamily="34" charset="-34"/>
            <a:cs typeface="TH SarabunPSK" panose="020B0500040200020003" pitchFamily="34" charset="-34"/>
          </a:endParaRPr>
        </a:p>
      </dgm:t>
    </dgm:pt>
    <dgm:pt modelId="{BC20F5C3-4B83-41F2-BF83-EB6FE44966E0}">
      <dgm:prSet phldrT="[ข้อความ]"/>
      <dgm:spPr/>
      <dgm:t>
        <a:bodyPr/>
        <a:lstStyle/>
        <a:p>
          <a:r>
            <a:rPr lang="th-TH" b="1" dirty="0">
              <a:latin typeface="TH SarabunPSK" panose="020B0500040200020003" pitchFamily="34" charset="-34"/>
              <a:cs typeface="TH SarabunPSK" panose="020B0500040200020003" pitchFamily="34" charset="-34"/>
            </a:rPr>
            <a:t>ระยะทาง</a:t>
          </a:r>
        </a:p>
      </dgm:t>
    </dgm:pt>
    <dgm:pt modelId="{D953F2E7-BD93-4C9F-BF20-5E1407376465}" type="parTrans" cxnId="{AA565D6F-F161-46BF-976B-76CD05B5CA40}">
      <dgm:prSet/>
      <dgm:spPr/>
      <dgm:t>
        <a:bodyPr/>
        <a:lstStyle/>
        <a:p>
          <a:endParaRPr lang="th-TH">
            <a:latin typeface="TH SarabunPSK" panose="020B0500040200020003" pitchFamily="34" charset="-34"/>
            <a:cs typeface="TH SarabunPSK" panose="020B0500040200020003" pitchFamily="34" charset="-34"/>
          </a:endParaRPr>
        </a:p>
      </dgm:t>
    </dgm:pt>
    <dgm:pt modelId="{8B6F42D0-FCE7-4EC7-892F-C3A254A48843}" type="sibTrans" cxnId="{AA565D6F-F161-46BF-976B-76CD05B5CA40}">
      <dgm:prSet/>
      <dgm:spPr/>
      <dgm:t>
        <a:bodyPr/>
        <a:lstStyle/>
        <a:p>
          <a:endParaRPr lang="th-TH">
            <a:latin typeface="TH SarabunPSK" panose="020B0500040200020003" pitchFamily="34" charset="-34"/>
            <a:cs typeface="TH SarabunPSK" panose="020B0500040200020003" pitchFamily="34" charset="-34"/>
          </a:endParaRPr>
        </a:p>
      </dgm:t>
    </dgm:pt>
    <dgm:pt modelId="{3933D6DD-2BB3-441A-A4F8-2C987061D9AC}">
      <dgm:prSet phldrT="[ข้อความ]"/>
      <dgm:spPr/>
      <dgm:t>
        <a:bodyPr/>
        <a:lstStyle/>
        <a:p>
          <a:r>
            <a:rPr lang="th-TH" b="1" dirty="0">
              <a:latin typeface="TH SarabunPSK" panose="020B0500040200020003" pitchFamily="34" charset="-34"/>
              <a:cs typeface="TH SarabunPSK" panose="020B0500040200020003" pitchFamily="34" charset="-34"/>
            </a:rPr>
            <a:t>อุปกรณ์กำบัง</a:t>
          </a:r>
        </a:p>
      </dgm:t>
    </dgm:pt>
    <dgm:pt modelId="{E72C191A-6ABA-471D-9B72-B20B468EAB96}" type="parTrans" cxnId="{781BBCCE-41B8-4D06-A979-01AD571A5E80}">
      <dgm:prSet/>
      <dgm:spPr/>
      <dgm:t>
        <a:bodyPr/>
        <a:lstStyle/>
        <a:p>
          <a:endParaRPr lang="th-TH">
            <a:latin typeface="TH SarabunPSK" panose="020B0500040200020003" pitchFamily="34" charset="-34"/>
            <a:cs typeface="TH SarabunPSK" panose="020B0500040200020003" pitchFamily="34" charset="-34"/>
          </a:endParaRPr>
        </a:p>
      </dgm:t>
    </dgm:pt>
    <dgm:pt modelId="{BBAFF4AF-C351-44A2-8C49-D590F1E6151D}" type="sibTrans" cxnId="{781BBCCE-41B8-4D06-A979-01AD571A5E80}">
      <dgm:prSet/>
      <dgm:spPr/>
      <dgm:t>
        <a:bodyPr/>
        <a:lstStyle/>
        <a:p>
          <a:endParaRPr lang="th-TH">
            <a:latin typeface="TH SarabunPSK" panose="020B0500040200020003" pitchFamily="34" charset="-34"/>
            <a:cs typeface="TH SarabunPSK" panose="020B0500040200020003" pitchFamily="34" charset="-34"/>
          </a:endParaRPr>
        </a:p>
      </dgm:t>
    </dgm:pt>
    <dgm:pt modelId="{D26B699A-38A5-4895-99C9-C945994D0D1E}">
      <dgm:prSet phldrT="[ข้อความ]"/>
      <dgm:spPr/>
      <dgm:t>
        <a:bodyPr/>
        <a:lstStyle/>
        <a:p>
          <a:r>
            <a:rPr lang="th-TH" dirty="0">
              <a:latin typeface="TH SarabunPSK" panose="020B0500040200020003" pitchFamily="34" charset="-34"/>
              <a:cs typeface="TH SarabunPSK" panose="020B0500040200020003" pitchFamily="34" charset="-34"/>
            </a:rPr>
            <a:t> ไม่จำกัดเวลาปฏิบัติงาน</a:t>
          </a:r>
        </a:p>
      </dgm:t>
    </dgm:pt>
    <dgm:pt modelId="{9F05C730-5CB6-4B0F-A9DB-A00D4816450C}" type="parTrans" cxnId="{0DEF3112-23AD-4A75-89E9-5F028E3EED44}">
      <dgm:prSet/>
      <dgm:spPr/>
      <dgm:t>
        <a:bodyPr/>
        <a:lstStyle/>
        <a:p>
          <a:endParaRPr lang="th-TH">
            <a:latin typeface="TH SarabunPSK" panose="020B0500040200020003" pitchFamily="34" charset="-34"/>
            <a:cs typeface="TH SarabunPSK" panose="020B0500040200020003" pitchFamily="34" charset="-34"/>
          </a:endParaRPr>
        </a:p>
      </dgm:t>
    </dgm:pt>
    <dgm:pt modelId="{C31148F0-2022-45B2-BD49-774677B7A374}" type="sibTrans" cxnId="{0DEF3112-23AD-4A75-89E9-5F028E3EED44}">
      <dgm:prSet/>
      <dgm:spPr/>
      <dgm:t>
        <a:bodyPr/>
        <a:lstStyle/>
        <a:p>
          <a:endParaRPr lang="th-TH">
            <a:latin typeface="TH SarabunPSK" panose="020B0500040200020003" pitchFamily="34" charset="-34"/>
            <a:cs typeface="TH SarabunPSK" panose="020B0500040200020003" pitchFamily="34" charset="-34"/>
          </a:endParaRPr>
        </a:p>
      </dgm:t>
    </dgm:pt>
    <dgm:pt modelId="{9F66D449-FD8D-4752-8D2F-86F63D88AC08}">
      <dgm:prSet phldrT="[ข้อความ]"/>
      <dgm:spPr/>
      <dgm:t>
        <a:bodyPr/>
        <a:lstStyle/>
        <a:p>
          <a:r>
            <a:rPr lang="th-TH" b="1" dirty="0">
              <a:latin typeface="TH SarabunPSK" panose="020B0500040200020003" pitchFamily="34" charset="-34"/>
              <a:cs typeface="TH SarabunPSK" panose="020B0500040200020003" pitchFamily="34" charset="-34"/>
            </a:rPr>
            <a:t>อุปกรณ์กำบัง</a:t>
          </a:r>
        </a:p>
      </dgm:t>
    </dgm:pt>
    <dgm:pt modelId="{6364EEA7-1DC4-4E83-9833-3CDE2438185B}" type="parTrans" cxnId="{CFCAE655-E102-4925-9CC8-02CFF7A2B76E}">
      <dgm:prSet/>
      <dgm:spPr/>
      <dgm:t>
        <a:bodyPr/>
        <a:lstStyle/>
        <a:p>
          <a:endParaRPr lang="th-TH">
            <a:latin typeface="TH SarabunPSK" panose="020B0500040200020003" pitchFamily="34" charset="-34"/>
            <a:cs typeface="TH SarabunPSK" panose="020B0500040200020003" pitchFamily="34" charset="-34"/>
          </a:endParaRPr>
        </a:p>
      </dgm:t>
    </dgm:pt>
    <dgm:pt modelId="{6E90703C-C5F7-4E27-A3BA-51FF17F47530}" type="sibTrans" cxnId="{CFCAE655-E102-4925-9CC8-02CFF7A2B76E}">
      <dgm:prSet/>
      <dgm:spPr/>
      <dgm:t>
        <a:bodyPr/>
        <a:lstStyle/>
        <a:p>
          <a:endParaRPr lang="th-TH">
            <a:latin typeface="TH SarabunPSK" panose="020B0500040200020003" pitchFamily="34" charset="-34"/>
            <a:cs typeface="TH SarabunPSK" panose="020B0500040200020003" pitchFamily="34" charset="-34"/>
          </a:endParaRPr>
        </a:p>
      </dgm:t>
    </dgm:pt>
    <dgm:pt modelId="{4A05B837-EC6F-48A0-BEAD-01C458E80FF8}">
      <dgm:prSet phldrT="[ข้อความ]"/>
      <dgm:spPr/>
      <dgm:t>
        <a:bodyPr/>
        <a:lstStyle/>
        <a:p>
          <a:r>
            <a:rPr lang="th-TH" dirty="0">
              <a:latin typeface="TH SarabunPSK" panose="020B0500040200020003" pitchFamily="34" charset="-34"/>
              <a:cs typeface="TH SarabunPSK" panose="020B0500040200020003" pitchFamily="34" charset="-34"/>
            </a:rPr>
            <a:t>สามารถเข้าใกล้วัตถุพยานได้ตามต้องการ</a:t>
          </a:r>
        </a:p>
      </dgm:t>
    </dgm:pt>
    <dgm:pt modelId="{BAD1E76D-D7BA-4503-AAFA-C54F37E3F2C8}" type="parTrans" cxnId="{C72DB2A3-EB0E-403C-B163-22E227D1F2A2}">
      <dgm:prSet/>
      <dgm:spPr/>
      <dgm:t>
        <a:bodyPr/>
        <a:lstStyle/>
        <a:p>
          <a:endParaRPr lang="th-TH">
            <a:latin typeface="TH SarabunPSK" panose="020B0500040200020003" pitchFamily="34" charset="-34"/>
            <a:cs typeface="TH SarabunPSK" panose="020B0500040200020003" pitchFamily="34" charset="-34"/>
          </a:endParaRPr>
        </a:p>
      </dgm:t>
    </dgm:pt>
    <dgm:pt modelId="{99C93693-B2BD-43DB-A1B6-7E9A47DD1977}" type="sibTrans" cxnId="{C72DB2A3-EB0E-403C-B163-22E227D1F2A2}">
      <dgm:prSet/>
      <dgm:spPr/>
      <dgm:t>
        <a:bodyPr/>
        <a:lstStyle/>
        <a:p>
          <a:endParaRPr lang="th-TH">
            <a:latin typeface="TH SarabunPSK" panose="020B0500040200020003" pitchFamily="34" charset="-34"/>
            <a:cs typeface="TH SarabunPSK" panose="020B0500040200020003" pitchFamily="34" charset="-34"/>
          </a:endParaRPr>
        </a:p>
      </dgm:t>
    </dgm:pt>
    <dgm:pt modelId="{7CA2A75F-F114-4817-B438-023BEE9D5DDB}">
      <dgm:prSet phldrT="[ข้อความ]"/>
      <dgm:spPr/>
      <dgm:t>
        <a:bodyPr/>
        <a:lstStyle/>
        <a:p>
          <a:r>
            <a:rPr lang="th-TH" dirty="0">
              <a:latin typeface="TH SarabunPSK" panose="020B0500040200020003" pitchFamily="34" charset="-34"/>
              <a:cs typeface="TH SarabunPSK" panose="020B0500040200020003" pitchFamily="34" charset="-34"/>
            </a:rPr>
            <a:t>ไม่จำเป็นต้องใช้อุปกรณ์กำบัง</a:t>
          </a:r>
        </a:p>
      </dgm:t>
    </dgm:pt>
    <dgm:pt modelId="{06A9F276-AD48-48F6-BB65-D1343E77DAA2}" type="parTrans" cxnId="{C93C8268-DCDA-42C1-9AA8-3DF371E95AB3}">
      <dgm:prSet/>
      <dgm:spPr/>
      <dgm:t>
        <a:bodyPr/>
        <a:lstStyle/>
        <a:p>
          <a:endParaRPr lang="th-TH">
            <a:latin typeface="TH SarabunPSK" panose="020B0500040200020003" pitchFamily="34" charset="-34"/>
            <a:cs typeface="TH SarabunPSK" panose="020B0500040200020003" pitchFamily="34" charset="-34"/>
          </a:endParaRPr>
        </a:p>
      </dgm:t>
    </dgm:pt>
    <dgm:pt modelId="{7A4CB0BB-6286-4238-9AC6-045502C87EA5}" type="sibTrans" cxnId="{C93C8268-DCDA-42C1-9AA8-3DF371E95AB3}">
      <dgm:prSet/>
      <dgm:spPr/>
      <dgm:t>
        <a:bodyPr/>
        <a:lstStyle/>
        <a:p>
          <a:endParaRPr lang="th-TH">
            <a:latin typeface="TH SarabunPSK" panose="020B0500040200020003" pitchFamily="34" charset="-34"/>
            <a:cs typeface="TH SarabunPSK" panose="020B0500040200020003" pitchFamily="34" charset="-34"/>
          </a:endParaRPr>
        </a:p>
      </dgm:t>
    </dgm:pt>
    <dgm:pt modelId="{D189D9B9-530B-4B45-AB91-2C99C272E5B2}">
      <dgm:prSet phldrT="[ข้อความ]"/>
      <dgm:spPr/>
      <dgm:t>
        <a:bodyPr/>
        <a:lstStyle/>
        <a:p>
          <a:r>
            <a:rPr lang="th-TH" dirty="0">
              <a:latin typeface="TH SarabunPSK" panose="020B0500040200020003" pitchFamily="34" charset="-34"/>
              <a:cs typeface="TH SarabunPSK" panose="020B0500040200020003" pitchFamily="34" charset="-34"/>
            </a:rPr>
            <a:t>จำกัดเวลาปฏิบัติงานเพื่อให้ได้รับรังสีน้อยที่สุด</a:t>
          </a:r>
        </a:p>
      </dgm:t>
    </dgm:pt>
    <dgm:pt modelId="{B3474353-B2F1-4132-B48D-4692A9282F7E}" type="parTrans" cxnId="{93BE100F-F5D5-4087-95CB-B1670BC86817}">
      <dgm:prSet/>
      <dgm:spPr/>
      <dgm:t>
        <a:bodyPr/>
        <a:lstStyle/>
        <a:p>
          <a:endParaRPr lang="th-TH">
            <a:latin typeface="TH SarabunPSK" panose="020B0500040200020003" pitchFamily="34" charset="-34"/>
            <a:cs typeface="TH SarabunPSK" panose="020B0500040200020003" pitchFamily="34" charset="-34"/>
          </a:endParaRPr>
        </a:p>
      </dgm:t>
    </dgm:pt>
    <dgm:pt modelId="{28AEC28F-ACEA-4165-9F83-61E71DEE4CD5}" type="sibTrans" cxnId="{93BE100F-F5D5-4087-95CB-B1670BC86817}">
      <dgm:prSet/>
      <dgm:spPr/>
      <dgm:t>
        <a:bodyPr/>
        <a:lstStyle/>
        <a:p>
          <a:endParaRPr lang="th-TH">
            <a:latin typeface="TH SarabunPSK" panose="020B0500040200020003" pitchFamily="34" charset="-34"/>
            <a:cs typeface="TH SarabunPSK" panose="020B0500040200020003" pitchFamily="34" charset="-34"/>
          </a:endParaRPr>
        </a:p>
      </dgm:t>
    </dgm:pt>
    <dgm:pt modelId="{6AC6055B-6E5B-4578-97A5-9E3CDBA38B5C}">
      <dgm:prSet phldrT="[ข้อความ]"/>
      <dgm:spPr/>
      <dgm:t>
        <a:bodyPr/>
        <a:lstStyle/>
        <a:p>
          <a:r>
            <a:rPr lang="th-TH" dirty="0">
              <a:latin typeface="TH SarabunPSK" panose="020B0500040200020003" pitchFamily="34" charset="-34"/>
              <a:cs typeface="TH SarabunPSK" panose="020B0500040200020003" pitchFamily="34" charset="-34"/>
            </a:rPr>
            <a:t>ใช้ระยะห่างมากที่สุดเท่าที่สามารถทำได้</a:t>
          </a:r>
        </a:p>
      </dgm:t>
    </dgm:pt>
    <dgm:pt modelId="{A9D1A28F-E101-4610-A4A5-43AA81E8D7C5}" type="parTrans" cxnId="{A896D54E-187C-4262-AC98-9EF69DC45868}">
      <dgm:prSet/>
      <dgm:spPr/>
      <dgm:t>
        <a:bodyPr/>
        <a:lstStyle/>
        <a:p>
          <a:endParaRPr lang="th-TH">
            <a:latin typeface="TH SarabunPSK" panose="020B0500040200020003" pitchFamily="34" charset="-34"/>
            <a:cs typeface="TH SarabunPSK" panose="020B0500040200020003" pitchFamily="34" charset="-34"/>
          </a:endParaRPr>
        </a:p>
      </dgm:t>
    </dgm:pt>
    <dgm:pt modelId="{6741A732-D261-417C-B52D-E73CA9953485}" type="sibTrans" cxnId="{A896D54E-187C-4262-AC98-9EF69DC45868}">
      <dgm:prSet/>
      <dgm:spPr/>
      <dgm:t>
        <a:bodyPr/>
        <a:lstStyle/>
        <a:p>
          <a:endParaRPr lang="th-TH">
            <a:latin typeface="TH SarabunPSK" panose="020B0500040200020003" pitchFamily="34" charset="-34"/>
            <a:cs typeface="TH SarabunPSK" panose="020B0500040200020003" pitchFamily="34" charset="-34"/>
          </a:endParaRPr>
        </a:p>
      </dgm:t>
    </dgm:pt>
    <dgm:pt modelId="{B7FF5745-FD21-4E95-A8B1-B3664B1D5792}">
      <dgm:prSet phldrT="[ข้อความ]"/>
      <dgm:spPr/>
      <dgm:t>
        <a:bodyPr/>
        <a:lstStyle/>
        <a:p>
          <a:r>
            <a:rPr lang="th-TH" dirty="0">
              <a:latin typeface="TH SarabunPSK" panose="020B0500040200020003" pitchFamily="34" charset="-34"/>
              <a:cs typeface="TH SarabunPSK" panose="020B0500040200020003" pitchFamily="34" charset="-34"/>
            </a:rPr>
            <a:t>จำเป็นต้องใช้อุปกรณ์กำบังที่มีความเหมาะสม</a:t>
          </a:r>
        </a:p>
      </dgm:t>
    </dgm:pt>
    <dgm:pt modelId="{326E374F-0C2E-4C0F-82A8-5C7D331981FF}" type="parTrans" cxnId="{9EE19CF2-42FF-4392-AE6E-82146AB45C41}">
      <dgm:prSet/>
      <dgm:spPr/>
      <dgm:t>
        <a:bodyPr/>
        <a:lstStyle/>
        <a:p>
          <a:endParaRPr lang="th-TH">
            <a:latin typeface="TH SarabunPSK" panose="020B0500040200020003" pitchFamily="34" charset="-34"/>
            <a:cs typeface="TH SarabunPSK" panose="020B0500040200020003" pitchFamily="34" charset="-34"/>
          </a:endParaRPr>
        </a:p>
      </dgm:t>
    </dgm:pt>
    <dgm:pt modelId="{CA9FB477-739F-4208-B146-AC16830B1D28}" type="sibTrans" cxnId="{9EE19CF2-42FF-4392-AE6E-82146AB45C41}">
      <dgm:prSet/>
      <dgm:spPr/>
      <dgm:t>
        <a:bodyPr/>
        <a:lstStyle/>
        <a:p>
          <a:endParaRPr lang="th-TH">
            <a:latin typeface="TH SarabunPSK" panose="020B0500040200020003" pitchFamily="34" charset="-34"/>
            <a:cs typeface="TH SarabunPSK" panose="020B0500040200020003" pitchFamily="34" charset="-34"/>
          </a:endParaRPr>
        </a:p>
      </dgm:t>
    </dgm:pt>
    <dgm:pt modelId="{49B648A6-ADBC-4DC3-A7F7-DD5A67F84C30}" type="pres">
      <dgm:prSet presAssocID="{6BFF5771-BB5E-49D4-9486-E5EF44628D75}" presName="Name0" presStyleCnt="0">
        <dgm:presLayoutVars>
          <dgm:dir/>
          <dgm:animLvl val="lvl"/>
          <dgm:resizeHandles val="exact"/>
        </dgm:presLayoutVars>
      </dgm:prSet>
      <dgm:spPr/>
      <dgm:t>
        <a:bodyPr/>
        <a:lstStyle/>
        <a:p>
          <a:endParaRPr lang="en-US"/>
        </a:p>
      </dgm:t>
    </dgm:pt>
    <dgm:pt modelId="{E056379D-6360-40E9-9726-27B83A04D1B5}" type="pres">
      <dgm:prSet presAssocID="{848FBB63-237A-469E-A450-5F47A74714EA}" presName="composite" presStyleCnt="0"/>
      <dgm:spPr/>
    </dgm:pt>
    <dgm:pt modelId="{D8003447-6BC6-48D2-8DA2-0BFECE4B8FA5}" type="pres">
      <dgm:prSet presAssocID="{848FBB63-237A-469E-A450-5F47A74714EA}" presName="parTx" presStyleLbl="alignNode1" presStyleIdx="0" presStyleCnt="2" custLinFactNeighborX="-294" custLinFactNeighborY="-2988">
        <dgm:presLayoutVars>
          <dgm:chMax val="0"/>
          <dgm:chPref val="0"/>
          <dgm:bulletEnabled val="1"/>
        </dgm:presLayoutVars>
      </dgm:prSet>
      <dgm:spPr/>
      <dgm:t>
        <a:bodyPr/>
        <a:lstStyle/>
        <a:p>
          <a:endParaRPr lang="en-US"/>
        </a:p>
      </dgm:t>
    </dgm:pt>
    <dgm:pt modelId="{8950D204-CF1C-481B-9FEC-646ACAC123A1}" type="pres">
      <dgm:prSet presAssocID="{848FBB63-237A-469E-A450-5F47A74714EA}" presName="desTx" presStyleLbl="alignAccFollowNode1" presStyleIdx="0" presStyleCnt="2">
        <dgm:presLayoutVars>
          <dgm:bulletEnabled val="1"/>
        </dgm:presLayoutVars>
      </dgm:prSet>
      <dgm:spPr/>
      <dgm:t>
        <a:bodyPr/>
        <a:lstStyle/>
        <a:p>
          <a:endParaRPr lang="en-US"/>
        </a:p>
      </dgm:t>
    </dgm:pt>
    <dgm:pt modelId="{CA93F2DE-E0D6-4477-9E4A-94EE3EED009C}" type="pres">
      <dgm:prSet presAssocID="{AD04BE06-E279-4B34-B50B-3A8D6709B6D7}" presName="space" presStyleCnt="0"/>
      <dgm:spPr/>
    </dgm:pt>
    <dgm:pt modelId="{9FC24559-23EB-4D91-A311-6AF090492E0F}" type="pres">
      <dgm:prSet presAssocID="{2322F8EA-FC79-4758-9D92-388A0A8CA0E6}" presName="composite" presStyleCnt="0"/>
      <dgm:spPr/>
    </dgm:pt>
    <dgm:pt modelId="{36522E51-A0A6-4655-8A7D-340BB810C6A1}" type="pres">
      <dgm:prSet presAssocID="{2322F8EA-FC79-4758-9D92-388A0A8CA0E6}" presName="parTx" presStyleLbl="alignNode1" presStyleIdx="1" presStyleCnt="2">
        <dgm:presLayoutVars>
          <dgm:chMax val="0"/>
          <dgm:chPref val="0"/>
          <dgm:bulletEnabled val="1"/>
        </dgm:presLayoutVars>
      </dgm:prSet>
      <dgm:spPr/>
      <dgm:t>
        <a:bodyPr/>
        <a:lstStyle/>
        <a:p>
          <a:endParaRPr lang="en-US"/>
        </a:p>
      </dgm:t>
    </dgm:pt>
    <dgm:pt modelId="{140BB12D-FAE9-47E5-9DA8-D6F28BC1D703}" type="pres">
      <dgm:prSet presAssocID="{2322F8EA-FC79-4758-9D92-388A0A8CA0E6}" presName="desTx" presStyleLbl="alignAccFollowNode1" presStyleIdx="1" presStyleCnt="2">
        <dgm:presLayoutVars>
          <dgm:bulletEnabled val="1"/>
        </dgm:presLayoutVars>
      </dgm:prSet>
      <dgm:spPr/>
      <dgm:t>
        <a:bodyPr/>
        <a:lstStyle/>
        <a:p>
          <a:endParaRPr lang="en-US"/>
        </a:p>
      </dgm:t>
    </dgm:pt>
  </dgm:ptLst>
  <dgm:cxnLst>
    <dgm:cxn modelId="{4D983012-295A-4B66-923D-149C2A5F1241}" srcId="{6BFF5771-BB5E-49D4-9486-E5EF44628D75}" destId="{848FBB63-237A-469E-A450-5F47A74714EA}" srcOrd="0" destOrd="0" parTransId="{D7B5FD52-E2A6-43E6-8F80-FE42B7A58CC7}" sibTransId="{AD04BE06-E279-4B34-B50B-3A8D6709B6D7}"/>
    <dgm:cxn modelId="{5808D2EC-917C-49B8-9D85-241F7181471D}" type="presOf" srcId="{7CA2A75F-F114-4817-B438-023BEE9D5DDB}" destId="{8950D204-CF1C-481B-9FEC-646ACAC123A1}" srcOrd="0" destOrd="5" presId="urn:microsoft.com/office/officeart/2005/8/layout/hList1"/>
    <dgm:cxn modelId="{93692EA4-3FDD-4089-8723-8DD564B5EED7}" srcId="{6BFF5771-BB5E-49D4-9486-E5EF44628D75}" destId="{2322F8EA-FC79-4758-9D92-388A0A8CA0E6}" srcOrd="1" destOrd="0" parTransId="{D380CFC4-4287-4431-816C-3906CCE98E81}" sibTransId="{EB0256B6-8BDD-4044-AFB6-5581C9E00F37}"/>
    <dgm:cxn modelId="{C3D18DC4-3004-4A23-914C-91D2F18214C0}" type="presOf" srcId="{9F66D449-FD8D-4752-8D2F-86F63D88AC08}" destId="{140BB12D-FAE9-47E5-9DA8-D6F28BC1D703}" srcOrd="0" destOrd="4" presId="urn:microsoft.com/office/officeart/2005/8/layout/hList1"/>
    <dgm:cxn modelId="{781BBCCE-41B8-4D06-A979-01AD571A5E80}" srcId="{848FBB63-237A-469E-A450-5F47A74714EA}" destId="{3933D6DD-2BB3-441A-A4F8-2C987061D9AC}" srcOrd="2" destOrd="0" parTransId="{E72C191A-6ABA-471D-9B72-B20B468EAB96}" sibTransId="{BBAFF4AF-C351-44A2-8C49-D590F1E6151D}"/>
    <dgm:cxn modelId="{0F5A1114-34A9-4D5F-A1F4-5E3322CCE37D}" type="presOf" srcId="{4A05B837-EC6F-48A0-BEAD-01C458E80FF8}" destId="{8950D204-CF1C-481B-9FEC-646ACAC123A1}" srcOrd="0" destOrd="3" presId="urn:microsoft.com/office/officeart/2005/8/layout/hList1"/>
    <dgm:cxn modelId="{339D25D2-1BE4-44CE-AE88-0FD0F513BB67}" srcId="{848FBB63-237A-469E-A450-5F47A74714EA}" destId="{A8493A51-1DE3-4482-8BB4-5F01EE22BAE7}" srcOrd="0" destOrd="0" parTransId="{86115BF9-8A3B-485E-9967-5ACECDCFDE78}" sibTransId="{173DBB5B-A681-479A-8CEC-9DC4895A21B8}"/>
    <dgm:cxn modelId="{26034B19-8110-4EEA-BB8C-54656AA117B9}" srcId="{848FBB63-237A-469E-A450-5F47A74714EA}" destId="{4B37FD10-6760-4682-8D43-130F32D19EF6}" srcOrd="1" destOrd="0" parTransId="{E726B857-7D5A-4B7F-80EC-9C1F702A6474}" sibTransId="{386F28D9-2505-4BC3-ADBA-D72FB44B4999}"/>
    <dgm:cxn modelId="{E633EB0C-037C-41A5-AE06-8BA12EE42679}" type="presOf" srcId="{D26B699A-38A5-4895-99C9-C945994D0D1E}" destId="{8950D204-CF1C-481B-9FEC-646ACAC123A1}" srcOrd="0" destOrd="1" presId="urn:microsoft.com/office/officeart/2005/8/layout/hList1"/>
    <dgm:cxn modelId="{BCD3F45D-B406-44B9-B619-733FFFF1BCE5}" type="presOf" srcId="{6AC6055B-6E5B-4578-97A5-9E3CDBA38B5C}" destId="{140BB12D-FAE9-47E5-9DA8-D6F28BC1D703}" srcOrd="0" destOrd="3" presId="urn:microsoft.com/office/officeart/2005/8/layout/hList1"/>
    <dgm:cxn modelId="{19B61B97-CB9A-47FB-BAEC-0A3C1636A12D}" type="presOf" srcId="{4B37FD10-6760-4682-8D43-130F32D19EF6}" destId="{8950D204-CF1C-481B-9FEC-646ACAC123A1}" srcOrd="0" destOrd="2" presId="urn:microsoft.com/office/officeart/2005/8/layout/hList1"/>
    <dgm:cxn modelId="{ED402A46-750D-4B16-95E1-0988C1CBF695}" type="presOf" srcId="{848FBB63-237A-469E-A450-5F47A74714EA}" destId="{D8003447-6BC6-48D2-8DA2-0BFECE4B8FA5}" srcOrd="0" destOrd="0" presId="urn:microsoft.com/office/officeart/2005/8/layout/hList1"/>
    <dgm:cxn modelId="{CFCAE655-E102-4925-9CC8-02CFF7A2B76E}" srcId="{2322F8EA-FC79-4758-9D92-388A0A8CA0E6}" destId="{9F66D449-FD8D-4752-8D2F-86F63D88AC08}" srcOrd="2" destOrd="0" parTransId="{6364EEA7-1DC4-4E83-9833-3CDE2438185B}" sibTransId="{6E90703C-C5F7-4E27-A3BA-51FF17F47530}"/>
    <dgm:cxn modelId="{C93C8268-DCDA-42C1-9AA8-3DF371E95AB3}" srcId="{3933D6DD-2BB3-441A-A4F8-2C987061D9AC}" destId="{7CA2A75F-F114-4817-B438-023BEE9D5DDB}" srcOrd="0" destOrd="0" parTransId="{06A9F276-AD48-48F6-BB65-D1343E77DAA2}" sibTransId="{7A4CB0BB-6286-4238-9AC6-045502C87EA5}"/>
    <dgm:cxn modelId="{A896D54E-187C-4262-AC98-9EF69DC45868}" srcId="{BC20F5C3-4B83-41F2-BF83-EB6FE44966E0}" destId="{6AC6055B-6E5B-4578-97A5-9E3CDBA38B5C}" srcOrd="0" destOrd="0" parTransId="{A9D1A28F-E101-4610-A4A5-43AA81E8D7C5}" sibTransId="{6741A732-D261-417C-B52D-E73CA9953485}"/>
    <dgm:cxn modelId="{D641DD1C-012A-4D82-98CA-380E9D6A8F2F}" type="presOf" srcId="{6BFF5771-BB5E-49D4-9486-E5EF44628D75}" destId="{49B648A6-ADBC-4DC3-A7F7-DD5A67F84C30}" srcOrd="0" destOrd="0" presId="urn:microsoft.com/office/officeart/2005/8/layout/hList1"/>
    <dgm:cxn modelId="{AA565D6F-F161-46BF-976B-76CD05B5CA40}" srcId="{2322F8EA-FC79-4758-9D92-388A0A8CA0E6}" destId="{BC20F5C3-4B83-41F2-BF83-EB6FE44966E0}" srcOrd="1" destOrd="0" parTransId="{D953F2E7-BD93-4C9F-BF20-5E1407376465}" sibTransId="{8B6F42D0-FCE7-4EC7-892F-C3A254A48843}"/>
    <dgm:cxn modelId="{345B4D12-492F-4382-A74C-A61C145B4FFD}" type="presOf" srcId="{BC20F5C3-4B83-41F2-BF83-EB6FE44966E0}" destId="{140BB12D-FAE9-47E5-9DA8-D6F28BC1D703}" srcOrd="0" destOrd="2" presId="urn:microsoft.com/office/officeart/2005/8/layout/hList1"/>
    <dgm:cxn modelId="{46362C73-893E-4637-ABB9-1D4719FB0056}" type="presOf" srcId="{2322F8EA-FC79-4758-9D92-388A0A8CA0E6}" destId="{36522E51-A0A6-4655-8A7D-340BB810C6A1}" srcOrd="0" destOrd="0" presId="urn:microsoft.com/office/officeart/2005/8/layout/hList1"/>
    <dgm:cxn modelId="{C72DB2A3-EB0E-403C-B163-22E227D1F2A2}" srcId="{4B37FD10-6760-4682-8D43-130F32D19EF6}" destId="{4A05B837-EC6F-48A0-BEAD-01C458E80FF8}" srcOrd="0" destOrd="0" parTransId="{BAD1E76D-D7BA-4503-AAFA-C54F37E3F2C8}" sibTransId="{99C93693-B2BD-43DB-A1B6-7E9A47DD1977}"/>
    <dgm:cxn modelId="{4F622079-0D08-4FDF-A61C-3402483BFB51}" type="presOf" srcId="{D189D9B9-530B-4B45-AB91-2C99C272E5B2}" destId="{140BB12D-FAE9-47E5-9DA8-D6F28BC1D703}" srcOrd="0" destOrd="1" presId="urn:microsoft.com/office/officeart/2005/8/layout/hList1"/>
    <dgm:cxn modelId="{4F26F1DD-D7FC-4AFF-9E05-2B5171D95073}" type="presOf" srcId="{A8493A51-1DE3-4482-8BB4-5F01EE22BAE7}" destId="{8950D204-CF1C-481B-9FEC-646ACAC123A1}" srcOrd="0" destOrd="0" presId="urn:microsoft.com/office/officeart/2005/8/layout/hList1"/>
    <dgm:cxn modelId="{369CCBA3-29B6-4371-A184-87A82EC00F28}" type="presOf" srcId="{B7FF5745-FD21-4E95-A8B1-B3664B1D5792}" destId="{140BB12D-FAE9-47E5-9DA8-D6F28BC1D703}" srcOrd="0" destOrd="5" presId="urn:microsoft.com/office/officeart/2005/8/layout/hList1"/>
    <dgm:cxn modelId="{F365BA64-54FE-43F5-8C91-D60D5D65F3B0}" type="presOf" srcId="{C4DBC078-5333-4820-8299-C4D751C7AAE9}" destId="{140BB12D-FAE9-47E5-9DA8-D6F28BC1D703}" srcOrd="0" destOrd="0" presId="urn:microsoft.com/office/officeart/2005/8/layout/hList1"/>
    <dgm:cxn modelId="{2E48EFD1-6B6B-4E1D-8FA1-E260B4A89D4C}" srcId="{2322F8EA-FC79-4758-9D92-388A0A8CA0E6}" destId="{C4DBC078-5333-4820-8299-C4D751C7AAE9}" srcOrd="0" destOrd="0" parTransId="{145784C4-1754-4F87-8204-4BB5A0BFDE69}" sibTransId="{07754205-60D9-4ACF-B4FC-C3D30414ACDF}"/>
    <dgm:cxn modelId="{9EE19CF2-42FF-4392-AE6E-82146AB45C41}" srcId="{9F66D449-FD8D-4752-8D2F-86F63D88AC08}" destId="{B7FF5745-FD21-4E95-A8B1-B3664B1D5792}" srcOrd="0" destOrd="0" parTransId="{326E374F-0C2E-4C0F-82A8-5C7D331981FF}" sibTransId="{CA9FB477-739F-4208-B146-AC16830B1D28}"/>
    <dgm:cxn modelId="{93BE100F-F5D5-4087-95CB-B1670BC86817}" srcId="{C4DBC078-5333-4820-8299-C4D751C7AAE9}" destId="{D189D9B9-530B-4B45-AB91-2C99C272E5B2}" srcOrd="0" destOrd="0" parTransId="{B3474353-B2F1-4132-B48D-4692A9282F7E}" sibTransId="{28AEC28F-ACEA-4165-9F83-61E71DEE4CD5}"/>
    <dgm:cxn modelId="{0DEF3112-23AD-4A75-89E9-5F028E3EED44}" srcId="{A8493A51-1DE3-4482-8BB4-5F01EE22BAE7}" destId="{D26B699A-38A5-4895-99C9-C945994D0D1E}" srcOrd="0" destOrd="0" parTransId="{9F05C730-5CB6-4B0F-A9DB-A00D4816450C}" sibTransId="{C31148F0-2022-45B2-BD49-774677B7A374}"/>
    <dgm:cxn modelId="{EF1D3305-EC78-4E9C-991B-81411B113B67}" type="presOf" srcId="{3933D6DD-2BB3-441A-A4F8-2C987061D9AC}" destId="{8950D204-CF1C-481B-9FEC-646ACAC123A1}" srcOrd="0" destOrd="4" presId="urn:microsoft.com/office/officeart/2005/8/layout/hList1"/>
    <dgm:cxn modelId="{B2EF8298-4017-4E0B-95D4-93B4CB43098E}" type="presParOf" srcId="{49B648A6-ADBC-4DC3-A7F7-DD5A67F84C30}" destId="{E056379D-6360-40E9-9726-27B83A04D1B5}" srcOrd="0" destOrd="0" presId="urn:microsoft.com/office/officeart/2005/8/layout/hList1"/>
    <dgm:cxn modelId="{89C48450-4C6B-476E-B00F-ABC00F1F7C4C}" type="presParOf" srcId="{E056379D-6360-40E9-9726-27B83A04D1B5}" destId="{D8003447-6BC6-48D2-8DA2-0BFECE4B8FA5}" srcOrd="0" destOrd="0" presId="urn:microsoft.com/office/officeart/2005/8/layout/hList1"/>
    <dgm:cxn modelId="{E3A3FC70-C52E-4C08-BF1F-2AF19CF48B1F}" type="presParOf" srcId="{E056379D-6360-40E9-9726-27B83A04D1B5}" destId="{8950D204-CF1C-481B-9FEC-646ACAC123A1}" srcOrd="1" destOrd="0" presId="urn:microsoft.com/office/officeart/2005/8/layout/hList1"/>
    <dgm:cxn modelId="{6C2A05FB-3159-40FA-853D-3985E11FE808}" type="presParOf" srcId="{49B648A6-ADBC-4DC3-A7F7-DD5A67F84C30}" destId="{CA93F2DE-E0D6-4477-9E4A-94EE3EED009C}" srcOrd="1" destOrd="0" presId="urn:microsoft.com/office/officeart/2005/8/layout/hList1"/>
    <dgm:cxn modelId="{4FE5DDA5-E5D0-4EE2-9BB4-FD0F0F56B31C}" type="presParOf" srcId="{49B648A6-ADBC-4DC3-A7F7-DD5A67F84C30}" destId="{9FC24559-23EB-4D91-A311-6AF090492E0F}" srcOrd="2" destOrd="0" presId="urn:microsoft.com/office/officeart/2005/8/layout/hList1"/>
    <dgm:cxn modelId="{7F949C3A-619F-4FD9-BF7F-52533EB51182}" type="presParOf" srcId="{9FC24559-23EB-4D91-A311-6AF090492E0F}" destId="{36522E51-A0A6-4655-8A7D-340BB810C6A1}" srcOrd="0" destOrd="0" presId="urn:microsoft.com/office/officeart/2005/8/layout/hList1"/>
    <dgm:cxn modelId="{69E941FA-EC43-4F80-BB98-42DED0F05F60}" type="presParOf" srcId="{9FC24559-23EB-4D91-A311-6AF090492E0F}" destId="{140BB12D-FAE9-47E5-9DA8-D6F28BC1D70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A4E500-7D3D-4ED0-91C5-DF1A185F3ED4}"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th-TH"/>
        </a:p>
      </dgm:t>
    </dgm:pt>
    <dgm:pt modelId="{295B2ED0-AC80-433F-A0F3-08F53FDADBAA}">
      <dgm:prSet phldrT="[Text]"/>
      <dgm:spPr/>
      <dgm:t>
        <a:bodyPr/>
        <a:lstStyle/>
        <a:p>
          <a:r>
            <a:rPr lang="en-US" dirty="0"/>
            <a:t>NSR-130509</a:t>
          </a:r>
          <a:endParaRPr lang="th-TH" dirty="0"/>
        </a:p>
      </dgm:t>
    </dgm:pt>
    <dgm:pt modelId="{58896C3B-5118-483B-A763-3D1870EFEEF2}" type="parTrans" cxnId="{850CC521-9307-4CE5-8798-2B75AB2F2F87}">
      <dgm:prSet/>
      <dgm:spPr/>
      <dgm:t>
        <a:bodyPr/>
        <a:lstStyle/>
        <a:p>
          <a:endParaRPr lang="th-TH"/>
        </a:p>
      </dgm:t>
    </dgm:pt>
    <dgm:pt modelId="{CE45F799-6C09-4607-9729-6A166DF63AB6}" type="sibTrans" cxnId="{850CC521-9307-4CE5-8798-2B75AB2F2F87}">
      <dgm:prSet/>
      <dgm:spPr/>
      <dgm:t>
        <a:bodyPr/>
        <a:lstStyle/>
        <a:p>
          <a:endParaRPr lang="th-TH"/>
        </a:p>
      </dgm:t>
    </dgm:pt>
    <dgm:pt modelId="{DD01A5BA-11E3-46D5-B629-0B0DAA7B9ED7}">
      <dgm:prSet phldrT="[Text]"/>
      <dgm:spPr/>
      <dgm:t>
        <a:bodyPr/>
        <a:lstStyle/>
        <a:p>
          <a:r>
            <a:rPr lang="en-US" dirty="0"/>
            <a:t>Mary Kathleen</a:t>
          </a:r>
          <a:endParaRPr lang="th-TH" dirty="0"/>
        </a:p>
      </dgm:t>
    </dgm:pt>
    <dgm:pt modelId="{3F8A89F6-9E9D-4F54-9B50-A291C1024589}" type="parTrans" cxnId="{5E7F09E6-7A0A-44D4-A861-2876182D2D59}">
      <dgm:prSet/>
      <dgm:spPr/>
      <dgm:t>
        <a:bodyPr/>
        <a:lstStyle/>
        <a:p>
          <a:endParaRPr lang="th-TH"/>
        </a:p>
      </dgm:t>
    </dgm:pt>
    <dgm:pt modelId="{9C27A2F0-AB57-4958-89EA-21ED6F989BC9}" type="sibTrans" cxnId="{5E7F09E6-7A0A-44D4-A861-2876182D2D59}">
      <dgm:prSet/>
      <dgm:spPr/>
      <dgm:t>
        <a:bodyPr/>
        <a:lstStyle/>
        <a:p>
          <a:endParaRPr lang="th-TH"/>
        </a:p>
      </dgm:t>
    </dgm:pt>
    <dgm:pt modelId="{CF90B100-C301-4D7B-8D1B-2055FCC29E94}" type="pres">
      <dgm:prSet presAssocID="{BDA4E500-7D3D-4ED0-91C5-DF1A185F3ED4}" presName="diagram" presStyleCnt="0">
        <dgm:presLayoutVars>
          <dgm:dir/>
        </dgm:presLayoutVars>
      </dgm:prSet>
      <dgm:spPr/>
      <dgm:t>
        <a:bodyPr/>
        <a:lstStyle/>
        <a:p>
          <a:endParaRPr lang="en-US"/>
        </a:p>
      </dgm:t>
    </dgm:pt>
    <dgm:pt modelId="{B3873185-E3EE-462E-BA4C-BDC4B1FA27E7}" type="pres">
      <dgm:prSet presAssocID="{295B2ED0-AC80-433F-A0F3-08F53FDADBAA}" presName="composite" presStyleCnt="0"/>
      <dgm:spPr/>
    </dgm:pt>
    <dgm:pt modelId="{6CC40D4C-DB6C-4395-AA31-9BB5E91CF9EF}" type="pres">
      <dgm:prSet presAssocID="{295B2ED0-AC80-433F-A0F3-08F53FDADBAA}" presName="Image"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dgm:spPr>
    </dgm:pt>
    <dgm:pt modelId="{32745860-D82D-4A3D-8118-8370A484D619}" type="pres">
      <dgm:prSet presAssocID="{295B2ED0-AC80-433F-A0F3-08F53FDADBAA}" presName="Parent" presStyleLbl="node0" presStyleIdx="0" presStyleCnt="2">
        <dgm:presLayoutVars>
          <dgm:bulletEnabled val="1"/>
        </dgm:presLayoutVars>
      </dgm:prSet>
      <dgm:spPr/>
      <dgm:t>
        <a:bodyPr/>
        <a:lstStyle/>
        <a:p>
          <a:endParaRPr lang="en-US"/>
        </a:p>
      </dgm:t>
    </dgm:pt>
    <dgm:pt modelId="{89D21695-FB1D-413D-8ADF-8D1481204DF3}" type="pres">
      <dgm:prSet presAssocID="{CE45F799-6C09-4607-9729-6A166DF63AB6}" presName="sibTrans" presStyleCnt="0"/>
      <dgm:spPr/>
    </dgm:pt>
    <dgm:pt modelId="{E446301C-A757-483B-8606-6CA08F63BA04}" type="pres">
      <dgm:prSet presAssocID="{DD01A5BA-11E3-46D5-B629-0B0DAA7B9ED7}" presName="composite" presStyleCnt="0"/>
      <dgm:spPr/>
    </dgm:pt>
    <dgm:pt modelId="{250D05C1-75D3-4043-9A79-8DA2BBFF3C65}" type="pres">
      <dgm:prSet presAssocID="{DD01A5BA-11E3-46D5-B629-0B0DAA7B9ED7}" presName="Image" presStyleLbl="bgShp"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dgm:spPr>
    </dgm:pt>
    <dgm:pt modelId="{9B240B2D-717A-412F-9326-43CF2B60D4D1}" type="pres">
      <dgm:prSet presAssocID="{DD01A5BA-11E3-46D5-B629-0B0DAA7B9ED7}" presName="Parent" presStyleLbl="node0" presStyleIdx="1" presStyleCnt="2">
        <dgm:presLayoutVars>
          <dgm:bulletEnabled val="1"/>
        </dgm:presLayoutVars>
      </dgm:prSet>
      <dgm:spPr/>
      <dgm:t>
        <a:bodyPr/>
        <a:lstStyle/>
        <a:p>
          <a:endParaRPr lang="en-US"/>
        </a:p>
      </dgm:t>
    </dgm:pt>
  </dgm:ptLst>
  <dgm:cxnLst>
    <dgm:cxn modelId="{B7ED673A-049C-493E-B199-9D0B690D2F50}" type="presOf" srcId="{295B2ED0-AC80-433F-A0F3-08F53FDADBAA}" destId="{32745860-D82D-4A3D-8118-8370A484D619}" srcOrd="0" destOrd="0" presId="urn:microsoft.com/office/officeart/2008/layout/BendingPictureCaption"/>
    <dgm:cxn modelId="{1C0A7DA8-08C5-4827-8C0D-563AFE6DC6CC}" type="presOf" srcId="{DD01A5BA-11E3-46D5-B629-0B0DAA7B9ED7}" destId="{9B240B2D-717A-412F-9326-43CF2B60D4D1}" srcOrd="0" destOrd="0" presId="urn:microsoft.com/office/officeart/2008/layout/BendingPictureCaption"/>
    <dgm:cxn modelId="{37C9D588-FCF9-4A2C-97CA-9F4398A62668}" type="presOf" srcId="{BDA4E500-7D3D-4ED0-91C5-DF1A185F3ED4}" destId="{CF90B100-C301-4D7B-8D1B-2055FCC29E94}" srcOrd="0" destOrd="0" presId="urn:microsoft.com/office/officeart/2008/layout/BendingPictureCaption"/>
    <dgm:cxn modelId="{850CC521-9307-4CE5-8798-2B75AB2F2F87}" srcId="{BDA4E500-7D3D-4ED0-91C5-DF1A185F3ED4}" destId="{295B2ED0-AC80-433F-A0F3-08F53FDADBAA}" srcOrd="0" destOrd="0" parTransId="{58896C3B-5118-483B-A763-3D1870EFEEF2}" sibTransId="{CE45F799-6C09-4607-9729-6A166DF63AB6}"/>
    <dgm:cxn modelId="{5E7F09E6-7A0A-44D4-A861-2876182D2D59}" srcId="{BDA4E500-7D3D-4ED0-91C5-DF1A185F3ED4}" destId="{DD01A5BA-11E3-46D5-B629-0B0DAA7B9ED7}" srcOrd="1" destOrd="0" parTransId="{3F8A89F6-9E9D-4F54-9B50-A291C1024589}" sibTransId="{9C27A2F0-AB57-4958-89EA-21ED6F989BC9}"/>
    <dgm:cxn modelId="{A40CF114-BDCA-4E03-AE54-2357BC51130F}" type="presParOf" srcId="{CF90B100-C301-4D7B-8D1B-2055FCC29E94}" destId="{B3873185-E3EE-462E-BA4C-BDC4B1FA27E7}" srcOrd="0" destOrd="0" presId="urn:microsoft.com/office/officeart/2008/layout/BendingPictureCaption"/>
    <dgm:cxn modelId="{AF9AB659-CD4A-4B5A-90B6-7CB5A4169FD2}" type="presParOf" srcId="{B3873185-E3EE-462E-BA4C-BDC4B1FA27E7}" destId="{6CC40D4C-DB6C-4395-AA31-9BB5E91CF9EF}" srcOrd="0" destOrd="0" presId="urn:microsoft.com/office/officeart/2008/layout/BendingPictureCaption"/>
    <dgm:cxn modelId="{19659F9E-DDEF-48F9-98D1-54D57244F6F9}" type="presParOf" srcId="{B3873185-E3EE-462E-BA4C-BDC4B1FA27E7}" destId="{32745860-D82D-4A3D-8118-8370A484D619}" srcOrd="1" destOrd="0" presId="urn:microsoft.com/office/officeart/2008/layout/BendingPictureCaption"/>
    <dgm:cxn modelId="{23589CC9-9EDD-479A-94AE-E6C0401320E5}" type="presParOf" srcId="{CF90B100-C301-4D7B-8D1B-2055FCC29E94}" destId="{89D21695-FB1D-413D-8ADF-8D1481204DF3}" srcOrd="1" destOrd="0" presId="urn:microsoft.com/office/officeart/2008/layout/BendingPictureCaption"/>
    <dgm:cxn modelId="{4E52211D-3F1E-4963-95B2-448DEFF0D412}" type="presParOf" srcId="{CF90B100-C301-4D7B-8D1B-2055FCC29E94}" destId="{E446301C-A757-483B-8606-6CA08F63BA04}" srcOrd="2" destOrd="0" presId="urn:microsoft.com/office/officeart/2008/layout/BendingPictureCaption"/>
    <dgm:cxn modelId="{400E08D5-2F75-4AE1-AEB1-AFF8866088C6}" type="presParOf" srcId="{E446301C-A757-483B-8606-6CA08F63BA04}" destId="{250D05C1-75D3-4043-9A79-8DA2BBFF3C65}" srcOrd="0" destOrd="0" presId="urn:microsoft.com/office/officeart/2008/layout/BendingPictureCaption"/>
    <dgm:cxn modelId="{D6EB0311-5837-4EB2-B5DF-6E28056EFD6B}" type="presParOf" srcId="{E446301C-A757-483B-8606-6CA08F63BA04}" destId="{9B240B2D-717A-412F-9326-43CF2B60D4D1}"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6BAE13-0C2E-4BAC-9BA3-C60335AE239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th-TH"/>
        </a:p>
      </dgm:t>
    </dgm:pt>
    <dgm:pt modelId="{A9FCF84E-72E9-4A64-8A7E-F1657F8671EB}">
      <dgm:prSet phldrT="[Text]"/>
      <dgm:spPr/>
      <dgm:t>
        <a:bodyPr/>
        <a:lstStyle/>
        <a:p>
          <a:r>
            <a:rPr lang="en-US" dirty="0"/>
            <a:t>NSR-130509</a:t>
          </a:r>
          <a:endParaRPr lang="th-TH" dirty="0"/>
        </a:p>
      </dgm:t>
    </dgm:pt>
    <dgm:pt modelId="{BBE0068D-C9D5-438A-93F9-C1B4AE2F27C9}" type="parTrans" cxnId="{BE2CF1D1-64C6-411F-BC3A-26D4327076F9}">
      <dgm:prSet/>
      <dgm:spPr/>
      <dgm:t>
        <a:bodyPr/>
        <a:lstStyle/>
        <a:p>
          <a:endParaRPr lang="th-TH"/>
        </a:p>
      </dgm:t>
    </dgm:pt>
    <dgm:pt modelId="{E2D705B2-8351-447C-8D97-ACE1626908A5}" type="sibTrans" cxnId="{BE2CF1D1-64C6-411F-BC3A-26D4327076F9}">
      <dgm:prSet/>
      <dgm:spPr/>
      <dgm:t>
        <a:bodyPr/>
        <a:lstStyle/>
        <a:p>
          <a:endParaRPr lang="th-TH"/>
        </a:p>
      </dgm:t>
    </dgm:pt>
    <dgm:pt modelId="{FD4484DA-3593-404D-9194-C300A3FE3727}">
      <dgm:prSet phldrT="[Text]"/>
      <dgm:spPr/>
      <dgm:t>
        <a:bodyPr/>
        <a:lstStyle/>
        <a:p>
          <a:r>
            <a:rPr lang="en-US" dirty="0"/>
            <a:t>Mary Kathleen</a:t>
          </a:r>
          <a:endParaRPr lang="th-TH" dirty="0"/>
        </a:p>
      </dgm:t>
    </dgm:pt>
    <dgm:pt modelId="{AF401DF9-C1A8-426E-BACC-A29358D09891}" type="parTrans" cxnId="{CC68EAFC-202A-43CA-9699-1F25CB6FA61B}">
      <dgm:prSet/>
      <dgm:spPr/>
      <dgm:t>
        <a:bodyPr/>
        <a:lstStyle/>
        <a:p>
          <a:endParaRPr lang="th-TH"/>
        </a:p>
      </dgm:t>
    </dgm:pt>
    <dgm:pt modelId="{557F647C-F820-402B-91D0-8B35C467CA29}" type="sibTrans" cxnId="{CC68EAFC-202A-43CA-9699-1F25CB6FA61B}">
      <dgm:prSet/>
      <dgm:spPr/>
      <dgm:t>
        <a:bodyPr/>
        <a:lstStyle/>
        <a:p>
          <a:endParaRPr lang="th-TH"/>
        </a:p>
      </dgm:t>
    </dgm:pt>
    <dgm:pt modelId="{A7B61279-BE23-4195-BA25-7CC7D024BFEC}" type="pres">
      <dgm:prSet presAssocID="{886BAE13-0C2E-4BAC-9BA3-C60335AE2396}" presName="diagram" presStyleCnt="0">
        <dgm:presLayoutVars>
          <dgm:dir/>
        </dgm:presLayoutVars>
      </dgm:prSet>
      <dgm:spPr/>
      <dgm:t>
        <a:bodyPr/>
        <a:lstStyle/>
        <a:p>
          <a:endParaRPr lang="en-US"/>
        </a:p>
      </dgm:t>
    </dgm:pt>
    <dgm:pt modelId="{F1AD3109-6393-41D5-9C3B-E1A3041DC1BC}" type="pres">
      <dgm:prSet presAssocID="{A9FCF84E-72E9-4A64-8A7E-F1657F8671EB}" presName="composite" presStyleCnt="0"/>
      <dgm:spPr/>
    </dgm:pt>
    <dgm:pt modelId="{E6D34881-0F91-476C-A301-6CBC0F824E37}" type="pres">
      <dgm:prSet presAssocID="{A9FCF84E-72E9-4A64-8A7E-F1657F8671EB}" presName="Image"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D4E916D5-D0E2-41BE-826E-2A85FE727D33}" type="pres">
      <dgm:prSet presAssocID="{A9FCF84E-72E9-4A64-8A7E-F1657F8671EB}" presName="Parent" presStyleLbl="node0" presStyleIdx="0" presStyleCnt="2">
        <dgm:presLayoutVars>
          <dgm:bulletEnabled val="1"/>
        </dgm:presLayoutVars>
      </dgm:prSet>
      <dgm:spPr/>
      <dgm:t>
        <a:bodyPr/>
        <a:lstStyle/>
        <a:p>
          <a:endParaRPr lang="en-US"/>
        </a:p>
      </dgm:t>
    </dgm:pt>
    <dgm:pt modelId="{5868E29A-13AF-43B6-9C0F-A0662A945DAF}" type="pres">
      <dgm:prSet presAssocID="{E2D705B2-8351-447C-8D97-ACE1626908A5}" presName="sibTrans" presStyleCnt="0"/>
      <dgm:spPr/>
    </dgm:pt>
    <dgm:pt modelId="{2A5CF2A1-9717-4E4D-B7A2-2B7A8D161A99}" type="pres">
      <dgm:prSet presAssocID="{FD4484DA-3593-404D-9194-C300A3FE3727}" presName="composite" presStyleCnt="0"/>
      <dgm:spPr/>
    </dgm:pt>
    <dgm:pt modelId="{EA387480-4DA6-46EF-8A6B-E3BE50E42FAF}" type="pres">
      <dgm:prSet presAssocID="{FD4484DA-3593-404D-9194-C300A3FE3727}" presName="Image" presStyleLbl="bgShp"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70127D77-CAA8-4439-9721-9CA5B769A97D}" type="pres">
      <dgm:prSet presAssocID="{FD4484DA-3593-404D-9194-C300A3FE3727}" presName="Parent" presStyleLbl="node0" presStyleIdx="1" presStyleCnt="2">
        <dgm:presLayoutVars>
          <dgm:bulletEnabled val="1"/>
        </dgm:presLayoutVars>
      </dgm:prSet>
      <dgm:spPr/>
      <dgm:t>
        <a:bodyPr/>
        <a:lstStyle/>
        <a:p>
          <a:endParaRPr lang="en-US"/>
        </a:p>
      </dgm:t>
    </dgm:pt>
  </dgm:ptLst>
  <dgm:cxnLst>
    <dgm:cxn modelId="{D8395771-42AB-421D-8CA2-37DD8211C927}" type="presOf" srcId="{FD4484DA-3593-404D-9194-C300A3FE3727}" destId="{70127D77-CAA8-4439-9721-9CA5B769A97D}" srcOrd="0" destOrd="0" presId="urn:microsoft.com/office/officeart/2008/layout/BendingPictureCaption"/>
    <dgm:cxn modelId="{BE2CF1D1-64C6-411F-BC3A-26D4327076F9}" srcId="{886BAE13-0C2E-4BAC-9BA3-C60335AE2396}" destId="{A9FCF84E-72E9-4A64-8A7E-F1657F8671EB}" srcOrd="0" destOrd="0" parTransId="{BBE0068D-C9D5-438A-93F9-C1B4AE2F27C9}" sibTransId="{E2D705B2-8351-447C-8D97-ACE1626908A5}"/>
    <dgm:cxn modelId="{FE4D5011-105B-4B51-A7A7-3FD891A33F4E}" type="presOf" srcId="{886BAE13-0C2E-4BAC-9BA3-C60335AE2396}" destId="{A7B61279-BE23-4195-BA25-7CC7D024BFEC}" srcOrd="0" destOrd="0" presId="urn:microsoft.com/office/officeart/2008/layout/BendingPictureCaption"/>
    <dgm:cxn modelId="{CC68EAFC-202A-43CA-9699-1F25CB6FA61B}" srcId="{886BAE13-0C2E-4BAC-9BA3-C60335AE2396}" destId="{FD4484DA-3593-404D-9194-C300A3FE3727}" srcOrd="1" destOrd="0" parTransId="{AF401DF9-C1A8-426E-BACC-A29358D09891}" sibTransId="{557F647C-F820-402B-91D0-8B35C467CA29}"/>
    <dgm:cxn modelId="{17A3E261-7F06-4EE8-8553-AA2BC194B190}" type="presOf" srcId="{A9FCF84E-72E9-4A64-8A7E-F1657F8671EB}" destId="{D4E916D5-D0E2-41BE-826E-2A85FE727D33}" srcOrd="0" destOrd="0" presId="urn:microsoft.com/office/officeart/2008/layout/BendingPictureCaption"/>
    <dgm:cxn modelId="{6D240ED5-AB71-4735-863B-F1E1B3975ACD}" type="presParOf" srcId="{A7B61279-BE23-4195-BA25-7CC7D024BFEC}" destId="{F1AD3109-6393-41D5-9C3B-E1A3041DC1BC}" srcOrd="0" destOrd="0" presId="urn:microsoft.com/office/officeart/2008/layout/BendingPictureCaption"/>
    <dgm:cxn modelId="{F7960737-088C-4B85-89FA-38818E4577C7}" type="presParOf" srcId="{F1AD3109-6393-41D5-9C3B-E1A3041DC1BC}" destId="{E6D34881-0F91-476C-A301-6CBC0F824E37}" srcOrd="0" destOrd="0" presId="urn:microsoft.com/office/officeart/2008/layout/BendingPictureCaption"/>
    <dgm:cxn modelId="{E176D476-F0C6-4067-9CEC-6DB153761216}" type="presParOf" srcId="{F1AD3109-6393-41D5-9C3B-E1A3041DC1BC}" destId="{D4E916D5-D0E2-41BE-826E-2A85FE727D33}" srcOrd="1" destOrd="0" presId="urn:microsoft.com/office/officeart/2008/layout/BendingPictureCaption"/>
    <dgm:cxn modelId="{421138B0-13A2-4724-B1B1-F88AD7BE53C9}" type="presParOf" srcId="{A7B61279-BE23-4195-BA25-7CC7D024BFEC}" destId="{5868E29A-13AF-43B6-9C0F-A0662A945DAF}" srcOrd="1" destOrd="0" presId="urn:microsoft.com/office/officeart/2008/layout/BendingPictureCaption"/>
    <dgm:cxn modelId="{E2C0FA67-8273-4EF4-ABFD-7A5248FFBD04}" type="presParOf" srcId="{A7B61279-BE23-4195-BA25-7CC7D024BFEC}" destId="{2A5CF2A1-9717-4E4D-B7A2-2B7A8D161A99}" srcOrd="2" destOrd="0" presId="urn:microsoft.com/office/officeart/2008/layout/BendingPictureCaption"/>
    <dgm:cxn modelId="{AF4BC085-3AFB-439B-AD36-ABE725B8A1B2}" type="presParOf" srcId="{2A5CF2A1-9717-4E4D-B7A2-2B7A8D161A99}" destId="{EA387480-4DA6-46EF-8A6B-E3BE50E42FAF}" srcOrd="0" destOrd="0" presId="urn:microsoft.com/office/officeart/2008/layout/BendingPictureCaption"/>
    <dgm:cxn modelId="{4540BD92-36B0-4D72-96E1-4E30B80FB99B}" type="presParOf" srcId="{2A5CF2A1-9717-4E4D-B7A2-2B7A8D161A99}" destId="{70127D77-CAA8-4439-9721-9CA5B769A97D}" srcOrd="1" destOrd="0" presId="urn:microsoft.com/office/officeart/2008/layout/BendingPictureCapti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497729-4328-4CDA-8D05-B6034899B839}"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th-TH"/>
        </a:p>
      </dgm:t>
    </dgm:pt>
    <dgm:pt modelId="{B636EEF1-6DB2-44A7-8D5C-4CE4AEF043D0}">
      <dgm:prSet custT="1"/>
      <dgm:spPr/>
      <dgm:t>
        <a:bodyPr/>
        <a:lstStyle/>
        <a:p>
          <a:r>
            <a:rPr lang="th-TH" sz="2200" dirty="0">
              <a:solidFill>
                <a:schemeClr val="tx1"/>
              </a:solidFill>
              <a:latin typeface="TH SarabunPSK" panose="020B0500040200020003" pitchFamily="34" charset="-34"/>
              <a:cs typeface="TH SarabunPSK" panose="020B0500040200020003" pitchFamily="34" charset="-34"/>
            </a:rPr>
            <a:t>ระบุชนิดไอโซโทป</a:t>
          </a:r>
        </a:p>
      </dgm:t>
    </dgm:pt>
    <dgm:pt modelId="{8D48FD5A-88EC-4A8B-B33B-29033A81FB8E}" type="parTrans" cxnId="{7A6B7F49-3C36-4F5A-82DF-D9D54A588946}">
      <dgm:prSet/>
      <dgm:spPr/>
      <dgm:t>
        <a:bodyPr/>
        <a:lstStyle/>
        <a:p>
          <a:endParaRPr lang="th-TH">
            <a:solidFill>
              <a:schemeClr val="tx1"/>
            </a:solidFill>
          </a:endParaRPr>
        </a:p>
      </dgm:t>
    </dgm:pt>
    <dgm:pt modelId="{61BF9F39-6D0C-4100-880F-3109650DAAB3}" type="sibTrans" cxnId="{7A6B7F49-3C36-4F5A-82DF-D9D54A588946}">
      <dgm:prSet/>
      <dgm:spPr/>
      <dgm:t>
        <a:bodyPr/>
        <a:lstStyle/>
        <a:p>
          <a:endParaRPr lang="th-TH">
            <a:solidFill>
              <a:schemeClr val="tx1"/>
            </a:solidFill>
          </a:endParaRPr>
        </a:p>
      </dgm:t>
    </dgm:pt>
    <dgm:pt modelId="{B72DC5E0-E57C-4E0B-AA4F-1EEDED9D1848}">
      <dgm:prSet custT="1"/>
      <dgm:spPr/>
      <dgm:t>
        <a:bodyPr/>
        <a:lstStyle/>
        <a:p>
          <a:r>
            <a:rPr lang="th-TH" sz="2200" dirty="0">
              <a:solidFill>
                <a:schemeClr val="tx1"/>
              </a:solidFill>
              <a:latin typeface="TH SarabunPSK" panose="020B0500040200020003" pitchFamily="34" charset="-34"/>
              <a:cs typeface="TH SarabunPSK" panose="020B0500040200020003" pitchFamily="34" charset="-34"/>
            </a:rPr>
            <a:t>เก็บกู้วัสดุกัมมันตรังสี</a:t>
          </a:r>
        </a:p>
      </dgm:t>
    </dgm:pt>
    <dgm:pt modelId="{35560549-0623-4ECD-841D-7FE88424E54E}" type="parTrans" cxnId="{90C23DEA-053F-4356-ACCB-7604128B3B91}">
      <dgm:prSet/>
      <dgm:spPr/>
      <dgm:t>
        <a:bodyPr/>
        <a:lstStyle/>
        <a:p>
          <a:endParaRPr lang="th-TH">
            <a:solidFill>
              <a:schemeClr val="tx1"/>
            </a:solidFill>
          </a:endParaRPr>
        </a:p>
      </dgm:t>
    </dgm:pt>
    <dgm:pt modelId="{8C6CACC2-A51B-465D-A6E9-11D3D939F153}" type="sibTrans" cxnId="{90C23DEA-053F-4356-ACCB-7604128B3B91}">
      <dgm:prSet/>
      <dgm:spPr/>
      <dgm:t>
        <a:bodyPr/>
        <a:lstStyle/>
        <a:p>
          <a:endParaRPr lang="th-TH">
            <a:solidFill>
              <a:schemeClr val="tx1"/>
            </a:solidFill>
          </a:endParaRPr>
        </a:p>
      </dgm:t>
    </dgm:pt>
    <dgm:pt modelId="{BC613C5E-8BB5-4004-864E-3B236A0819D9}">
      <dgm:prSet custT="1"/>
      <dgm:spPr/>
      <dgm:t>
        <a:bodyPr/>
        <a:lstStyle/>
        <a:p>
          <a:r>
            <a:rPr lang="th-TH" sz="2200" dirty="0">
              <a:solidFill>
                <a:schemeClr val="tx1"/>
              </a:solidFill>
              <a:latin typeface="TH SarabunPSK" panose="020B0500040200020003" pitchFamily="34" charset="-34"/>
              <a:cs typeface="TH SarabunPSK" panose="020B0500040200020003" pitchFamily="34" charset="-34"/>
            </a:rPr>
            <a:t>บริหารจัดการสถานที่เกิดเหตุ</a:t>
          </a:r>
        </a:p>
      </dgm:t>
    </dgm:pt>
    <dgm:pt modelId="{B6825C90-5D46-4897-A9B5-C54AEBED6980}" type="parTrans" cxnId="{ABB923C4-56DE-401E-A7E5-A9313554B376}">
      <dgm:prSet/>
      <dgm:spPr/>
      <dgm:t>
        <a:bodyPr/>
        <a:lstStyle/>
        <a:p>
          <a:endParaRPr lang="th-TH"/>
        </a:p>
      </dgm:t>
    </dgm:pt>
    <dgm:pt modelId="{095D452E-D4A1-48AA-BC14-99DE96A52F31}" type="sibTrans" cxnId="{ABB923C4-56DE-401E-A7E5-A9313554B376}">
      <dgm:prSet/>
      <dgm:spPr/>
      <dgm:t>
        <a:bodyPr/>
        <a:lstStyle/>
        <a:p>
          <a:endParaRPr lang="th-TH"/>
        </a:p>
      </dgm:t>
    </dgm:pt>
    <dgm:pt modelId="{C4E0B433-3679-42F2-8013-7F0E61440E59}" type="pres">
      <dgm:prSet presAssocID="{B4497729-4328-4CDA-8D05-B6034899B839}" presName="diagram" presStyleCnt="0">
        <dgm:presLayoutVars>
          <dgm:dir/>
        </dgm:presLayoutVars>
      </dgm:prSet>
      <dgm:spPr/>
      <dgm:t>
        <a:bodyPr/>
        <a:lstStyle/>
        <a:p>
          <a:endParaRPr lang="en-US"/>
        </a:p>
      </dgm:t>
    </dgm:pt>
    <dgm:pt modelId="{AEBBE805-E591-4FFE-BD1A-DA5C18AA80C0}" type="pres">
      <dgm:prSet presAssocID="{BC613C5E-8BB5-4004-864E-3B236A0819D9}" presName="composite" presStyleCnt="0"/>
      <dgm:spPr/>
    </dgm:pt>
    <dgm:pt modelId="{ACE74E67-5AD1-401A-933F-56540A8C8134}" type="pres">
      <dgm:prSet presAssocID="{BC613C5E-8BB5-4004-864E-3B236A0819D9}" presName="Image" presStyleLbl="bgShp" presStyleIdx="0" presStyleCnt="3" custLinFactNeighborX="-58863" custLinFactNeighborY="-33300"/>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BE42ED16-164A-494A-9C99-532F103D1B5E}" type="pres">
      <dgm:prSet presAssocID="{BC613C5E-8BB5-4004-864E-3B236A0819D9}" presName="Parent" presStyleLbl="node0" presStyleIdx="0" presStyleCnt="3">
        <dgm:presLayoutVars>
          <dgm:bulletEnabled val="1"/>
        </dgm:presLayoutVars>
      </dgm:prSet>
      <dgm:spPr/>
      <dgm:t>
        <a:bodyPr/>
        <a:lstStyle/>
        <a:p>
          <a:endParaRPr lang="en-US"/>
        </a:p>
      </dgm:t>
    </dgm:pt>
    <dgm:pt modelId="{C9DDCAFC-3D38-4493-A4BB-52C73538537B}" type="pres">
      <dgm:prSet presAssocID="{095D452E-D4A1-48AA-BC14-99DE96A52F31}" presName="sibTrans" presStyleCnt="0"/>
      <dgm:spPr/>
    </dgm:pt>
    <dgm:pt modelId="{22B6B65A-0FD5-4355-937D-1AE552B57F3B}" type="pres">
      <dgm:prSet presAssocID="{B636EEF1-6DB2-44A7-8D5C-4CE4AEF043D0}" presName="composite" presStyleCnt="0"/>
      <dgm:spPr/>
    </dgm:pt>
    <dgm:pt modelId="{A98CBA1F-494F-4351-AA37-692B113486D9}" type="pres">
      <dgm:prSet presAssocID="{B636EEF1-6DB2-44A7-8D5C-4CE4AEF043D0}" presName="Image" presStyleLbl="bgShp"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684A1A4D-A80C-4CC0-A828-31695E7ADE97}" type="pres">
      <dgm:prSet presAssocID="{B636EEF1-6DB2-44A7-8D5C-4CE4AEF043D0}" presName="Parent" presStyleLbl="node0" presStyleIdx="1" presStyleCnt="3">
        <dgm:presLayoutVars>
          <dgm:bulletEnabled val="1"/>
        </dgm:presLayoutVars>
      </dgm:prSet>
      <dgm:spPr/>
      <dgm:t>
        <a:bodyPr/>
        <a:lstStyle/>
        <a:p>
          <a:endParaRPr lang="en-US"/>
        </a:p>
      </dgm:t>
    </dgm:pt>
    <dgm:pt modelId="{F5D37DA7-6A31-4908-A8D8-9BC0DA4B69D2}" type="pres">
      <dgm:prSet presAssocID="{61BF9F39-6D0C-4100-880F-3109650DAAB3}" presName="sibTrans" presStyleCnt="0"/>
      <dgm:spPr/>
    </dgm:pt>
    <dgm:pt modelId="{69DFBE67-0687-490A-A1C5-848FE552963C}" type="pres">
      <dgm:prSet presAssocID="{B72DC5E0-E57C-4E0B-AA4F-1EEDED9D1848}" presName="composite" presStyleCnt="0"/>
      <dgm:spPr/>
    </dgm:pt>
    <dgm:pt modelId="{9B65D3FD-71F7-4F00-B20C-DEDF6B6E5B7C}" type="pres">
      <dgm:prSet presAssocID="{B72DC5E0-E57C-4E0B-AA4F-1EEDED9D1848}" presName="Image" presStyleLbl="bgShp"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t>
        <a:bodyPr/>
        <a:lstStyle/>
        <a:p>
          <a:endParaRPr lang="en-US"/>
        </a:p>
      </dgm:t>
    </dgm:pt>
    <dgm:pt modelId="{45ABBC46-C3EC-4ABF-A397-9FC23091451D}" type="pres">
      <dgm:prSet presAssocID="{B72DC5E0-E57C-4E0B-AA4F-1EEDED9D1848}" presName="Parent" presStyleLbl="node0" presStyleIdx="2" presStyleCnt="3">
        <dgm:presLayoutVars>
          <dgm:bulletEnabled val="1"/>
        </dgm:presLayoutVars>
      </dgm:prSet>
      <dgm:spPr/>
      <dgm:t>
        <a:bodyPr/>
        <a:lstStyle/>
        <a:p>
          <a:endParaRPr lang="en-US"/>
        </a:p>
      </dgm:t>
    </dgm:pt>
  </dgm:ptLst>
  <dgm:cxnLst>
    <dgm:cxn modelId="{7A6B7F49-3C36-4F5A-82DF-D9D54A588946}" srcId="{B4497729-4328-4CDA-8D05-B6034899B839}" destId="{B636EEF1-6DB2-44A7-8D5C-4CE4AEF043D0}" srcOrd="1" destOrd="0" parTransId="{8D48FD5A-88EC-4A8B-B33B-29033A81FB8E}" sibTransId="{61BF9F39-6D0C-4100-880F-3109650DAAB3}"/>
    <dgm:cxn modelId="{453C0B2D-4519-4F91-B17A-6DFB874E8845}" type="presOf" srcId="{B72DC5E0-E57C-4E0B-AA4F-1EEDED9D1848}" destId="{45ABBC46-C3EC-4ABF-A397-9FC23091451D}" srcOrd="0" destOrd="0" presId="urn:microsoft.com/office/officeart/2008/layout/BendingPictureCaption"/>
    <dgm:cxn modelId="{ABB923C4-56DE-401E-A7E5-A9313554B376}" srcId="{B4497729-4328-4CDA-8D05-B6034899B839}" destId="{BC613C5E-8BB5-4004-864E-3B236A0819D9}" srcOrd="0" destOrd="0" parTransId="{B6825C90-5D46-4897-A9B5-C54AEBED6980}" sibTransId="{095D452E-D4A1-48AA-BC14-99DE96A52F31}"/>
    <dgm:cxn modelId="{01CEA42B-A62F-4287-8D30-58FD938CFF4D}" type="presOf" srcId="{B4497729-4328-4CDA-8D05-B6034899B839}" destId="{C4E0B433-3679-42F2-8013-7F0E61440E59}" srcOrd="0" destOrd="0" presId="urn:microsoft.com/office/officeart/2008/layout/BendingPictureCaption"/>
    <dgm:cxn modelId="{90C23DEA-053F-4356-ACCB-7604128B3B91}" srcId="{B4497729-4328-4CDA-8D05-B6034899B839}" destId="{B72DC5E0-E57C-4E0B-AA4F-1EEDED9D1848}" srcOrd="2" destOrd="0" parTransId="{35560549-0623-4ECD-841D-7FE88424E54E}" sibTransId="{8C6CACC2-A51B-465D-A6E9-11D3D939F153}"/>
    <dgm:cxn modelId="{CFC9F503-C437-403C-A8B1-A75927693A91}" type="presOf" srcId="{BC613C5E-8BB5-4004-864E-3B236A0819D9}" destId="{BE42ED16-164A-494A-9C99-532F103D1B5E}" srcOrd="0" destOrd="0" presId="urn:microsoft.com/office/officeart/2008/layout/BendingPictureCaption"/>
    <dgm:cxn modelId="{90324637-D984-4864-8B5F-E4F50E983DE4}" type="presOf" srcId="{B636EEF1-6DB2-44A7-8D5C-4CE4AEF043D0}" destId="{684A1A4D-A80C-4CC0-A828-31695E7ADE97}" srcOrd="0" destOrd="0" presId="urn:microsoft.com/office/officeart/2008/layout/BendingPictureCaption"/>
    <dgm:cxn modelId="{F99A72E4-5DA5-4CF8-A28B-8048F6A2D3A3}" type="presParOf" srcId="{C4E0B433-3679-42F2-8013-7F0E61440E59}" destId="{AEBBE805-E591-4FFE-BD1A-DA5C18AA80C0}" srcOrd="0" destOrd="0" presId="urn:microsoft.com/office/officeart/2008/layout/BendingPictureCaption"/>
    <dgm:cxn modelId="{EA91A9C7-7AD2-4989-8E14-1C452D493DA5}" type="presParOf" srcId="{AEBBE805-E591-4FFE-BD1A-DA5C18AA80C0}" destId="{ACE74E67-5AD1-401A-933F-56540A8C8134}" srcOrd="0" destOrd="0" presId="urn:microsoft.com/office/officeart/2008/layout/BendingPictureCaption"/>
    <dgm:cxn modelId="{0260B641-A384-481B-B5D5-FE9F608EA2F3}" type="presParOf" srcId="{AEBBE805-E591-4FFE-BD1A-DA5C18AA80C0}" destId="{BE42ED16-164A-494A-9C99-532F103D1B5E}" srcOrd="1" destOrd="0" presId="urn:microsoft.com/office/officeart/2008/layout/BendingPictureCaption"/>
    <dgm:cxn modelId="{99D4A44C-54C3-480B-B9DA-8C6B9151C2EE}" type="presParOf" srcId="{C4E0B433-3679-42F2-8013-7F0E61440E59}" destId="{C9DDCAFC-3D38-4493-A4BB-52C73538537B}" srcOrd="1" destOrd="0" presId="urn:microsoft.com/office/officeart/2008/layout/BendingPictureCaption"/>
    <dgm:cxn modelId="{4E80D69C-4144-434D-BD07-C4A6FC993EC3}" type="presParOf" srcId="{C4E0B433-3679-42F2-8013-7F0E61440E59}" destId="{22B6B65A-0FD5-4355-937D-1AE552B57F3B}" srcOrd="2" destOrd="0" presId="urn:microsoft.com/office/officeart/2008/layout/BendingPictureCaption"/>
    <dgm:cxn modelId="{883F9ADE-58C3-4EA5-89E3-FB753680E46A}" type="presParOf" srcId="{22B6B65A-0FD5-4355-937D-1AE552B57F3B}" destId="{A98CBA1F-494F-4351-AA37-692B113486D9}" srcOrd="0" destOrd="0" presId="urn:microsoft.com/office/officeart/2008/layout/BendingPictureCaption"/>
    <dgm:cxn modelId="{D32730E5-EEF5-48C4-9D7A-8B83775A030A}" type="presParOf" srcId="{22B6B65A-0FD5-4355-937D-1AE552B57F3B}" destId="{684A1A4D-A80C-4CC0-A828-31695E7ADE97}" srcOrd="1" destOrd="0" presId="urn:microsoft.com/office/officeart/2008/layout/BendingPictureCaption"/>
    <dgm:cxn modelId="{709D5428-5861-4928-A9D8-98210D18BEFB}" type="presParOf" srcId="{C4E0B433-3679-42F2-8013-7F0E61440E59}" destId="{F5D37DA7-6A31-4908-A8D8-9BC0DA4B69D2}" srcOrd="3" destOrd="0" presId="urn:microsoft.com/office/officeart/2008/layout/BendingPictureCaption"/>
    <dgm:cxn modelId="{210FD856-5538-4DAC-BEB3-8BADC8556D02}" type="presParOf" srcId="{C4E0B433-3679-42F2-8013-7F0E61440E59}" destId="{69DFBE67-0687-490A-A1C5-848FE552963C}" srcOrd="4" destOrd="0" presId="urn:microsoft.com/office/officeart/2008/layout/BendingPictureCaption"/>
    <dgm:cxn modelId="{840A98A8-5A17-4FA3-9E72-0AAF80F28918}" type="presParOf" srcId="{69DFBE67-0687-490A-A1C5-848FE552963C}" destId="{9B65D3FD-71F7-4F00-B20C-DEDF6B6E5B7C}" srcOrd="0" destOrd="0" presId="urn:microsoft.com/office/officeart/2008/layout/BendingPictureCaption"/>
    <dgm:cxn modelId="{389E9831-5C95-4D7A-9B74-8FF73D3D90FE}" type="presParOf" srcId="{69DFBE67-0687-490A-A1C5-848FE552963C}" destId="{45ABBC46-C3EC-4ABF-A397-9FC23091451D}"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8FB08F-512A-400E-AAA1-C2B348C6E6A9}"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th-TH"/>
        </a:p>
      </dgm:t>
    </dgm:pt>
    <dgm:pt modelId="{7272664E-EB23-447F-9479-B0011C560F65}">
      <dgm:prSet phldrT="[ข้อความ]" custT="1"/>
      <dgm:spPr/>
      <dgm:t>
        <a:bodyPr/>
        <a:lstStyle/>
        <a:p>
          <a:pPr>
            <a:lnSpc>
              <a:spcPct val="100000"/>
            </a:lnSpc>
          </a:pPr>
          <a:r>
            <a:rPr lang="th-TH" sz="3200" dirty="0">
              <a:latin typeface="TH SarabunPSK" panose="020B0500040200020003" pitchFamily="34" charset="-34"/>
              <a:cs typeface="TH SarabunPSK" panose="020B0500040200020003" pitchFamily="34" charset="-34"/>
            </a:rPr>
            <a:t>ฐานข้อมูล</a:t>
          </a:r>
        </a:p>
        <a:p>
          <a:pPr>
            <a:lnSpc>
              <a:spcPct val="100000"/>
            </a:lnSpc>
          </a:pPr>
          <a:r>
            <a:rPr lang="th-TH" sz="2800" dirty="0">
              <a:latin typeface="TH SarabunPSK" panose="020B0500040200020003" pitchFamily="34" charset="-34"/>
              <a:cs typeface="TH SarabunPSK" panose="020B0500040200020003" pitchFamily="34" charset="-34"/>
            </a:rPr>
            <a:t>(การขออนุญาต)</a:t>
          </a:r>
        </a:p>
      </dgm:t>
    </dgm:pt>
    <dgm:pt modelId="{59E52FBD-15A9-43F0-B4E2-BEA98EC9B351}" type="parTrans" cxnId="{1EA1506F-5C3B-4326-A714-7A7BE8911C6F}">
      <dgm:prSet/>
      <dgm:spPr/>
      <dgm:t>
        <a:bodyPr/>
        <a:lstStyle/>
        <a:p>
          <a:endParaRPr lang="th-TH">
            <a:latin typeface="TH SarabunPSK" panose="020B0500040200020003" pitchFamily="34" charset="-34"/>
            <a:cs typeface="TH SarabunPSK" panose="020B0500040200020003" pitchFamily="34" charset="-34"/>
          </a:endParaRPr>
        </a:p>
      </dgm:t>
    </dgm:pt>
    <dgm:pt modelId="{AADD3280-4DAB-4135-BB5C-232E2F1293C5}" type="sibTrans" cxnId="{1EA1506F-5C3B-4326-A714-7A7BE8911C6F}">
      <dgm:prSet/>
      <dgm:spPr/>
      <dgm:t>
        <a:bodyPr/>
        <a:lstStyle/>
        <a:p>
          <a:endParaRPr lang="th-TH">
            <a:latin typeface="TH SarabunPSK" panose="020B0500040200020003" pitchFamily="34" charset="-34"/>
            <a:cs typeface="TH SarabunPSK" panose="020B0500040200020003" pitchFamily="34" charset="-34"/>
          </a:endParaRPr>
        </a:p>
      </dgm:t>
    </dgm:pt>
    <dgm:pt modelId="{8ACE8C44-E680-457D-82B2-D164EC6B166E}">
      <dgm:prSet phldrT="[ข้อความ]" custT="1"/>
      <dgm:spPr/>
      <dgm:t>
        <a:bodyPr/>
        <a:lstStyle/>
        <a:p>
          <a:r>
            <a:rPr lang="th-TH" sz="2000" dirty="0">
              <a:latin typeface="TH SarabunPSK" panose="020B0500040200020003" pitchFamily="34" charset="-34"/>
              <a:cs typeface="TH SarabunPSK" panose="020B0500040200020003" pitchFamily="34" charset="-34"/>
            </a:rPr>
            <a:t>การใช้งาน</a:t>
          </a:r>
        </a:p>
      </dgm:t>
    </dgm:pt>
    <dgm:pt modelId="{E3303916-E60E-426A-82E7-EB1F45243446}" type="parTrans" cxnId="{9C52324A-9F69-4C32-94AC-DB4F318E5018}">
      <dgm:prSet/>
      <dgm:spPr/>
      <dgm:t>
        <a:bodyPr/>
        <a:lstStyle/>
        <a:p>
          <a:endParaRPr lang="th-TH">
            <a:latin typeface="TH SarabunPSK" panose="020B0500040200020003" pitchFamily="34" charset="-34"/>
            <a:cs typeface="TH SarabunPSK" panose="020B0500040200020003" pitchFamily="34" charset="-34"/>
          </a:endParaRPr>
        </a:p>
      </dgm:t>
    </dgm:pt>
    <dgm:pt modelId="{740F190E-A2F8-4A62-9B09-A4F5B555B820}" type="sibTrans" cxnId="{9C52324A-9F69-4C32-94AC-DB4F318E5018}">
      <dgm:prSet/>
      <dgm:spPr/>
      <dgm:t>
        <a:bodyPr/>
        <a:lstStyle/>
        <a:p>
          <a:endParaRPr lang="th-TH">
            <a:latin typeface="TH SarabunPSK" panose="020B0500040200020003" pitchFamily="34" charset="-34"/>
            <a:cs typeface="TH SarabunPSK" panose="020B0500040200020003" pitchFamily="34" charset="-34"/>
          </a:endParaRPr>
        </a:p>
      </dgm:t>
    </dgm:pt>
    <dgm:pt modelId="{99DAFEE7-A691-43B7-ABEF-EC8C2649DEE5}">
      <dgm:prSet phldrT="[ข้อความ]" custT="1"/>
      <dgm:spPr/>
      <dgm:t>
        <a:bodyPr/>
        <a:lstStyle/>
        <a:p>
          <a:r>
            <a:rPr lang="th-TH" sz="2000" dirty="0">
              <a:latin typeface="TH SarabunPSK" panose="020B0500040200020003" pitchFamily="34" charset="-34"/>
              <a:cs typeface="TH SarabunPSK" panose="020B0500040200020003" pitchFamily="34" charset="-34"/>
            </a:rPr>
            <a:t>หมายเลขประจำเครื่อง</a:t>
          </a:r>
        </a:p>
      </dgm:t>
    </dgm:pt>
    <dgm:pt modelId="{82F1EDF5-A2AF-4B97-BCA3-F1D2923EDAAD}" type="parTrans" cxnId="{BA1F305E-29BC-4746-A469-4850D9434484}">
      <dgm:prSet/>
      <dgm:spPr/>
      <dgm:t>
        <a:bodyPr/>
        <a:lstStyle/>
        <a:p>
          <a:endParaRPr lang="th-TH">
            <a:latin typeface="TH SarabunPSK" panose="020B0500040200020003" pitchFamily="34" charset="-34"/>
            <a:cs typeface="TH SarabunPSK" panose="020B0500040200020003" pitchFamily="34" charset="-34"/>
          </a:endParaRPr>
        </a:p>
      </dgm:t>
    </dgm:pt>
    <dgm:pt modelId="{248B7826-A2B4-4EE3-A610-A9F55ED31D26}" type="sibTrans" cxnId="{BA1F305E-29BC-4746-A469-4850D9434484}">
      <dgm:prSet/>
      <dgm:spPr/>
      <dgm:t>
        <a:bodyPr/>
        <a:lstStyle/>
        <a:p>
          <a:endParaRPr lang="th-TH">
            <a:latin typeface="TH SarabunPSK" panose="020B0500040200020003" pitchFamily="34" charset="-34"/>
            <a:cs typeface="TH SarabunPSK" panose="020B0500040200020003" pitchFamily="34" charset="-34"/>
          </a:endParaRPr>
        </a:p>
      </dgm:t>
    </dgm:pt>
    <dgm:pt modelId="{18C80B47-13CD-4CF9-AF5A-CD675A1C3E54}">
      <dgm:prSet custT="1"/>
      <dgm:spPr/>
      <dgm:t>
        <a:bodyPr/>
        <a:lstStyle/>
        <a:p>
          <a:r>
            <a:rPr lang="th-TH" sz="2000" dirty="0">
              <a:latin typeface="TH SarabunPSK" panose="020B0500040200020003" pitchFamily="34" charset="-34"/>
              <a:cs typeface="TH SarabunPSK" panose="020B0500040200020003" pitchFamily="34" charset="-34"/>
            </a:rPr>
            <a:t>บริษัท</a:t>
          </a:r>
        </a:p>
        <a:p>
          <a:r>
            <a:rPr lang="th-TH" sz="2000" dirty="0">
              <a:latin typeface="TH SarabunPSK" panose="020B0500040200020003" pitchFamily="34" charset="-34"/>
              <a:cs typeface="TH SarabunPSK" panose="020B0500040200020003" pitchFamily="34" charset="-34"/>
            </a:rPr>
            <a:t>ผู้ผลิต</a:t>
          </a:r>
        </a:p>
      </dgm:t>
    </dgm:pt>
    <dgm:pt modelId="{74F9E21B-ACA0-4EAF-A9AF-F673867CB506}" type="parTrans" cxnId="{DC9647EC-7E8B-4BF7-B973-6E339498E0C7}">
      <dgm:prSet/>
      <dgm:spPr/>
      <dgm:t>
        <a:bodyPr/>
        <a:lstStyle/>
        <a:p>
          <a:endParaRPr lang="th-TH">
            <a:latin typeface="TH SarabunPSK" panose="020B0500040200020003" pitchFamily="34" charset="-34"/>
            <a:cs typeface="TH SarabunPSK" panose="020B0500040200020003" pitchFamily="34" charset="-34"/>
          </a:endParaRPr>
        </a:p>
      </dgm:t>
    </dgm:pt>
    <dgm:pt modelId="{F4E8433A-103F-4ACF-8DE2-E2A34725CB00}" type="sibTrans" cxnId="{DC9647EC-7E8B-4BF7-B973-6E339498E0C7}">
      <dgm:prSet/>
      <dgm:spPr/>
      <dgm:t>
        <a:bodyPr/>
        <a:lstStyle/>
        <a:p>
          <a:endParaRPr lang="th-TH">
            <a:latin typeface="TH SarabunPSK" panose="020B0500040200020003" pitchFamily="34" charset="-34"/>
            <a:cs typeface="TH SarabunPSK" panose="020B0500040200020003" pitchFamily="34" charset="-34"/>
          </a:endParaRPr>
        </a:p>
      </dgm:t>
    </dgm:pt>
    <dgm:pt modelId="{D16DC084-8564-493E-81D1-61422DF85E4E}">
      <dgm:prSet custT="1"/>
      <dgm:spPr/>
      <dgm:t>
        <a:bodyPr/>
        <a:lstStyle/>
        <a:p>
          <a:r>
            <a:rPr lang="th-TH" sz="2000" dirty="0">
              <a:latin typeface="TH SarabunPSK" panose="020B0500040200020003" pitchFamily="34" charset="-34"/>
              <a:cs typeface="TH SarabunPSK" panose="020B0500040200020003" pitchFamily="34" charset="-34"/>
            </a:rPr>
            <a:t>ประเทศ</a:t>
          </a:r>
        </a:p>
        <a:p>
          <a:r>
            <a:rPr lang="th-TH" sz="2000" dirty="0">
              <a:latin typeface="TH SarabunPSK" panose="020B0500040200020003" pitchFamily="34" charset="-34"/>
              <a:cs typeface="TH SarabunPSK" panose="020B0500040200020003" pitchFamily="34" charset="-34"/>
            </a:rPr>
            <a:t>ผู้ผลิต</a:t>
          </a:r>
        </a:p>
      </dgm:t>
    </dgm:pt>
    <dgm:pt modelId="{FDCB7493-C086-4E23-9B2F-CE7642EF1E61}" type="parTrans" cxnId="{78A801E1-D54F-46FF-B048-27FACFF927E9}">
      <dgm:prSet/>
      <dgm:spPr/>
      <dgm:t>
        <a:bodyPr/>
        <a:lstStyle/>
        <a:p>
          <a:endParaRPr lang="th-TH">
            <a:latin typeface="TH SarabunPSK" panose="020B0500040200020003" pitchFamily="34" charset="-34"/>
            <a:cs typeface="TH SarabunPSK" panose="020B0500040200020003" pitchFamily="34" charset="-34"/>
          </a:endParaRPr>
        </a:p>
      </dgm:t>
    </dgm:pt>
    <dgm:pt modelId="{3AF330FC-1ACA-4382-95B1-11A990B85BE7}" type="sibTrans" cxnId="{78A801E1-D54F-46FF-B048-27FACFF927E9}">
      <dgm:prSet/>
      <dgm:spPr/>
      <dgm:t>
        <a:bodyPr/>
        <a:lstStyle/>
        <a:p>
          <a:endParaRPr lang="th-TH">
            <a:latin typeface="TH SarabunPSK" panose="020B0500040200020003" pitchFamily="34" charset="-34"/>
            <a:cs typeface="TH SarabunPSK" panose="020B0500040200020003" pitchFamily="34" charset="-34"/>
          </a:endParaRPr>
        </a:p>
      </dgm:t>
    </dgm:pt>
    <dgm:pt modelId="{8608679A-3CB5-4E97-A98F-CA7F71F85DA2}">
      <dgm:prSet phldrT="[ข้อความ]" custT="1"/>
      <dgm:spPr/>
      <dgm:t>
        <a:bodyPr/>
        <a:lstStyle/>
        <a:p>
          <a:r>
            <a:rPr lang="th-TH" sz="2000" dirty="0">
              <a:latin typeface="TH SarabunPSK" panose="020B0500040200020003" pitchFamily="34" charset="-34"/>
              <a:cs typeface="TH SarabunPSK" panose="020B0500040200020003" pitchFamily="34" charset="-34"/>
            </a:rPr>
            <a:t>รูปพรรณสัณฐาน</a:t>
          </a:r>
        </a:p>
      </dgm:t>
    </dgm:pt>
    <dgm:pt modelId="{E68C34FB-EF9A-4A84-8455-6C306D95DCBA}" type="sibTrans" cxnId="{D4C17929-0836-4A4F-A25F-BFE6C1D47462}">
      <dgm:prSet/>
      <dgm:spPr/>
      <dgm:t>
        <a:bodyPr/>
        <a:lstStyle/>
        <a:p>
          <a:endParaRPr lang="th-TH">
            <a:latin typeface="TH SarabunPSK" panose="020B0500040200020003" pitchFamily="34" charset="-34"/>
            <a:cs typeface="TH SarabunPSK" panose="020B0500040200020003" pitchFamily="34" charset="-34"/>
          </a:endParaRPr>
        </a:p>
      </dgm:t>
    </dgm:pt>
    <dgm:pt modelId="{505ADB4E-5361-490F-A3EB-291B93BFEB11}" type="parTrans" cxnId="{D4C17929-0836-4A4F-A25F-BFE6C1D47462}">
      <dgm:prSet/>
      <dgm:spPr/>
      <dgm:t>
        <a:bodyPr/>
        <a:lstStyle/>
        <a:p>
          <a:endParaRPr lang="th-TH">
            <a:latin typeface="TH SarabunPSK" panose="020B0500040200020003" pitchFamily="34" charset="-34"/>
            <a:cs typeface="TH SarabunPSK" panose="020B0500040200020003" pitchFamily="34" charset="-34"/>
          </a:endParaRPr>
        </a:p>
      </dgm:t>
    </dgm:pt>
    <dgm:pt modelId="{9F1F3308-14FB-48A8-8E6E-5BE4E55EEFE1}">
      <dgm:prSet phldrT="[ข้อความ]" custT="1"/>
      <dgm:spPr/>
      <dgm:t>
        <a:bodyPr/>
        <a:lstStyle/>
        <a:p>
          <a:r>
            <a:rPr lang="th-TH" sz="2000" dirty="0">
              <a:latin typeface="TH SarabunPSK" panose="020B0500040200020003" pitchFamily="34" charset="-34"/>
              <a:cs typeface="TH SarabunPSK" panose="020B0500040200020003" pitchFamily="34" charset="-34"/>
            </a:rPr>
            <a:t>อิริเดียม </a:t>
          </a:r>
          <a:r>
            <a:rPr lang="en-US" sz="2000" dirty="0">
              <a:latin typeface="TH SarabunPSK" panose="020B0500040200020003" pitchFamily="34" charset="-34"/>
              <a:cs typeface="TH SarabunPSK" panose="020B0500040200020003" pitchFamily="34" charset="-34"/>
            </a:rPr>
            <a:t>-192</a:t>
          </a:r>
          <a:endParaRPr lang="th-TH" sz="2000" dirty="0">
            <a:latin typeface="TH SarabunPSK" panose="020B0500040200020003" pitchFamily="34" charset="-34"/>
            <a:cs typeface="TH SarabunPSK" panose="020B0500040200020003" pitchFamily="34" charset="-34"/>
          </a:endParaRPr>
        </a:p>
      </dgm:t>
    </dgm:pt>
    <dgm:pt modelId="{CEBE5BAC-28CC-4A51-88B5-EA5269BDA3E7}" type="sibTrans" cxnId="{A5D41A13-DE4C-48E4-B4C5-1E783B7359C9}">
      <dgm:prSet/>
      <dgm:spPr/>
      <dgm:t>
        <a:bodyPr/>
        <a:lstStyle/>
        <a:p>
          <a:endParaRPr lang="th-TH">
            <a:latin typeface="TH SarabunPSK" panose="020B0500040200020003" pitchFamily="34" charset="-34"/>
            <a:cs typeface="TH SarabunPSK" panose="020B0500040200020003" pitchFamily="34" charset="-34"/>
          </a:endParaRPr>
        </a:p>
      </dgm:t>
    </dgm:pt>
    <dgm:pt modelId="{2E292E97-6F64-4F0B-ACF5-495F89300611}" type="parTrans" cxnId="{A5D41A13-DE4C-48E4-B4C5-1E783B7359C9}">
      <dgm:prSet/>
      <dgm:spPr/>
      <dgm:t>
        <a:bodyPr/>
        <a:lstStyle/>
        <a:p>
          <a:endParaRPr lang="th-TH">
            <a:latin typeface="TH SarabunPSK" panose="020B0500040200020003" pitchFamily="34" charset="-34"/>
            <a:cs typeface="TH SarabunPSK" panose="020B0500040200020003" pitchFamily="34" charset="-34"/>
          </a:endParaRPr>
        </a:p>
      </dgm:t>
    </dgm:pt>
    <dgm:pt modelId="{1EDB3461-7F6B-4390-8D3F-D6EAAA435031}" type="pres">
      <dgm:prSet presAssocID="{748FB08F-512A-400E-AAA1-C2B348C6E6A9}" presName="composite" presStyleCnt="0">
        <dgm:presLayoutVars>
          <dgm:chMax val="1"/>
          <dgm:dir/>
          <dgm:resizeHandles val="exact"/>
        </dgm:presLayoutVars>
      </dgm:prSet>
      <dgm:spPr/>
      <dgm:t>
        <a:bodyPr/>
        <a:lstStyle/>
        <a:p>
          <a:endParaRPr lang="en-US"/>
        </a:p>
      </dgm:t>
    </dgm:pt>
    <dgm:pt modelId="{FFB1F3A3-F32D-4CB6-B835-89C5526EEB88}" type="pres">
      <dgm:prSet presAssocID="{748FB08F-512A-400E-AAA1-C2B348C6E6A9}" presName="radial" presStyleCnt="0">
        <dgm:presLayoutVars>
          <dgm:animLvl val="ctr"/>
        </dgm:presLayoutVars>
      </dgm:prSet>
      <dgm:spPr/>
    </dgm:pt>
    <dgm:pt modelId="{A4466D9F-CF66-49CA-91DE-4C38959288B8}" type="pres">
      <dgm:prSet presAssocID="{7272664E-EB23-447F-9479-B0011C560F65}" presName="centerShape" presStyleLbl="vennNode1" presStyleIdx="0" presStyleCnt="7"/>
      <dgm:spPr/>
      <dgm:t>
        <a:bodyPr/>
        <a:lstStyle/>
        <a:p>
          <a:endParaRPr lang="en-US"/>
        </a:p>
      </dgm:t>
    </dgm:pt>
    <dgm:pt modelId="{08428AD9-7A83-4CEA-89ED-BAA0A70EEFE0}" type="pres">
      <dgm:prSet presAssocID="{9F1F3308-14FB-48A8-8E6E-5BE4E55EEFE1}" presName="node" presStyleLbl="vennNode1" presStyleIdx="1" presStyleCnt="7">
        <dgm:presLayoutVars>
          <dgm:bulletEnabled val="1"/>
        </dgm:presLayoutVars>
      </dgm:prSet>
      <dgm:spPr/>
      <dgm:t>
        <a:bodyPr/>
        <a:lstStyle/>
        <a:p>
          <a:endParaRPr lang="en-US"/>
        </a:p>
      </dgm:t>
    </dgm:pt>
    <dgm:pt modelId="{4E5DFF50-6A22-44F3-96E2-14C159DD080C}" type="pres">
      <dgm:prSet presAssocID="{8608679A-3CB5-4E97-A98F-CA7F71F85DA2}" presName="node" presStyleLbl="vennNode1" presStyleIdx="2" presStyleCnt="7">
        <dgm:presLayoutVars>
          <dgm:bulletEnabled val="1"/>
        </dgm:presLayoutVars>
      </dgm:prSet>
      <dgm:spPr/>
      <dgm:t>
        <a:bodyPr/>
        <a:lstStyle/>
        <a:p>
          <a:endParaRPr lang="en-US"/>
        </a:p>
      </dgm:t>
    </dgm:pt>
    <dgm:pt modelId="{A6ED40A6-4A10-43F7-AF6F-74FF7A5CE0C5}" type="pres">
      <dgm:prSet presAssocID="{8ACE8C44-E680-457D-82B2-D164EC6B166E}" presName="node" presStyleLbl="vennNode1" presStyleIdx="3" presStyleCnt="7">
        <dgm:presLayoutVars>
          <dgm:bulletEnabled val="1"/>
        </dgm:presLayoutVars>
      </dgm:prSet>
      <dgm:spPr/>
      <dgm:t>
        <a:bodyPr/>
        <a:lstStyle/>
        <a:p>
          <a:endParaRPr lang="en-US"/>
        </a:p>
      </dgm:t>
    </dgm:pt>
    <dgm:pt modelId="{A2BF1134-4A0E-4F70-8145-468928181C92}" type="pres">
      <dgm:prSet presAssocID="{99DAFEE7-A691-43B7-ABEF-EC8C2649DEE5}" presName="node" presStyleLbl="vennNode1" presStyleIdx="4" presStyleCnt="7">
        <dgm:presLayoutVars>
          <dgm:bulletEnabled val="1"/>
        </dgm:presLayoutVars>
      </dgm:prSet>
      <dgm:spPr/>
      <dgm:t>
        <a:bodyPr/>
        <a:lstStyle/>
        <a:p>
          <a:endParaRPr lang="en-US"/>
        </a:p>
      </dgm:t>
    </dgm:pt>
    <dgm:pt modelId="{472BB622-4B49-47BD-9844-7760DB6E5D4E}" type="pres">
      <dgm:prSet presAssocID="{18C80B47-13CD-4CF9-AF5A-CD675A1C3E54}" presName="node" presStyleLbl="vennNode1" presStyleIdx="5" presStyleCnt="7">
        <dgm:presLayoutVars>
          <dgm:bulletEnabled val="1"/>
        </dgm:presLayoutVars>
      </dgm:prSet>
      <dgm:spPr/>
      <dgm:t>
        <a:bodyPr/>
        <a:lstStyle/>
        <a:p>
          <a:endParaRPr lang="en-US"/>
        </a:p>
      </dgm:t>
    </dgm:pt>
    <dgm:pt modelId="{23278B4C-AABC-48BF-8126-9381DE207EC1}" type="pres">
      <dgm:prSet presAssocID="{D16DC084-8564-493E-81D1-61422DF85E4E}" presName="node" presStyleLbl="vennNode1" presStyleIdx="6" presStyleCnt="7">
        <dgm:presLayoutVars>
          <dgm:bulletEnabled val="1"/>
        </dgm:presLayoutVars>
      </dgm:prSet>
      <dgm:spPr/>
      <dgm:t>
        <a:bodyPr/>
        <a:lstStyle/>
        <a:p>
          <a:endParaRPr lang="en-US"/>
        </a:p>
      </dgm:t>
    </dgm:pt>
  </dgm:ptLst>
  <dgm:cxnLst>
    <dgm:cxn modelId="{9C52324A-9F69-4C32-94AC-DB4F318E5018}" srcId="{7272664E-EB23-447F-9479-B0011C560F65}" destId="{8ACE8C44-E680-457D-82B2-D164EC6B166E}" srcOrd="2" destOrd="0" parTransId="{E3303916-E60E-426A-82E7-EB1F45243446}" sibTransId="{740F190E-A2F8-4A62-9B09-A4F5B555B820}"/>
    <dgm:cxn modelId="{DC9647EC-7E8B-4BF7-B973-6E339498E0C7}" srcId="{7272664E-EB23-447F-9479-B0011C560F65}" destId="{18C80B47-13CD-4CF9-AF5A-CD675A1C3E54}" srcOrd="4" destOrd="0" parTransId="{74F9E21B-ACA0-4EAF-A9AF-F673867CB506}" sibTransId="{F4E8433A-103F-4ACF-8DE2-E2A34725CB00}"/>
    <dgm:cxn modelId="{D6BFF4C7-6D41-47A2-9C2A-0B1C4ECB5328}" type="presOf" srcId="{9F1F3308-14FB-48A8-8E6E-5BE4E55EEFE1}" destId="{08428AD9-7A83-4CEA-89ED-BAA0A70EEFE0}" srcOrd="0" destOrd="0" presId="urn:microsoft.com/office/officeart/2005/8/layout/radial3"/>
    <dgm:cxn modelId="{BA1F305E-29BC-4746-A469-4850D9434484}" srcId="{7272664E-EB23-447F-9479-B0011C560F65}" destId="{99DAFEE7-A691-43B7-ABEF-EC8C2649DEE5}" srcOrd="3" destOrd="0" parTransId="{82F1EDF5-A2AF-4B97-BCA3-F1D2923EDAAD}" sibTransId="{248B7826-A2B4-4EE3-A610-A9F55ED31D26}"/>
    <dgm:cxn modelId="{A5D41A13-DE4C-48E4-B4C5-1E783B7359C9}" srcId="{7272664E-EB23-447F-9479-B0011C560F65}" destId="{9F1F3308-14FB-48A8-8E6E-5BE4E55EEFE1}" srcOrd="0" destOrd="0" parTransId="{2E292E97-6F64-4F0B-ACF5-495F89300611}" sibTransId="{CEBE5BAC-28CC-4A51-88B5-EA5269BDA3E7}"/>
    <dgm:cxn modelId="{1EA1506F-5C3B-4326-A714-7A7BE8911C6F}" srcId="{748FB08F-512A-400E-AAA1-C2B348C6E6A9}" destId="{7272664E-EB23-447F-9479-B0011C560F65}" srcOrd="0" destOrd="0" parTransId="{59E52FBD-15A9-43F0-B4E2-BEA98EC9B351}" sibTransId="{AADD3280-4DAB-4135-BB5C-232E2F1293C5}"/>
    <dgm:cxn modelId="{86236DAF-7453-4D60-8FDF-9D4C39449798}" type="presOf" srcId="{748FB08F-512A-400E-AAA1-C2B348C6E6A9}" destId="{1EDB3461-7F6B-4390-8D3F-D6EAAA435031}" srcOrd="0" destOrd="0" presId="urn:microsoft.com/office/officeart/2005/8/layout/radial3"/>
    <dgm:cxn modelId="{0B8466FD-5F11-4B2C-8A72-8329900846FA}" type="presOf" srcId="{99DAFEE7-A691-43B7-ABEF-EC8C2649DEE5}" destId="{A2BF1134-4A0E-4F70-8145-468928181C92}" srcOrd="0" destOrd="0" presId="urn:microsoft.com/office/officeart/2005/8/layout/radial3"/>
    <dgm:cxn modelId="{8FFB5D2D-CC69-467A-ADA6-06677DA934AF}" type="presOf" srcId="{7272664E-EB23-447F-9479-B0011C560F65}" destId="{A4466D9F-CF66-49CA-91DE-4C38959288B8}" srcOrd="0" destOrd="0" presId="urn:microsoft.com/office/officeart/2005/8/layout/radial3"/>
    <dgm:cxn modelId="{78A801E1-D54F-46FF-B048-27FACFF927E9}" srcId="{7272664E-EB23-447F-9479-B0011C560F65}" destId="{D16DC084-8564-493E-81D1-61422DF85E4E}" srcOrd="5" destOrd="0" parTransId="{FDCB7493-C086-4E23-9B2F-CE7642EF1E61}" sibTransId="{3AF330FC-1ACA-4382-95B1-11A990B85BE7}"/>
    <dgm:cxn modelId="{14667695-0B95-4FC5-9BB0-0BA2E3DE376A}" type="presOf" srcId="{D16DC084-8564-493E-81D1-61422DF85E4E}" destId="{23278B4C-AABC-48BF-8126-9381DE207EC1}" srcOrd="0" destOrd="0" presId="urn:microsoft.com/office/officeart/2005/8/layout/radial3"/>
    <dgm:cxn modelId="{23B1715A-4B34-4936-962F-07FAFACAFE5B}" type="presOf" srcId="{18C80B47-13CD-4CF9-AF5A-CD675A1C3E54}" destId="{472BB622-4B49-47BD-9844-7760DB6E5D4E}" srcOrd="0" destOrd="0" presId="urn:microsoft.com/office/officeart/2005/8/layout/radial3"/>
    <dgm:cxn modelId="{367FE8A4-681C-4F1B-9686-4194D5944C6D}" type="presOf" srcId="{8608679A-3CB5-4E97-A98F-CA7F71F85DA2}" destId="{4E5DFF50-6A22-44F3-96E2-14C159DD080C}" srcOrd="0" destOrd="0" presId="urn:microsoft.com/office/officeart/2005/8/layout/radial3"/>
    <dgm:cxn modelId="{D4C17929-0836-4A4F-A25F-BFE6C1D47462}" srcId="{7272664E-EB23-447F-9479-B0011C560F65}" destId="{8608679A-3CB5-4E97-A98F-CA7F71F85DA2}" srcOrd="1" destOrd="0" parTransId="{505ADB4E-5361-490F-A3EB-291B93BFEB11}" sibTransId="{E68C34FB-EF9A-4A84-8455-6C306D95DCBA}"/>
    <dgm:cxn modelId="{80899073-C46E-4E33-B0EC-E3140B064C76}" type="presOf" srcId="{8ACE8C44-E680-457D-82B2-D164EC6B166E}" destId="{A6ED40A6-4A10-43F7-AF6F-74FF7A5CE0C5}" srcOrd="0" destOrd="0" presId="urn:microsoft.com/office/officeart/2005/8/layout/radial3"/>
    <dgm:cxn modelId="{119D38B6-7205-454F-98BE-D4C7E5C9833F}" type="presParOf" srcId="{1EDB3461-7F6B-4390-8D3F-D6EAAA435031}" destId="{FFB1F3A3-F32D-4CB6-B835-89C5526EEB88}" srcOrd="0" destOrd="0" presId="urn:microsoft.com/office/officeart/2005/8/layout/radial3"/>
    <dgm:cxn modelId="{74370155-F43B-4CD7-8CFD-BEC3494A45A2}" type="presParOf" srcId="{FFB1F3A3-F32D-4CB6-B835-89C5526EEB88}" destId="{A4466D9F-CF66-49CA-91DE-4C38959288B8}" srcOrd="0" destOrd="0" presId="urn:microsoft.com/office/officeart/2005/8/layout/radial3"/>
    <dgm:cxn modelId="{BD0E67CB-48D9-4365-8E27-A4997A6C27F8}" type="presParOf" srcId="{FFB1F3A3-F32D-4CB6-B835-89C5526EEB88}" destId="{08428AD9-7A83-4CEA-89ED-BAA0A70EEFE0}" srcOrd="1" destOrd="0" presId="urn:microsoft.com/office/officeart/2005/8/layout/radial3"/>
    <dgm:cxn modelId="{53927693-F1F0-4C84-AFFF-D0944554B926}" type="presParOf" srcId="{FFB1F3A3-F32D-4CB6-B835-89C5526EEB88}" destId="{4E5DFF50-6A22-44F3-96E2-14C159DD080C}" srcOrd="2" destOrd="0" presId="urn:microsoft.com/office/officeart/2005/8/layout/radial3"/>
    <dgm:cxn modelId="{62995E61-12F7-4A37-AA47-9158F143635C}" type="presParOf" srcId="{FFB1F3A3-F32D-4CB6-B835-89C5526EEB88}" destId="{A6ED40A6-4A10-43F7-AF6F-74FF7A5CE0C5}" srcOrd="3" destOrd="0" presId="urn:microsoft.com/office/officeart/2005/8/layout/radial3"/>
    <dgm:cxn modelId="{093E588E-3BF4-4790-B8CC-5087FD7C2C32}" type="presParOf" srcId="{FFB1F3A3-F32D-4CB6-B835-89C5526EEB88}" destId="{A2BF1134-4A0E-4F70-8145-468928181C92}" srcOrd="4" destOrd="0" presId="urn:microsoft.com/office/officeart/2005/8/layout/radial3"/>
    <dgm:cxn modelId="{148BCE77-1B44-46FE-9CB8-3BC0A315A201}" type="presParOf" srcId="{FFB1F3A3-F32D-4CB6-B835-89C5526EEB88}" destId="{472BB622-4B49-47BD-9844-7760DB6E5D4E}" srcOrd="5" destOrd="0" presId="urn:microsoft.com/office/officeart/2005/8/layout/radial3"/>
    <dgm:cxn modelId="{99E91049-61DA-4765-B3DE-30FABAE6EB2C}" type="presParOf" srcId="{FFB1F3A3-F32D-4CB6-B835-89C5526EEB88}" destId="{23278B4C-AABC-48BF-8126-9381DE207EC1}"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E5D5F8-47EA-4E59-A6D7-FEED80949372}" type="doc">
      <dgm:prSet loTypeId="urn:microsoft.com/office/officeart/2005/8/layout/hProcess11" loCatId="process" qsTypeId="urn:microsoft.com/office/officeart/2005/8/quickstyle/simple1" qsCatId="simple" csTypeId="urn:microsoft.com/office/officeart/2005/8/colors/colorful4" csCatId="colorful" phldr="1"/>
      <dgm:spPr/>
      <dgm:t>
        <a:bodyPr/>
        <a:lstStyle/>
        <a:p>
          <a:endParaRPr lang="th-TH"/>
        </a:p>
      </dgm:t>
    </dgm:pt>
    <dgm:pt modelId="{4F95AE10-3924-4C7B-BB24-1E1E672041B1}">
      <dgm:prSet phldrT="[Text]" custT="1"/>
      <dgm:spPr/>
      <dgm:t>
        <a:bodyPr/>
        <a:lstStyle/>
        <a:p>
          <a:pPr>
            <a:lnSpc>
              <a:spcPct val="100000"/>
            </a:lnSpc>
            <a:spcAft>
              <a:spcPts val="0"/>
            </a:spcAft>
          </a:pPr>
          <a:r>
            <a:rPr lang="th-TH" sz="1400" b="1" dirty="0">
              <a:solidFill>
                <a:srgbClr val="000099"/>
              </a:solidFill>
              <a:latin typeface="Arial" panose="020B0604020202020204" pitchFamily="34" charset="0"/>
              <a:cs typeface="Arial" panose="020B0604020202020204" pitchFamily="34" charset="0"/>
            </a:rPr>
            <a:t>2555</a:t>
          </a:r>
          <a:endParaRPr lang="en-US" sz="1400" b="1" dirty="0">
            <a:solidFill>
              <a:srgbClr val="000099"/>
            </a:solidFill>
            <a:latin typeface="Arial" panose="020B0604020202020204" pitchFamily="34" charset="0"/>
            <a:cs typeface="Arial" panose="020B0604020202020204" pitchFamily="34" charset="0"/>
          </a:endParaRPr>
        </a:p>
        <a:p>
          <a:pPr>
            <a:lnSpc>
              <a:spcPct val="100000"/>
            </a:lnSpc>
            <a:spcAft>
              <a:spcPts val="0"/>
            </a:spcAft>
          </a:pPr>
          <a:r>
            <a:rPr lang="en-US" sz="1200" dirty="0">
              <a:latin typeface="Arial" panose="020B0604020202020204" pitchFamily="34" charset="0"/>
              <a:cs typeface="Arial" panose="020B0604020202020204" pitchFamily="34" charset="0"/>
            </a:rPr>
            <a:t>Human capacity building</a:t>
          </a:r>
        </a:p>
        <a:p>
          <a:pPr>
            <a:lnSpc>
              <a:spcPct val="100000"/>
            </a:lnSpc>
            <a:spcAft>
              <a:spcPts val="0"/>
            </a:spcAft>
          </a:pPr>
          <a:endParaRPr lang="th-TH" sz="1200" dirty="0">
            <a:latin typeface="Arial" panose="020B0604020202020204" pitchFamily="34" charset="0"/>
          </a:endParaRPr>
        </a:p>
      </dgm:t>
    </dgm:pt>
    <dgm:pt modelId="{E160A9AA-4348-45CC-A5D6-E678A760738C}" type="parTrans" cxnId="{8BA0856F-9E74-4515-98E8-EF406CF95C72}">
      <dgm:prSet/>
      <dgm:spPr/>
      <dgm:t>
        <a:bodyPr/>
        <a:lstStyle/>
        <a:p>
          <a:pPr>
            <a:lnSpc>
              <a:spcPct val="100000"/>
            </a:lnSpc>
          </a:pPr>
          <a:endParaRPr lang="th-TH" sz="1200">
            <a:latin typeface="Arial" panose="020B0604020202020204" pitchFamily="34" charset="0"/>
          </a:endParaRPr>
        </a:p>
      </dgm:t>
    </dgm:pt>
    <dgm:pt modelId="{F0107483-CF16-4F5C-9BD4-4BA3C17974F1}" type="sibTrans" cxnId="{8BA0856F-9E74-4515-98E8-EF406CF95C72}">
      <dgm:prSet/>
      <dgm:spPr/>
      <dgm:t>
        <a:bodyPr/>
        <a:lstStyle/>
        <a:p>
          <a:pPr>
            <a:lnSpc>
              <a:spcPct val="100000"/>
            </a:lnSpc>
          </a:pPr>
          <a:endParaRPr lang="th-TH" sz="1200">
            <a:latin typeface="Arial" panose="020B0604020202020204" pitchFamily="34" charset="0"/>
          </a:endParaRPr>
        </a:p>
      </dgm:t>
    </dgm:pt>
    <dgm:pt modelId="{74D513BF-6ED5-49EB-ACB8-33D1F1923ED0}">
      <dgm:prSet phldrT="[Text]" custT="1"/>
      <dgm:spPr/>
      <dgm:t>
        <a:bodyPr/>
        <a:lstStyle/>
        <a:p>
          <a:pPr>
            <a:lnSpc>
              <a:spcPct val="100000"/>
            </a:lnSpc>
            <a:spcAft>
              <a:spcPts val="0"/>
            </a:spcAft>
          </a:pPr>
          <a:r>
            <a:rPr lang="th-TH" sz="1400" b="1" dirty="0">
              <a:solidFill>
                <a:srgbClr val="000099"/>
              </a:solidFill>
              <a:latin typeface="Arial" panose="020B0604020202020204" pitchFamily="34" charset="0"/>
              <a:cs typeface="Arial" panose="020B0604020202020204" pitchFamily="34" charset="0"/>
            </a:rPr>
            <a:t>2556</a:t>
          </a:r>
          <a:endParaRPr lang="en-US" sz="1400" b="1" dirty="0">
            <a:solidFill>
              <a:srgbClr val="000099"/>
            </a:solidFill>
            <a:latin typeface="Arial" panose="020B0604020202020204" pitchFamily="34" charset="0"/>
            <a:cs typeface="Arial" panose="020B0604020202020204" pitchFamily="34" charset="0"/>
          </a:endParaRPr>
        </a:p>
        <a:p>
          <a:pPr>
            <a:lnSpc>
              <a:spcPct val="100000"/>
            </a:lnSpc>
            <a:spcAft>
              <a:spcPts val="0"/>
            </a:spcAft>
          </a:pPr>
          <a:r>
            <a:rPr lang="en-US" sz="1200" dirty="0">
              <a:latin typeface="Arial" panose="020B0604020202020204" pitchFamily="34" charset="0"/>
              <a:cs typeface="Arial" panose="020B0604020202020204" pitchFamily="34" charset="0"/>
            </a:rPr>
            <a:t>Project 30</a:t>
          </a:r>
        </a:p>
        <a:p>
          <a:pPr>
            <a:lnSpc>
              <a:spcPct val="100000"/>
            </a:lnSpc>
            <a:spcAft>
              <a:spcPts val="0"/>
            </a:spcAft>
          </a:pPr>
          <a:r>
            <a:rPr lang="en-US" sz="1200" dirty="0">
              <a:latin typeface="Arial" panose="020B0604020202020204" pitchFamily="34" charset="0"/>
              <a:cs typeface="Arial" panose="020B0604020202020204" pitchFamily="34" charset="0"/>
            </a:rPr>
            <a:t> Nuclear </a:t>
          </a:r>
        </a:p>
        <a:p>
          <a:pPr>
            <a:lnSpc>
              <a:spcPct val="100000"/>
            </a:lnSpc>
            <a:spcAft>
              <a:spcPts val="0"/>
            </a:spcAft>
          </a:pPr>
          <a:r>
            <a:rPr lang="en-US" sz="1200" dirty="0">
              <a:latin typeface="Arial" panose="020B0604020202020204" pitchFamily="34" charset="0"/>
              <a:cs typeface="Arial" panose="020B0604020202020204" pitchFamily="34" charset="0"/>
            </a:rPr>
            <a:t>forensics </a:t>
          </a:r>
        </a:p>
        <a:p>
          <a:pPr>
            <a:lnSpc>
              <a:spcPct val="100000"/>
            </a:lnSpc>
            <a:spcAft>
              <a:spcPts val="0"/>
            </a:spcAft>
          </a:pPr>
          <a:r>
            <a:rPr lang="en-US" sz="1200" dirty="0">
              <a:latin typeface="Arial" panose="020B0604020202020204" pitchFamily="34" charset="0"/>
              <a:cs typeface="Arial" panose="020B0604020202020204" pitchFamily="34" charset="0"/>
            </a:rPr>
            <a:t>kick off</a:t>
          </a:r>
          <a:endParaRPr lang="th-TH" sz="1200" dirty="0">
            <a:latin typeface="Arial" panose="020B0604020202020204" pitchFamily="34" charset="0"/>
          </a:endParaRPr>
        </a:p>
      </dgm:t>
    </dgm:pt>
    <dgm:pt modelId="{75445127-0FB5-4C07-A627-1065BF3806E2}" type="parTrans" cxnId="{B2E3ADA6-872C-4AC3-BCEA-313164E42D92}">
      <dgm:prSet/>
      <dgm:spPr/>
      <dgm:t>
        <a:bodyPr/>
        <a:lstStyle/>
        <a:p>
          <a:pPr>
            <a:lnSpc>
              <a:spcPct val="100000"/>
            </a:lnSpc>
          </a:pPr>
          <a:endParaRPr lang="th-TH" sz="1200">
            <a:latin typeface="Arial" panose="020B0604020202020204" pitchFamily="34" charset="0"/>
          </a:endParaRPr>
        </a:p>
      </dgm:t>
    </dgm:pt>
    <dgm:pt modelId="{A0C65AAE-D362-478B-89C8-D516C5B1C372}" type="sibTrans" cxnId="{B2E3ADA6-872C-4AC3-BCEA-313164E42D92}">
      <dgm:prSet/>
      <dgm:spPr/>
      <dgm:t>
        <a:bodyPr/>
        <a:lstStyle/>
        <a:p>
          <a:pPr>
            <a:lnSpc>
              <a:spcPct val="100000"/>
            </a:lnSpc>
          </a:pPr>
          <a:endParaRPr lang="th-TH" sz="1200">
            <a:latin typeface="Arial" panose="020B0604020202020204" pitchFamily="34" charset="0"/>
          </a:endParaRPr>
        </a:p>
      </dgm:t>
    </dgm:pt>
    <dgm:pt modelId="{86A7C383-55DC-4BCE-B877-AAED606BB7F4}">
      <dgm:prSet phldrT="[Text]" custT="1"/>
      <dgm:spPr/>
      <dgm:t>
        <a:bodyPr/>
        <a:lstStyle/>
        <a:p>
          <a:pPr>
            <a:lnSpc>
              <a:spcPct val="100000"/>
            </a:lnSpc>
            <a:spcAft>
              <a:spcPts val="0"/>
            </a:spcAft>
          </a:pPr>
          <a:r>
            <a:rPr lang="th-TH" sz="1400" b="1" dirty="0">
              <a:solidFill>
                <a:srgbClr val="000099"/>
              </a:solidFill>
              <a:latin typeface="Arial" panose="020B0604020202020204" pitchFamily="34" charset="0"/>
              <a:cs typeface="Arial" panose="020B0604020202020204" pitchFamily="34" charset="0"/>
            </a:rPr>
            <a:t>2557</a:t>
          </a:r>
          <a:endParaRPr lang="en-US" sz="1400" b="1" dirty="0">
            <a:solidFill>
              <a:srgbClr val="000099"/>
            </a:solidFill>
            <a:latin typeface="Arial" panose="020B0604020202020204" pitchFamily="34" charset="0"/>
            <a:cs typeface="Arial" panose="020B0604020202020204" pitchFamily="34" charset="0"/>
          </a:endParaRPr>
        </a:p>
        <a:p>
          <a:pPr>
            <a:lnSpc>
              <a:spcPct val="100000"/>
            </a:lnSpc>
            <a:spcAft>
              <a:spcPts val="0"/>
            </a:spcAft>
          </a:pPr>
          <a:r>
            <a:rPr lang="en-US" sz="1200" dirty="0">
              <a:latin typeface="Arial" panose="020B0604020202020204" pitchFamily="34" charset="0"/>
              <a:cs typeface="Arial" panose="020B0604020202020204" pitchFamily="34" charset="0"/>
            </a:rPr>
            <a:t>Nuclear forensics laboratory</a:t>
          </a:r>
          <a:endParaRPr lang="th-TH" sz="1200" dirty="0">
            <a:latin typeface="Arial" panose="020B0604020202020204" pitchFamily="34" charset="0"/>
          </a:endParaRPr>
        </a:p>
      </dgm:t>
    </dgm:pt>
    <dgm:pt modelId="{8AC14180-3161-431D-8368-CAC7C1C13B1A}" type="parTrans" cxnId="{A33AA987-226E-4A80-B15F-24181F47A8BC}">
      <dgm:prSet/>
      <dgm:spPr/>
      <dgm:t>
        <a:bodyPr/>
        <a:lstStyle/>
        <a:p>
          <a:pPr>
            <a:lnSpc>
              <a:spcPct val="100000"/>
            </a:lnSpc>
          </a:pPr>
          <a:endParaRPr lang="th-TH" sz="1200">
            <a:latin typeface="Arial" panose="020B0604020202020204" pitchFamily="34" charset="0"/>
          </a:endParaRPr>
        </a:p>
      </dgm:t>
    </dgm:pt>
    <dgm:pt modelId="{89B56FC2-E858-4A34-B5C1-CC5E42ED940D}" type="sibTrans" cxnId="{A33AA987-226E-4A80-B15F-24181F47A8BC}">
      <dgm:prSet/>
      <dgm:spPr/>
      <dgm:t>
        <a:bodyPr/>
        <a:lstStyle/>
        <a:p>
          <a:pPr>
            <a:lnSpc>
              <a:spcPct val="100000"/>
            </a:lnSpc>
          </a:pPr>
          <a:endParaRPr lang="th-TH" sz="1200">
            <a:latin typeface="Arial" panose="020B0604020202020204" pitchFamily="34" charset="0"/>
          </a:endParaRPr>
        </a:p>
      </dgm:t>
    </dgm:pt>
    <dgm:pt modelId="{D65514BF-DF8D-41A8-B5D6-8A8922D3FCA1}">
      <dgm:prSet custT="1"/>
      <dgm:spPr/>
      <dgm:t>
        <a:bodyPr/>
        <a:lstStyle/>
        <a:p>
          <a:pPr>
            <a:lnSpc>
              <a:spcPct val="100000"/>
            </a:lnSpc>
            <a:spcAft>
              <a:spcPts val="0"/>
            </a:spcAft>
          </a:pPr>
          <a:r>
            <a:rPr lang="th-TH" sz="1400" b="1" dirty="0">
              <a:solidFill>
                <a:srgbClr val="000099"/>
              </a:solidFill>
              <a:latin typeface="Arial" panose="020B0604020202020204" pitchFamily="34" charset="0"/>
              <a:cs typeface="Arial" panose="020B0604020202020204" pitchFamily="34" charset="0"/>
            </a:rPr>
            <a:t>2558</a:t>
          </a:r>
          <a:endParaRPr lang="en-US" sz="1400" b="1" dirty="0">
            <a:solidFill>
              <a:srgbClr val="000099"/>
            </a:solidFill>
            <a:latin typeface="Arial" panose="020B0604020202020204" pitchFamily="34" charset="0"/>
            <a:cs typeface="Arial" panose="020B0604020202020204" pitchFamily="34" charset="0"/>
          </a:endParaRPr>
        </a:p>
        <a:p>
          <a:pPr>
            <a:lnSpc>
              <a:spcPct val="100000"/>
            </a:lnSpc>
            <a:spcAft>
              <a:spcPts val="0"/>
            </a:spcAft>
          </a:pPr>
          <a:r>
            <a:rPr lang="en-US" sz="1400" b="1" dirty="0">
              <a:solidFill>
                <a:srgbClr val="000099"/>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Network development (FLO)</a:t>
          </a:r>
          <a:endParaRPr lang="th-TH" sz="1200" dirty="0">
            <a:latin typeface="Arial" panose="020B0604020202020204" pitchFamily="34" charset="0"/>
          </a:endParaRPr>
        </a:p>
      </dgm:t>
    </dgm:pt>
    <dgm:pt modelId="{85F777A2-DCB1-44B6-A17F-F057BE2342E7}" type="parTrans" cxnId="{B4CA3F08-C409-4921-91CE-2D772E38C5CA}">
      <dgm:prSet/>
      <dgm:spPr/>
      <dgm:t>
        <a:bodyPr/>
        <a:lstStyle/>
        <a:p>
          <a:pPr>
            <a:lnSpc>
              <a:spcPct val="100000"/>
            </a:lnSpc>
          </a:pPr>
          <a:endParaRPr lang="th-TH" sz="1200">
            <a:latin typeface="Arial" panose="020B0604020202020204" pitchFamily="34" charset="0"/>
          </a:endParaRPr>
        </a:p>
      </dgm:t>
    </dgm:pt>
    <dgm:pt modelId="{79997F08-AF34-4388-9EEE-32D2C5412548}" type="sibTrans" cxnId="{B4CA3F08-C409-4921-91CE-2D772E38C5CA}">
      <dgm:prSet/>
      <dgm:spPr/>
      <dgm:t>
        <a:bodyPr/>
        <a:lstStyle/>
        <a:p>
          <a:pPr>
            <a:lnSpc>
              <a:spcPct val="100000"/>
            </a:lnSpc>
          </a:pPr>
          <a:endParaRPr lang="th-TH" sz="1200">
            <a:latin typeface="Arial" panose="020B0604020202020204" pitchFamily="34" charset="0"/>
          </a:endParaRPr>
        </a:p>
      </dgm:t>
    </dgm:pt>
    <dgm:pt modelId="{2D775C72-DEB6-474C-A177-EE016D389E55}">
      <dgm:prSet custT="1"/>
      <dgm:spPr/>
      <dgm:t>
        <a:bodyPr/>
        <a:lstStyle/>
        <a:p>
          <a:pPr>
            <a:lnSpc>
              <a:spcPct val="100000"/>
            </a:lnSpc>
          </a:pPr>
          <a:endParaRPr lang="th-TH" sz="1200">
            <a:latin typeface="Arial" panose="020B0604020202020204" pitchFamily="34" charset="0"/>
          </a:endParaRPr>
        </a:p>
      </dgm:t>
    </dgm:pt>
    <dgm:pt modelId="{B1D02402-CB54-4765-A223-C85A09170A71}" type="parTrans" cxnId="{00FA751F-1813-4655-A609-2341BB1465C2}">
      <dgm:prSet/>
      <dgm:spPr/>
      <dgm:t>
        <a:bodyPr/>
        <a:lstStyle/>
        <a:p>
          <a:pPr>
            <a:lnSpc>
              <a:spcPct val="100000"/>
            </a:lnSpc>
          </a:pPr>
          <a:endParaRPr lang="th-TH" sz="1200">
            <a:latin typeface="Arial" panose="020B0604020202020204" pitchFamily="34" charset="0"/>
          </a:endParaRPr>
        </a:p>
      </dgm:t>
    </dgm:pt>
    <dgm:pt modelId="{59154ECF-9799-4E93-82B9-BA2EA167661B}" type="sibTrans" cxnId="{00FA751F-1813-4655-A609-2341BB1465C2}">
      <dgm:prSet/>
      <dgm:spPr/>
      <dgm:t>
        <a:bodyPr/>
        <a:lstStyle/>
        <a:p>
          <a:pPr>
            <a:lnSpc>
              <a:spcPct val="100000"/>
            </a:lnSpc>
          </a:pPr>
          <a:endParaRPr lang="th-TH" sz="1200">
            <a:latin typeface="Arial" panose="020B0604020202020204" pitchFamily="34" charset="0"/>
          </a:endParaRPr>
        </a:p>
      </dgm:t>
    </dgm:pt>
    <dgm:pt modelId="{D5679154-83DA-4CAC-9429-F667762436C1}">
      <dgm:prSet phldrT="[Text]" custT="1"/>
      <dgm:spPr/>
      <dgm:t>
        <a:bodyPr/>
        <a:lstStyle/>
        <a:p>
          <a:pPr>
            <a:lnSpc>
              <a:spcPct val="100000"/>
            </a:lnSpc>
            <a:spcAft>
              <a:spcPct val="35000"/>
            </a:spcAft>
          </a:pPr>
          <a:endParaRPr lang="en-US" sz="1200" dirty="0">
            <a:latin typeface="Arial" panose="020B0604020202020204" pitchFamily="34" charset="0"/>
            <a:cs typeface="Arial" panose="020B0604020202020204" pitchFamily="34" charset="0"/>
          </a:endParaRPr>
        </a:p>
        <a:p>
          <a:pPr>
            <a:lnSpc>
              <a:spcPct val="100000"/>
            </a:lnSpc>
            <a:spcAft>
              <a:spcPts val="0"/>
            </a:spcAft>
          </a:pPr>
          <a:r>
            <a:rPr lang="th-TH" sz="1400" b="1" dirty="0">
              <a:solidFill>
                <a:srgbClr val="000099"/>
              </a:solidFill>
              <a:latin typeface="Arial" panose="020B0604020202020204" pitchFamily="34" charset="0"/>
              <a:cs typeface="Arial" panose="020B0604020202020204" pitchFamily="34" charset="0"/>
            </a:rPr>
            <a:t>2554</a:t>
          </a:r>
          <a:endParaRPr lang="en-US" sz="1400" b="1" dirty="0">
            <a:solidFill>
              <a:srgbClr val="000099"/>
            </a:solidFill>
            <a:latin typeface="Arial" panose="020B0604020202020204" pitchFamily="34" charset="0"/>
            <a:cs typeface="Arial" panose="020B0604020202020204" pitchFamily="34" charset="0"/>
          </a:endParaRPr>
        </a:p>
        <a:p>
          <a:pPr>
            <a:lnSpc>
              <a:spcPct val="100000"/>
            </a:lnSpc>
            <a:spcAft>
              <a:spcPts val="0"/>
            </a:spcAft>
          </a:pPr>
          <a:r>
            <a:rPr lang="en-US" sz="1200" dirty="0">
              <a:latin typeface="Arial" panose="020B0604020202020204" pitchFamily="34" charset="0"/>
              <a:cs typeface="Arial" panose="020B0604020202020204" pitchFamily="34" charset="0"/>
            </a:rPr>
            <a:t>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ARF Nuclear Forensics</a:t>
          </a:r>
        </a:p>
        <a:p>
          <a:pPr>
            <a:lnSpc>
              <a:spcPct val="100000"/>
            </a:lnSpc>
            <a:spcAft>
              <a:spcPts val="0"/>
            </a:spcAft>
          </a:pPr>
          <a:r>
            <a:rPr lang="en-US" sz="1200" dirty="0">
              <a:latin typeface="Arial" panose="020B0604020202020204" pitchFamily="34" charset="0"/>
              <a:cs typeface="Arial" panose="020B0604020202020204" pitchFamily="34" charset="0"/>
            </a:rPr>
            <a:t>Workshop</a:t>
          </a:r>
        </a:p>
        <a:p>
          <a:pPr>
            <a:lnSpc>
              <a:spcPct val="100000"/>
            </a:lnSpc>
            <a:spcAft>
              <a:spcPct val="35000"/>
            </a:spcAft>
          </a:pPr>
          <a:endParaRPr lang="th-TH" sz="1200" dirty="0">
            <a:latin typeface="Arial" panose="020B0604020202020204" pitchFamily="34" charset="0"/>
          </a:endParaRPr>
        </a:p>
      </dgm:t>
    </dgm:pt>
    <dgm:pt modelId="{4B923F9F-190D-4D87-B50F-102B66D5CEC0}" type="parTrans" cxnId="{4BDD6DFD-02CA-4A5F-8FF3-815CF90B0F88}">
      <dgm:prSet/>
      <dgm:spPr/>
      <dgm:t>
        <a:bodyPr/>
        <a:lstStyle/>
        <a:p>
          <a:pPr>
            <a:lnSpc>
              <a:spcPct val="100000"/>
            </a:lnSpc>
          </a:pPr>
          <a:endParaRPr lang="th-TH" sz="1200">
            <a:latin typeface="Arial" panose="020B0604020202020204" pitchFamily="34" charset="0"/>
          </a:endParaRPr>
        </a:p>
      </dgm:t>
    </dgm:pt>
    <dgm:pt modelId="{D317223C-A3CF-4839-839D-075CB713EDBB}" type="sibTrans" cxnId="{4BDD6DFD-02CA-4A5F-8FF3-815CF90B0F88}">
      <dgm:prSet/>
      <dgm:spPr/>
      <dgm:t>
        <a:bodyPr/>
        <a:lstStyle/>
        <a:p>
          <a:pPr>
            <a:lnSpc>
              <a:spcPct val="100000"/>
            </a:lnSpc>
          </a:pPr>
          <a:endParaRPr lang="th-TH" sz="1200">
            <a:latin typeface="Arial" panose="020B0604020202020204" pitchFamily="34" charset="0"/>
          </a:endParaRPr>
        </a:p>
      </dgm:t>
    </dgm:pt>
    <dgm:pt modelId="{168FEC90-B210-4010-9D88-1A14698935A6}">
      <dgm:prSet phldrT="[Text]" custT="1"/>
      <dgm:spPr/>
      <dgm:t>
        <a:bodyPr/>
        <a:lstStyle/>
        <a:p>
          <a:pPr>
            <a:lnSpc>
              <a:spcPct val="100000"/>
            </a:lnSpc>
            <a:spcAft>
              <a:spcPts val="0"/>
            </a:spcAft>
          </a:pPr>
          <a:r>
            <a:rPr lang="th-TH" sz="1400" b="1" dirty="0">
              <a:solidFill>
                <a:srgbClr val="000099"/>
              </a:solidFill>
              <a:latin typeface="Arial" panose="020B0604020202020204" pitchFamily="34" charset="0"/>
              <a:cs typeface="Arial" panose="020B0604020202020204" pitchFamily="34" charset="0"/>
            </a:rPr>
            <a:t>2560</a:t>
          </a:r>
          <a:endParaRPr lang="en-US" sz="1400" b="1" dirty="0">
            <a:solidFill>
              <a:srgbClr val="000099"/>
            </a:solidFill>
            <a:latin typeface="Arial" panose="020B0604020202020204" pitchFamily="34" charset="0"/>
            <a:cs typeface="Arial" panose="020B0604020202020204" pitchFamily="34" charset="0"/>
          </a:endParaRPr>
        </a:p>
        <a:p>
          <a:pPr>
            <a:lnSpc>
              <a:spcPct val="100000"/>
            </a:lnSpc>
            <a:spcAft>
              <a:spcPts val="0"/>
            </a:spcAft>
          </a:pPr>
          <a:r>
            <a:rPr lang="en-US" sz="1200" dirty="0">
              <a:latin typeface="Arial" panose="020B0604020202020204" pitchFamily="34" charset="0"/>
              <a:cs typeface="Arial" panose="020B0604020202020204" pitchFamily="34" charset="0"/>
            </a:rPr>
            <a:t>Network development (Police) </a:t>
          </a:r>
        </a:p>
        <a:p>
          <a:pPr>
            <a:lnSpc>
              <a:spcPct val="100000"/>
            </a:lnSpc>
            <a:spcAft>
              <a:spcPts val="0"/>
            </a:spcAft>
          </a:pPr>
          <a:endParaRPr lang="th-TH" sz="1200" dirty="0">
            <a:latin typeface="Arial" panose="020B0604020202020204" pitchFamily="34" charset="0"/>
          </a:endParaRPr>
        </a:p>
      </dgm:t>
    </dgm:pt>
    <dgm:pt modelId="{D7BC1B5E-4A4D-4A68-8C81-AC94409D9ADD}" type="parTrans" cxnId="{42DD5216-A0A7-4E15-86BA-DA34A62F0174}">
      <dgm:prSet/>
      <dgm:spPr/>
      <dgm:t>
        <a:bodyPr/>
        <a:lstStyle/>
        <a:p>
          <a:pPr>
            <a:lnSpc>
              <a:spcPct val="100000"/>
            </a:lnSpc>
          </a:pPr>
          <a:endParaRPr lang="th-TH" sz="1200">
            <a:latin typeface="Arial" panose="020B0604020202020204" pitchFamily="34" charset="0"/>
          </a:endParaRPr>
        </a:p>
      </dgm:t>
    </dgm:pt>
    <dgm:pt modelId="{F03EDA78-DE7C-4D35-8DC2-7B7E136CD854}" type="sibTrans" cxnId="{42DD5216-A0A7-4E15-86BA-DA34A62F0174}">
      <dgm:prSet/>
      <dgm:spPr/>
      <dgm:t>
        <a:bodyPr/>
        <a:lstStyle/>
        <a:p>
          <a:pPr>
            <a:lnSpc>
              <a:spcPct val="100000"/>
            </a:lnSpc>
          </a:pPr>
          <a:endParaRPr lang="th-TH" sz="1200">
            <a:latin typeface="Arial" panose="020B0604020202020204" pitchFamily="34" charset="0"/>
          </a:endParaRPr>
        </a:p>
      </dgm:t>
    </dgm:pt>
    <dgm:pt modelId="{2DE20E07-7B99-47AF-A13E-03B59CF868C6}">
      <dgm:prSet custT="1"/>
      <dgm:spPr/>
      <dgm:t>
        <a:bodyPr/>
        <a:lstStyle/>
        <a:p>
          <a:pPr>
            <a:lnSpc>
              <a:spcPct val="100000"/>
            </a:lnSpc>
          </a:pPr>
          <a:endParaRPr lang="th-TH" sz="1200">
            <a:latin typeface="Arial" panose="020B0604020202020204" pitchFamily="34" charset="0"/>
          </a:endParaRPr>
        </a:p>
      </dgm:t>
    </dgm:pt>
    <dgm:pt modelId="{41235909-5F24-4153-A0CB-DEDF4573640E}" type="parTrans" cxnId="{56894521-D347-4865-98E8-735804BC500B}">
      <dgm:prSet/>
      <dgm:spPr/>
      <dgm:t>
        <a:bodyPr/>
        <a:lstStyle/>
        <a:p>
          <a:pPr>
            <a:lnSpc>
              <a:spcPct val="100000"/>
            </a:lnSpc>
          </a:pPr>
          <a:endParaRPr lang="th-TH" sz="1200">
            <a:latin typeface="Arial" panose="020B0604020202020204" pitchFamily="34" charset="0"/>
          </a:endParaRPr>
        </a:p>
      </dgm:t>
    </dgm:pt>
    <dgm:pt modelId="{8673B45E-CD11-4A48-837B-1DD015D660EF}" type="sibTrans" cxnId="{56894521-D347-4865-98E8-735804BC500B}">
      <dgm:prSet/>
      <dgm:spPr/>
      <dgm:t>
        <a:bodyPr/>
        <a:lstStyle/>
        <a:p>
          <a:pPr>
            <a:lnSpc>
              <a:spcPct val="100000"/>
            </a:lnSpc>
          </a:pPr>
          <a:endParaRPr lang="th-TH" sz="1200">
            <a:latin typeface="Arial" panose="020B0604020202020204" pitchFamily="34" charset="0"/>
          </a:endParaRPr>
        </a:p>
      </dgm:t>
    </dgm:pt>
    <dgm:pt modelId="{D193719C-E155-4C86-8119-56ACE5171153}">
      <dgm:prSet/>
      <dgm:spPr/>
      <dgm:t>
        <a:bodyPr/>
        <a:lstStyle/>
        <a:p>
          <a:pPr>
            <a:lnSpc>
              <a:spcPct val="100000"/>
            </a:lnSpc>
          </a:pPr>
          <a:endParaRPr lang="th-TH">
            <a:latin typeface="Arial" panose="020B0604020202020204" pitchFamily="34" charset="0"/>
          </a:endParaRPr>
        </a:p>
      </dgm:t>
    </dgm:pt>
    <dgm:pt modelId="{EDDDCC7D-483B-4A5D-A69D-7197D2B44D5E}" type="parTrans" cxnId="{1AD685DF-B6CD-4414-BD5B-D8173F2CB20D}">
      <dgm:prSet/>
      <dgm:spPr/>
      <dgm:t>
        <a:bodyPr/>
        <a:lstStyle/>
        <a:p>
          <a:pPr>
            <a:lnSpc>
              <a:spcPct val="100000"/>
            </a:lnSpc>
          </a:pPr>
          <a:endParaRPr lang="th-TH">
            <a:latin typeface="Arial" panose="020B0604020202020204" pitchFamily="34" charset="0"/>
          </a:endParaRPr>
        </a:p>
      </dgm:t>
    </dgm:pt>
    <dgm:pt modelId="{DF986209-969D-48B0-8944-AF116DB189B3}" type="sibTrans" cxnId="{1AD685DF-B6CD-4414-BD5B-D8173F2CB20D}">
      <dgm:prSet/>
      <dgm:spPr/>
      <dgm:t>
        <a:bodyPr/>
        <a:lstStyle/>
        <a:p>
          <a:pPr>
            <a:lnSpc>
              <a:spcPct val="100000"/>
            </a:lnSpc>
          </a:pPr>
          <a:endParaRPr lang="th-TH">
            <a:latin typeface="Arial" panose="020B0604020202020204" pitchFamily="34" charset="0"/>
          </a:endParaRPr>
        </a:p>
      </dgm:t>
    </dgm:pt>
    <dgm:pt modelId="{316A1F9A-38A5-4932-A635-742E16309017}" type="pres">
      <dgm:prSet presAssocID="{3FE5D5F8-47EA-4E59-A6D7-FEED80949372}" presName="Name0" presStyleCnt="0">
        <dgm:presLayoutVars>
          <dgm:dir/>
          <dgm:resizeHandles val="exact"/>
        </dgm:presLayoutVars>
      </dgm:prSet>
      <dgm:spPr/>
      <dgm:t>
        <a:bodyPr/>
        <a:lstStyle/>
        <a:p>
          <a:endParaRPr lang="en-US"/>
        </a:p>
      </dgm:t>
    </dgm:pt>
    <dgm:pt modelId="{EF4A4403-CABA-4253-ACA0-43F4AFC64048}" type="pres">
      <dgm:prSet presAssocID="{3FE5D5F8-47EA-4E59-A6D7-FEED80949372}" presName="arrow" presStyleLbl="bgShp" presStyleIdx="0" presStyleCnt="1" custLinFactNeighborX="-23886"/>
      <dgm:spPr/>
    </dgm:pt>
    <dgm:pt modelId="{24F4D3B3-D677-4F65-8A4D-FC7C67A2E1B4}" type="pres">
      <dgm:prSet presAssocID="{3FE5D5F8-47EA-4E59-A6D7-FEED80949372}" presName="points" presStyleCnt="0"/>
      <dgm:spPr/>
    </dgm:pt>
    <dgm:pt modelId="{CFDBB2CB-FCC9-4972-98A4-C2E147BE534F}" type="pres">
      <dgm:prSet presAssocID="{2D775C72-DEB6-474C-A177-EE016D389E55}" presName="compositeA" presStyleCnt="0"/>
      <dgm:spPr/>
    </dgm:pt>
    <dgm:pt modelId="{65FF293D-2B6B-447A-A9C6-91BF1B0FDB2E}" type="pres">
      <dgm:prSet presAssocID="{2D775C72-DEB6-474C-A177-EE016D389E55}" presName="textA" presStyleLbl="revTx" presStyleIdx="0" presStyleCnt="9">
        <dgm:presLayoutVars>
          <dgm:bulletEnabled val="1"/>
        </dgm:presLayoutVars>
      </dgm:prSet>
      <dgm:spPr/>
      <dgm:t>
        <a:bodyPr/>
        <a:lstStyle/>
        <a:p>
          <a:endParaRPr lang="en-US"/>
        </a:p>
      </dgm:t>
    </dgm:pt>
    <dgm:pt modelId="{F01C3706-7FF6-45A2-86BE-4C423FC87D9D}" type="pres">
      <dgm:prSet presAssocID="{2D775C72-DEB6-474C-A177-EE016D389E55}" presName="circleA" presStyleLbl="node1" presStyleIdx="0" presStyleCnt="9" custLinFactNeighborX="47474"/>
      <dgm:spPr/>
    </dgm:pt>
    <dgm:pt modelId="{E4AC4DEB-2C98-4AFF-A651-48CE581C5E67}" type="pres">
      <dgm:prSet presAssocID="{2D775C72-DEB6-474C-A177-EE016D389E55}" presName="spaceA" presStyleCnt="0"/>
      <dgm:spPr/>
    </dgm:pt>
    <dgm:pt modelId="{5E14D5CF-ADA3-4216-BBF5-2189A1942193}" type="pres">
      <dgm:prSet presAssocID="{59154ECF-9799-4E93-82B9-BA2EA167661B}" presName="space" presStyleCnt="0"/>
      <dgm:spPr/>
    </dgm:pt>
    <dgm:pt modelId="{4B0B4491-B3B1-4880-A83A-0AE671D2B3BD}" type="pres">
      <dgm:prSet presAssocID="{4F95AE10-3924-4C7B-BB24-1E1E672041B1}" presName="compositeB" presStyleCnt="0"/>
      <dgm:spPr/>
    </dgm:pt>
    <dgm:pt modelId="{31D24075-BA33-4BB7-AAFE-2839C600D278}" type="pres">
      <dgm:prSet presAssocID="{4F95AE10-3924-4C7B-BB24-1E1E672041B1}" presName="textB" presStyleLbl="revTx" presStyleIdx="1" presStyleCnt="9" custScaleX="189187" custLinFactNeighborX="62475">
        <dgm:presLayoutVars>
          <dgm:bulletEnabled val="1"/>
        </dgm:presLayoutVars>
      </dgm:prSet>
      <dgm:spPr/>
      <dgm:t>
        <a:bodyPr/>
        <a:lstStyle/>
        <a:p>
          <a:endParaRPr lang="en-US"/>
        </a:p>
      </dgm:t>
    </dgm:pt>
    <dgm:pt modelId="{51D81F38-CC3E-4C01-A793-FB8890A1BB8D}" type="pres">
      <dgm:prSet presAssocID="{4F95AE10-3924-4C7B-BB24-1E1E672041B1}" presName="circleB" presStyleLbl="node1" presStyleIdx="1" presStyleCnt="9" custLinFactNeighborX="82480" custLinFactNeighborY="-155"/>
      <dgm:spPr/>
    </dgm:pt>
    <dgm:pt modelId="{8BE5EFD0-0C26-4673-93B9-170072F246CD}" type="pres">
      <dgm:prSet presAssocID="{4F95AE10-3924-4C7B-BB24-1E1E672041B1}" presName="spaceB" presStyleCnt="0"/>
      <dgm:spPr/>
    </dgm:pt>
    <dgm:pt modelId="{096ACD32-9DA3-46FD-AEAC-DD75BD19A3E2}" type="pres">
      <dgm:prSet presAssocID="{F0107483-CF16-4F5C-9BD4-4BA3C17974F1}" presName="space" presStyleCnt="0"/>
      <dgm:spPr/>
    </dgm:pt>
    <dgm:pt modelId="{D87CCF5C-9042-46ED-B496-18491911D769}" type="pres">
      <dgm:prSet presAssocID="{74D513BF-6ED5-49EB-ACB8-33D1F1923ED0}" presName="compositeA" presStyleCnt="0"/>
      <dgm:spPr/>
    </dgm:pt>
    <dgm:pt modelId="{50AA507A-EBA4-48FA-8EE2-B34E59B495A3}" type="pres">
      <dgm:prSet presAssocID="{74D513BF-6ED5-49EB-ACB8-33D1F1923ED0}" presName="textA" presStyleLbl="revTx" presStyleIdx="2" presStyleCnt="9" custScaleX="257685" custLinFactNeighborX="19978" custLinFactNeighborY="7141">
        <dgm:presLayoutVars>
          <dgm:bulletEnabled val="1"/>
        </dgm:presLayoutVars>
      </dgm:prSet>
      <dgm:spPr/>
      <dgm:t>
        <a:bodyPr/>
        <a:lstStyle/>
        <a:p>
          <a:endParaRPr lang="en-US"/>
        </a:p>
      </dgm:t>
    </dgm:pt>
    <dgm:pt modelId="{2DDE4529-957D-4277-B3BF-F8C3E767320F}" type="pres">
      <dgm:prSet presAssocID="{74D513BF-6ED5-49EB-ACB8-33D1F1923ED0}" presName="circleA" presStyleLbl="node1" presStyleIdx="2" presStyleCnt="9" custLinFactNeighborX="30519" custLinFactNeighborY="0"/>
      <dgm:spPr/>
    </dgm:pt>
    <dgm:pt modelId="{88EB3CFB-DD95-4BBD-BDE5-927E33F1894C}" type="pres">
      <dgm:prSet presAssocID="{74D513BF-6ED5-49EB-ACB8-33D1F1923ED0}" presName="spaceA" presStyleCnt="0"/>
      <dgm:spPr/>
    </dgm:pt>
    <dgm:pt modelId="{41BEC37B-D677-4245-A164-75BACB64243C}" type="pres">
      <dgm:prSet presAssocID="{A0C65AAE-D362-478B-89C8-D516C5B1C372}" presName="space" presStyleCnt="0"/>
      <dgm:spPr/>
    </dgm:pt>
    <dgm:pt modelId="{DCF7D169-18EE-489A-BAE9-A8E44D246A0E}" type="pres">
      <dgm:prSet presAssocID="{86A7C383-55DC-4BCE-B877-AAED606BB7F4}" presName="compositeB" presStyleCnt="0"/>
      <dgm:spPr/>
    </dgm:pt>
    <dgm:pt modelId="{B43FDF88-A5CD-40A5-BF6D-1AD051F540BC}" type="pres">
      <dgm:prSet presAssocID="{86A7C383-55DC-4BCE-B877-AAED606BB7F4}" presName="textB" presStyleLbl="revTx" presStyleIdx="3" presStyleCnt="9" custScaleX="221932" custLinFactNeighborX="-11503" custLinFactNeighborY="-1696">
        <dgm:presLayoutVars>
          <dgm:bulletEnabled val="1"/>
        </dgm:presLayoutVars>
      </dgm:prSet>
      <dgm:spPr/>
      <dgm:t>
        <a:bodyPr/>
        <a:lstStyle/>
        <a:p>
          <a:endParaRPr lang="en-US"/>
        </a:p>
      </dgm:t>
    </dgm:pt>
    <dgm:pt modelId="{E6DBED92-B5F3-4D03-8B38-D31220ED1727}" type="pres">
      <dgm:prSet presAssocID="{86A7C383-55DC-4BCE-B877-AAED606BB7F4}" presName="circleB" presStyleLbl="node1" presStyleIdx="3" presStyleCnt="9" custLinFactNeighborX="-13562" custLinFactNeighborY="3236"/>
      <dgm:spPr/>
    </dgm:pt>
    <dgm:pt modelId="{B7785AA9-0C34-4F63-B801-B59E2437DEC3}" type="pres">
      <dgm:prSet presAssocID="{86A7C383-55DC-4BCE-B877-AAED606BB7F4}" presName="spaceB" presStyleCnt="0"/>
      <dgm:spPr/>
    </dgm:pt>
    <dgm:pt modelId="{B6B2AE92-BA50-4881-9065-E81ECC220365}" type="pres">
      <dgm:prSet presAssocID="{89B56FC2-E858-4A34-B5C1-CC5E42ED940D}" presName="space" presStyleCnt="0"/>
      <dgm:spPr/>
    </dgm:pt>
    <dgm:pt modelId="{ED014D99-1625-42E9-BE8D-A913299CF27D}" type="pres">
      <dgm:prSet presAssocID="{D65514BF-DF8D-41A8-B5D6-8A8922D3FCA1}" presName="compositeA" presStyleCnt="0"/>
      <dgm:spPr/>
    </dgm:pt>
    <dgm:pt modelId="{9EBA5E33-799C-4DB3-B5CB-D6DFEB3F806C}" type="pres">
      <dgm:prSet presAssocID="{D65514BF-DF8D-41A8-B5D6-8A8922D3FCA1}" presName="textA" presStyleLbl="revTx" presStyleIdx="4" presStyleCnt="9" custScaleX="247241" custScaleY="55293" custLinFactNeighborX="-47978" custLinFactNeighborY="32731">
        <dgm:presLayoutVars>
          <dgm:bulletEnabled val="1"/>
        </dgm:presLayoutVars>
      </dgm:prSet>
      <dgm:spPr/>
      <dgm:t>
        <a:bodyPr/>
        <a:lstStyle/>
        <a:p>
          <a:endParaRPr lang="en-US"/>
        </a:p>
      </dgm:t>
    </dgm:pt>
    <dgm:pt modelId="{177FA4D5-B389-4125-82C0-8E82A65C1161}" type="pres">
      <dgm:prSet presAssocID="{D65514BF-DF8D-41A8-B5D6-8A8922D3FCA1}" presName="circleA" presStyleLbl="node1" presStyleIdx="4" presStyleCnt="9" custLinFactNeighborX="-43378" custLinFactNeighborY="48213"/>
      <dgm:spPr/>
    </dgm:pt>
    <dgm:pt modelId="{C1586473-5B57-4179-A600-D1CB34F8053A}" type="pres">
      <dgm:prSet presAssocID="{D65514BF-DF8D-41A8-B5D6-8A8922D3FCA1}" presName="spaceA" presStyleCnt="0"/>
      <dgm:spPr/>
    </dgm:pt>
    <dgm:pt modelId="{8A9910D2-4707-4DC9-BA4F-E4B1D9C01FE5}" type="pres">
      <dgm:prSet presAssocID="{79997F08-AF34-4388-9EEE-32D2C5412548}" presName="space" presStyleCnt="0"/>
      <dgm:spPr/>
    </dgm:pt>
    <dgm:pt modelId="{52775901-45D8-4E86-AC14-01A0B499FDC1}" type="pres">
      <dgm:prSet presAssocID="{D5679154-83DA-4CAC-9429-F667762436C1}" presName="compositeB" presStyleCnt="0"/>
      <dgm:spPr/>
    </dgm:pt>
    <dgm:pt modelId="{B554BB16-3DFE-4AAF-AF73-ADB3538A6036}" type="pres">
      <dgm:prSet presAssocID="{D5679154-83DA-4CAC-9429-F667762436C1}" presName="textB" presStyleLbl="revTx" presStyleIdx="5" presStyleCnt="9" custScaleX="195673" custScaleY="62685" custLinFactX="-500000" custLinFactY="-58738" custLinFactNeighborX="-566557" custLinFactNeighborY="-100000">
        <dgm:presLayoutVars>
          <dgm:bulletEnabled val="1"/>
        </dgm:presLayoutVars>
      </dgm:prSet>
      <dgm:spPr/>
      <dgm:t>
        <a:bodyPr/>
        <a:lstStyle/>
        <a:p>
          <a:endParaRPr lang="en-US"/>
        </a:p>
      </dgm:t>
    </dgm:pt>
    <dgm:pt modelId="{5ADEBE53-7A2C-4B56-BDC2-1398C9A23A12}" type="pres">
      <dgm:prSet presAssocID="{D5679154-83DA-4CAC-9429-F667762436C1}" presName="circleB" presStyleLbl="node1" presStyleIdx="5" presStyleCnt="9" custLinFactNeighborX="-88796" custLinFactNeighborY="-32686"/>
      <dgm:spPr/>
    </dgm:pt>
    <dgm:pt modelId="{3BBBE61D-6F6C-46C3-BECB-B6A58BE99238}" type="pres">
      <dgm:prSet presAssocID="{D5679154-83DA-4CAC-9429-F667762436C1}" presName="spaceB" presStyleCnt="0"/>
      <dgm:spPr/>
    </dgm:pt>
    <dgm:pt modelId="{5891BCA5-3B94-4FB6-A846-3DF9670C0AF7}" type="pres">
      <dgm:prSet presAssocID="{D317223C-A3CF-4839-839D-075CB713EDBB}" presName="space" presStyleCnt="0"/>
      <dgm:spPr/>
    </dgm:pt>
    <dgm:pt modelId="{3CA34D09-5638-4ACE-9722-10F60CA93ECE}" type="pres">
      <dgm:prSet presAssocID="{168FEC90-B210-4010-9D88-1A14698935A6}" presName="compositeA" presStyleCnt="0"/>
      <dgm:spPr/>
    </dgm:pt>
    <dgm:pt modelId="{0909EFAC-41D0-477D-812A-F0BB767AAA44}" type="pres">
      <dgm:prSet presAssocID="{168FEC90-B210-4010-9D88-1A14698935A6}" presName="textA" presStyleLbl="revTx" presStyleIdx="6" presStyleCnt="9" custScaleX="231416" custScaleY="61072" custLinFactX="-10378" custLinFactNeighborX="-100000" custLinFactNeighborY="35526">
        <dgm:presLayoutVars>
          <dgm:bulletEnabled val="1"/>
        </dgm:presLayoutVars>
      </dgm:prSet>
      <dgm:spPr/>
      <dgm:t>
        <a:bodyPr/>
        <a:lstStyle/>
        <a:p>
          <a:endParaRPr lang="en-US"/>
        </a:p>
      </dgm:t>
    </dgm:pt>
    <dgm:pt modelId="{2AF3AFD1-5D2D-42EE-9532-887D8A3532EC}" type="pres">
      <dgm:prSet presAssocID="{168FEC90-B210-4010-9D88-1A14698935A6}" presName="circleA" presStyleLbl="node1" presStyleIdx="6" presStyleCnt="9" custLinFactX="-13060" custLinFactNeighborX="-100000" custLinFactNeighborY="38537"/>
      <dgm:spPr/>
    </dgm:pt>
    <dgm:pt modelId="{C3EBC34C-162B-417E-8424-B09D7E1767F0}" type="pres">
      <dgm:prSet presAssocID="{168FEC90-B210-4010-9D88-1A14698935A6}" presName="spaceA" presStyleCnt="0"/>
      <dgm:spPr/>
    </dgm:pt>
    <dgm:pt modelId="{32C53E51-683B-4972-BE7F-2F37BACB44F5}" type="pres">
      <dgm:prSet presAssocID="{F03EDA78-DE7C-4D35-8DC2-7B7E136CD854}" presName="space" presStyleCnt="0"/>
      <dgm:spPr/>
    </dgm:pt>
    <dgm:pt modelId="{3BBF2A9B-4CE1-4E18-803F-471988E3EC6F}" type="pres">
      <dgm:prSet presAssocID="{2DE20E07-7B99-47AF-A13E-03B59CF868C6}" presName="compositeB" presStyleCnt="0"/>
      <dgm:spPr/>
    </dgm:pt>
    <dgm:pt modelId="{A47D2A99-063B-474A-B0F8-DF46B2CB2956}" type="pres">
      <dgm:prSet presAssocID="{2DE20E07-7B99-47AF-A13E-03B59CF868C6}" presName="textB" presStyleLbl="revTx" presStyleIdx="7" presStyleCnt="9">
        <dgm:presLayoutVars>
          <dgm:bulletEnabled val="1"/>
        </dgm:presLayoutVars>
      </dgm:prSet>
      <dgm:spPr/>
      <dgm:t>
        <a:bodyPr/>
        <a:lstStyle/>
        <a:p>
          <a:endParaRPr lang="en-US"/>
        </a:p>
      </dgm:t>
    </dgm:pt>
    <dgm:pt modelId="{45AD6E30-F6FD-4BCC-B60B-154D8AD5CF96}" type="pres">
      <dgm:prSet presAssocID="{2DE20E07-7B99-47AF-A13E-03B59CF868C6}" presName="circleB" presStyleLbl="node1" presStyleIdx="7" presStyleCnt="9" custLinFactNeighborX="-85900" custLinFactNeighborY="115"/>
      <dgm:spPr/>
    </dgm:pt>
    <dgm:pt modelId="{350D58E9-3F08-4A0E-9BCD-7EB74D3CB5EA}" type="pres">
      <dgm:prSet presAssocID="{2DE20E07-7B99-47AF-A13E-03B59CF868C6}" presName="spaceB" presStyleCnt="0"/>
      <dgm:spPr/>
    </dgm:pt>
    <dgm:pt modelId="{706103F3-947A-4267-9F6F-C4ECC7E36D04}" type="pres">
      <dgm:prSet presAssocID="{8673B45E-CD11-4A48-837B-1DD015D660EF}" presName="space" presStyleCnt="0"/>
      <dgm:spPr/>
    </dgm:pt>
    <dgm:pt modelId="{812DB484-078D-4DDD-852B-687D34D31841}" type="pres">
      <dgm:prSet presAssocID="{D193719C-E155-4C86-8119-56ACE5171153}" presName="compositeA" presStyleCnt="0"/>
      <dgm:spPr/>
    </dgm:pt>
    <dgm:pt modelId="{586B2DFF-8C41-44C5-8DAA-0003E28CCBD4}" type="pres">
      <dgm:prSet presAssocID="{D193719C-E155-4C86-8119-56ACE5171153}" presName="textA" presStyleLbl="revTx" presStyleIdx="8" presStyleCnt="9">
        <dgm:presLayoutVars>
          <dgm:bulletEnabled val="1"/>
        </dgm:presLayoutVars>
      </dgm:prSet>
      <dgm:spPr/>
      <dgm:t>
        <a:bodyPr/>
        <a:lstStyle/>
        <a:p>
          <a:endParaRPr lang="en-US"/>
        </a:p>
      </dgm:t>
    </dgm:pt>
    <dgm:pt modelId="{E0609034-ED9C-4D57-AB9D-A230D4BC67A2}" type="pres">
      <dgm:prSet presAssocID="{D193719C-E155-4C86-8119-56ACE5171153}" presName="circleA" presStyleLbl="node1" presStyleIdx="8" presStyleCnt="9" custLinFactNeighborX="25251" custLinFactNeighborY="2803"/>
      <dgm:spPr/>
    </dgm:pt>
    <dgm:pt modelId="{8A9BA663-06C3-4EE6-8841-53E35C8C8FCD}" type="pres">
      <dgm:prSet presAssocID="{D193719C-E155-4C86-8119-56ACE5171153}" presName="spaceA" presStyleCnt="0"/>
      <dgm:spPr/>
    </dgm:pt>
  </dgm:ptLst>
  <dgm:cxnLst>
    <dgm:cxn modelId="{1781AB50-D23B-48F8-9E79-CD7659A7AFD8}" type="presOf" srcId="{2DE20E07-7B99-47AF-A13E-03B59CF868C6}" destId="{A47D2A99-063B-474A-B0F8-DF46B2CB2956}" srcOrd="0" destOrd="0" presId="urn:microsoft.com/office/officeart/2005/8/layout/hProcess11"/>
    <dgm:cxn modelId="{AD645490-D6FB-4194-95C6-4BA3AF62C29B}" type="presOf" srcId="{74D513BF-6ED5-49EB-ACB8-33D1F1923ED0}" destId="{50AA507A-EBA4-48FA-8EE2-B34E59B495A3}" srcOrd="0" destOrd="0" presId="urn:microsoft.com/office/officeart/2005/8/layout/hProcess11"/>
    <dgm:cxn modelId="{15F566FE-0A94-4209-B39C-19F3717559C0}" type="presOf" srcId="{4F95AE10-3924-4C7B-BB24-1E1E672041B1}" destId="{31D24075-BA33-4BB7-AAFE-2839C600D278}" srcOrd="0" destOrd="0" presId="urn:microsoft.com/office/officeart/2005/8/layout/hProcess11"/>
    <dgm:cxn modelId="{8BA0856F-9E74-4515-98E8-EF406CF95C72}" srcId="{3FE5D5F8-47EA-4E59-A6D7-FEED80949372}" destId="{4F95AE10-3924-4C7B-BB24-1E1E672041B1}" srcOrd="1" destOrd="0" parTransId="{E160A9AA-4348-45CC-A5D6-E678A760738C}" sibTransId="{F0107483-CF16-4F5C-9BD4-4BA3C17974F1}"/>
    <dgm:cxn modelId="{5AD1D13D-F041-4C44-B24F-14ECC8A1EFC9}" type="presOf" srcId="{D65514BF-DF8D-41A8-B5D6-8A8922D3FCA1}" destId="{9EBA5E33-799C-4DB3-B5CB-D6DFEB3F806C}" srcOrd="0" destOrd="0" presId="urn:microsoft.com/office/officeart/2005/8/layout/hProcess11"/>
    <dgm:cxn modelId="{A8DFC5A5-52AA-4132-8114-6270626A09F1}" type="presOf" srcId="{D193719C-E155-4C86-8119-56ACE5171153}" destId="{586B2DFF-8C41-44C5-8DAA-0003E28CCBD4}" srcOrd="0" destOrd="0" presId="urn:microsoft.com/office/officeart/2005/8/layout/hProcess11"/>
    <dgm:cxn modelId="{56894521-D347-4865-98E8-735804BC500B}" srcId="{3FE5D5F8-47EA-4E59-A6D7-FEED80949372}" destId="{2DE20E07-7B99-47AF-A13E-03B59CF868C6}" srcOrd="7" destOrd="0" parTransId="{41235909-5F24-4153-A0CB-DEDF4573640E}" sibTransId="{8673B45E-CD11-4A48-837B-1DD015D660EF}"/>
    <dgm:cxn modelId="{6590817F-4A4C-4F7E-91E0-608CEC2E2F11}" type="presOf" srcId="{D5679154-83DA-4CAC-9429-F667762436C1}" destId="{B554BB16-3DFE-4AAF-AF73-ADB3538A6036}" srcOrd="0" destOrd="0" presId="urn:microsoft.com/office/officeart/2005/8/layout/hProcess11"/>
    <dgm:cxn modelId="{40819EF9-A448-4D16-8ECB-D356FD5E47A5}" type="presOf" srcId="{3FE5D5F8-47EA-4E59-A6D7-FEED80949372}" destId="{316A1F9A-38A5-4932-A635-742E16309017}" srcOrd="0" destOrd="0" presId="urn:microsoft.com/office/officeart/2005/8/layout/hProcess11"/>
    <dgm:cxn modelId="{4BDD6DFD-02CA-4A5F-8FF3-815CF90B0F88}" srcId="{3FE5D5F8-47EA-4E59-A6D7-FEED80949372}" destId="{D5679154-83DA-4CAC-9429-F667762436C1}" srcOrd="5" destOrd="0" parTransId="{4B923F9F-190D-4D87-B50F-102B66D5CEC0}" sibTransId="{D317223C-A3CF-4839-839D-075CB713EDBB}"/>
    <dgm:cxn modelId="{7D51EE8E-3977-4A5C-B157-C99D5A22B68B}" type="presOf" srcId="{86A7C383-55DC-4BCE-B877-AAED606BB7F4}" destId="{B43FDF88-A5CD-40A5-BF6D-1AD051F540BC}" srcOrd="0" destOrd="0" presId="urn:microsoft.com/office/officeart/2005/8/layout/hProcess11"/>
    <dgm:cxn modelId="{B4954A08-FC37-469E-A3CC-EE0447BA3C6C}" type="presOf" srcId="{168FEC90-B210-4010-9D88-1A14698935A6}" destId="{0909EFAC-41D0-477D-812A-F0BB767AAA44}" srcOrd="0" destOrd="0" presId="urn:microsoft.com/office/officeart/2005/8/layout/hProcess11"/>
    <dgm:cxn modelId="{5EB61F21-24F9-48F0-83B6-39F7198388FF}" type="presOf" srcId="{2D775C72-DEB6-474C-A177-EE016D389E55}" destId="{65FF293D-2B6B-447A-A9C6-91BF1B0FDB2E}" srcOrd="0" destOrd="0" presId="urn:microsoft.com/office/officeart/2005/8/layout/hProcess11"/>
    <dgm:cxn modelId="{00FA751F-1813-4655-A609-2341BB1465C2}" srcId="{3FE5D5F8-47EA-4E59-A6D7-FEED80949372}" destId="{2D775C72-DEB6-474C-A177-EE016D389E55}" srcOrd="0" destOrd="0" parTransId="{B1D02402-CB54-4765-A223-C85A09170A71}" sibTransId="{59154ECF-9799-4E93-82B9-BA2EA167661B}"/>
    <dgm:cxn modelId="{A33AA987-226E-4A80-B15F-24181F47A8BC}" srcId="{3FE5D5F8-47EA-4E59-A6D7-FEED80949372}" destId="{86A7C383-55DC-4BCE-B877-AAED606BB7F4}" srcOrd="3" destOrd="0" parTransId="{8AC14180-3161-431D-8368-CAC7C1C13B1A}" sibTransId="{89B56FC2-E858-4A34-B5C1-CC5E42ED940D}"/>
    <dgm:cxn modelId="{42DD5216-A0A7-4E15-86BA-DA34A62F0174}" srcId="{3FE5D5F8-47EA-4E59-A6D7-FEED80949372}" destId="{168FEC90-B210-4010-9D88-1A14698935A6}" srcOrd="6" destOrd="0" parTransId="{D7BC1B5E-4A4D-4A68-8C81-AC94409D9ADD}" sibTransId="{F03EDA78-DE7C-4D35-8DC2-7B7E136CD854}"/>
    <dgm:cxn modelId="{B2E3ADA6-872C-4AC3-BCEA-313164E42D92}" srcId="{3FE5D5F8-47EA-4E59-A6D7-FEED80949372}" destId="{74D513BF-6ED5-49EB-ACB8-33D1F1923ED0}" srcOrd="2" destOrd="0" parTransId="{75445127-0FB5-4C07-A627-1065BF3806E2}" sibTransId="{A0C65AAE-D362-478B-89C8-D516C5B1C372}"/>
    <dgm:cxn modelId="{1AD685DF-B6CD-4414-BD5B-D8173F2CB20D}" srcId="{3FE5D5F8-47EA-4E59-A6D7-FEED80949372}" destId="{D193719C-E155-4C86-8119-56ACE5171153}" srcOrd="8" destOrd="0" parTransId="{EDDDCC7D-483B-4A5D-A69D-7197D2B44D5E}" sibTransId="{DF986209-969D-48B0-8944-AF116DB189B3}"/>
    <dgm:cxn modelId="{B4CA3F08-C409-4921-91CE-2D772E38C5CA}" srcId="{3FE5D5F8-47EA-4E59-A6D7-FEED80949372}" destId="{D65514BF-DF8D-41A8-B5D6-8A8922D3FCA1}" srcOrd="4" destOrd="0" parTransId="{85F777A2-DCB1-44B6-A17F-F057BE2342E7}" sibTransId="{79997F08-AF34-4388-9EEE-32D2C5412548}"/>
    <dgm:cxn modelId="{7FA6D5C1-DB93-4279-9332-60692A942225}" type="presParOf" srcId="{316A1F9A-38A5-4932-A635-742E16309017}" destId="{EF4A4403-CABA-4253-ACA0-43F4AFC64048}" srcOrd="0" destOrd="0" presId="urn:microsoft.com/office/officeart/2005/8/layout/hProcess11"/>
    <dgm:cxn modelId="{7C6B7729-D491-47B9-A981-B0BD8C2FC519}" type="presParOf" srcId="{316A1F9A-38A5-4932-A635-742E16309017}" destId="{24F4D3B3-D677-4F65-8A4D-FC7C67A2E1B4}" srcOrd="1" destOrd="0" presId="urn:microsoft.com/office/officeart/2005/8/layout/hProcess11"/>
    <dgm:cxn modelId="{6CE4F900-D4B8-43C6-B105-130D21C2DE16}" type="presParOf" srcId="{24F4D3B3-D677-4F65-8A4D-FC7C67A2E1B4}" destId="{CFDBB2CB-FCC9-4972-98A4-C2E147BE534F}" srcOrd="0" destOrd="0" presId="urn:microsoft.com/office/officeart/2005/8/layout/hProcess11"/>
    <dgm:cxn modelId="{16F19110-FF12-424A-91AE-DE156C7752DD}" type="presParOf" srcId="{CFDBB2CB-FCC9-4972-98A4-C2E147BE534F}" destId="{65FF293D-2B6B-447A-A9C6-91BF1B0FDB2E}" srcOrd="0" destOrd="0" presId="urn:microsoft.com/office/officeart/2005/8/layout/hProcess11"/>
    <dgm:cxn modelId="{DA8C870B-921A-4EC0-B502-733396145332}" type="presParOf" srcId="{CFDBB2CB-FCC9-4972-98A4-C2E147BE534F}" destId="{F01C3706-7FF6-45A2-86BE-4C423FC87D9D}" srcOrd="1" destOrd="0" presId="urn:microsoft.com/office/officeart/2005/8/layout/hProcess11"/>
    <dgm:cxn modelId="{8DD12B02-24C5-418D-B038-52E48A5D4088}" type="presParOf" srcId="{CFDBB2CB-FCC9-4972-98A4-C2E147BE534F}" destId="{E4AC4DEB-2C98-4AFF-A651-48CE581C5E67}" srcOrd="2" destOrd="0" presId="urn:microsoft.com/office/officeart/2005/8/layout/hProcess11"/>
    <dgm:cxn modelId="{BE70F58E-954A-40C8-988A-524EF4B3131C}" type="presParOf" srcId="{24F4D3B3-D677-4F65-8A4D-FC7C67A2E1B4}" destId="{5E14D5CF-ADA3-4216-BBF5-2189A1942193}" srcOrd="1" destOrd="0" presId="urn:microsoft.com/office/officeart/2005/8/layout/hProcess11"/>
    <dgm:cxn modelId="{5FA5ED8D-4EFA-408F-97D9-F57C3B453ECC}" type="presParOf" srcId="{24F4D3B3-D677-4F65-8A4D-FC7C67A2E1B4}" destId="{4B0B4491-B3B1-4880-A83A-0AE671D2B3BD}" srcOrd="2" destOrd="0" presId="urn:microsoft.com/office/officeart/2005/8/layout/hProcess11"/>
    <dgm:cxn modelId="{4E69ED5B-00B5-4CDC-A7D7-C974DE028C41}" type="presParOf" srcId="{4B0B4491-B3B1-4880-A83A-0AE671D2B3BD}" destId="{31D24075-BA33-4BB7-AAFE-2839C600D278}" srcOrd="0" destOrd="0" presId="urn:microsoft.com/office/officeart/2005/8/layout/hProcess11"/>
    <dgm:cxn modelId="{E733D345-DCF1-4C07-A6BB-38083DAAC749}" type="presParOf" srcId="{4B0B4491-B3B1-4880-A83A-0AE671D2B3BD}" destId="{51D81F38-CC3E-4C01-A793-FB8890A1BB8D}" srcOrd="1" destOrd="0" presId="urn:microsoft.com/office/officeart/2005/8/layout/hProcess11"/>
    <dgm:cxn modelId="{D6D317C9-7F22-4F13-8479-72C50ADDBFD4}" type="presParOf" srcId="{4B0B4491-B3B1-4880-A83A-0AE671D2B3BD}" destId="{8BE5EFD0-0C26-4673-93B9-170072F246CD}" srcOrd="2" destOrd="0" presId="urn:microsoft.com/office/officeart/2005/8/layout/hProcess11"/>
    <dgm:cxn modelId="{A72B652B-9311-493A-8749-A75FDDD88870}" type="presParOf" srcId="{24F4D3B3-D677-4F65-8A4D-FC7C67A2E1B4}" destId="{096ACD32-9DA3-46FD-AEAC-DD75BD19A3E2}" srcOrd="3" destOrd="0" presId="urn:microsoft.com/office/officeart/2005/8/layout/hProcess11"/>
    <dgm:cxn modelId="{81E99A94-B954-42D3-9FE4-C65D55D5414C}" type="presParOf" srcId="{24F4D3B3-D677-4F65-8A4D-FC7C67A2E1B4}" destId="{D87CCF5C-9042-46ED-B496-18491911D769}" srcOrd="4" destOrd="0" presId="urn:microsoft.com/office/officeart/2005/8/layout/hProcess11"/>
    <dgm:cxn modelId="{DE3E3B2B-08FF-45DB-A2B4-0F42E0D84F0C}" type="presParOf" srcId="{D87CCF5C-9042-46ED-B496-18491911D769}" destId="{50AA507A-EBA4-48FA-8EE2-B34E59B495A3}" srcOrd="0" destOrd="0" presId="urn:microsoft.com/office/officeart/2005/8/layout/hProcess11"/>
    <dgm:cxn modelId="{A74AA44D-5ECE-478D-B3D3-02EDF0B2E2E1}" type="presParOf" srcId="{D87CCF5C-9042-46ED-B496-18491911D769}" destId="{2DDE4529-957D-4277-B3BF-F8C3E767320F}" srcOrd="1" destOrd="0" presId="urn:microsoft.com/office/officeart/2005/8/layout/hProcess11"/>
    <dgm:cxn modelId="{33E0894B-1208-4D3F-824C-D2419743AFCD}" type="presParOf" srcId="{D87CCF5C-9042-46ED-B496-18491911D769}" destId="{88EB3CFB-DD95-4BBD-BDE5-927E33F1894C}" srcOrd="2" destOrd="0" presId="urn:microsoft.com/office/officeart/2005/8/layout/hProcess11"/>
    <dgm:cxn modelId="{8414CA0F-F83F-486D-A308-67CF1928AD2C}" type="presParOf" srcId="{24F4D3B3-D677-4F65-8A4D-FC7C67A2E1B4}" destId="{41BEC37B-D677-4245-A164-75BACB64243C}" srcOrd="5" destOrd="0" presId="urn:microsoft.com/office/officeart/2005/8/layout/hProcess11"/>
    <dgm:cxn modelId="{B789F025-503C-49BA-BAE1-4606AD44601A}" type="presParOf" srcId="{24F4D3B3-D677-4F65-8A4D-FC7C67A2E1B4}" destId="{DCF7D169-18EE-489A-BAE9-A8E44D246A0E}" srcOrd="6" destOrd="0" presId="urn:microsoft.com/office/officeart/2005/8/layout/hProcess11"/>
    <dgm:cxn modelId="{E2D6EE47-79AA-494B-8B52-3DBAB69290CE}" type="presParOf" srcId="{DCF7D169-18EE-489A-BAE9-A8E44D246A0E}" destId="{B43FDF88-A5CD-40A5-BF6D-1AD051F540BC}" srcOrd="0" destOrd="0" presId="urn:microsoft.com/office/officeart/2005/8/layout/hProcess11"/>
    <dgm:cxn modelId="{C3419B8F-B608-4F1F-A44A-773C2E2AB97F}" type="presParOf" srcId="{DCF7D169-18EE-489A-BAE9-A8E44D246A0E}" destId="{E6DBED92-B5F3-4D03-8B38-D31220ED1727}" srcOrd="1" destOrd="0" presId="urn:microsoft.com/office/officeart/2005/8/layout/hProcess11"/>
    <dgm:cxn modelId="{D2937367-54DC-43BB-870A-B7977DA2A256}" type="presParOf" srcId="{DCF7D169-18EE-489A-BAE9-A8E44D246A0E}" destId="{B7785AA9-0C34-4F63-B801-B59E2437DEC3}" srcOrd="2" destOrd="0" presId="urn:microsoft.com/office/officeart/2005/8/layout/hProcess11"/>
    <dgm:cxn modelId="{E3E46FC5-25AC-4AA6-95C2-781C4CBD4362}" type="presParOf" srcId="{24F4D3B3-D677-4F65-8A4D-FC7C67A2E1B4}" destId="{B6B2AE92-BA50-4881-9065-E81ECC220365}" srcOrd="7" destOrd="0" presId="urn:microsoft.com/office/officeart/2005/8/layout/hProcess11"/>
    <dgm:cxn modelId="{A8C718C5-6B94-479F-B23D-C301807359F7}" type="presParOf" srcId="{24F4D3B3-D677-4F65-8A4D-FC7C67A2E1B4}" destId="{ED014D99-1625-42E9-BE8D-A913299CF27D}" srcOrd="8" destOrd="0" presId="urn:microsoft.com/office/officeart/2005/8/layout/hProcess11"/>
    <dgm:cxn modelId="{226083F3-7CCC-4651-BEC5-53A5AEC3BE15}" type="presParOf" srcId="{ED014D99-1625-42E9-BE8D-A913299CF27D}" destId="{9EBA5E33-799C-4DB3-B5CB-D6DFEB3F806C}" srcOrd="0" destOrd="0" presId="urn:microsoft.com/office/officeart/2005/8/layout/hProcess11"/>
    <dgm:cxn modelId="{9F1364E5-5C87-467D-912E-D482CC5472E3}" type="presParOf" srcId="{ED014D99-1625-42E9-BE8D-A913299CF27D}" destId="{177FA4D5-B389-4125-82C0-8E82A65C1161}" srcOrd="1" destOrd="0" presId="urn:microsoft.com/office/officeart/2005/8/layout/hProcess11"/>
    <dgm:cxn modelId="{66635CF9-23AC-4222-B3B1-B1F13D6C6514}" type="presParOf" srcId="{ED014D99-1625-42E9-BE8D-A913299CF27D}" destId="{C1586473-5B57-4179-A600-D1CB34F8053A}" srcOrd="2" destOrd="0" presId="urn:microsoft.com/office/officeart/2005/8/layout/hProcess11"/>
    <dgm:cxn modelId="{645B2F7A-0A62-4DB7-809C-3CA6663353A1}" type="presParOf" srcId="{24F4D3B3-D677-4F65-8A4D-FC7C67A2E1B4}" destId="{8A9910D2-4707-4DC9-BA4F-E4B1D9C01FE5}" srcOrd="9" destOrd="0" presId="urn:microsoft.com/office/officeart/2005/8/layout/hProcess11"/>
    <dgm:cxn modelId="{BEBE32CF-4DCE-4425-978F-66BD18DF5E95}" type="presParOf" srcId="{24F4D3B3-D677-4F65-8A4D-FC7C67A2E1B4}" destId="{52775901-45D8-4E86-AC14-01A0B499FDC1}" srcOrd="10" destOrd="0" presId="urn:microsoft.com/office/officeart/2005/8/layout/hProcess11"/>
    <dgm:cxn modelId="{19355B2E-A7E8-443B-964D-9D7137D0D292}" type="presParOf" srcId="{52775901-45D8-4E86-AC14-01A0B499FDC1}" destId="{B554BB16-3DFE-4AAF-AF73-ADB3538A6036}" srcOrd="0" destOrd="0" presId="urn:microsoft.com/office/officeart/2005/8/layout/hProcess11"/>
    <dgm:cxn modelId="{C69ABC67-6D11-4BAB-84F8-F7FBAE5F34D7}" type="presParOf" srcId="{52775901-45D8-4E86-AC14-01A0B499FDC1}" destId="{5ADEBE53-7A2C-4B56-BDC2-1398C9A23A12}" srcOrd="1" destOrd="0" presId="urn:microsoft.com/office/officeart/2005/8/layout/hProcess11"/>
    <dgm:cxn modelId="{EB1FDC2A-CB65-40F1-B033-441E59314802}" type="presParOf" srcId="{52775901-45D8-4E86-AC14-01A0B499FDC1}" destId="{3BBBE61D-6F6C-46C3-BECB-B6A58BE99238}" srcOrd="2" destOrd="0" presId="urn:microsoft.com/office/officeart/2005/8/layout/hProcess11"/>
    <dgm:cxn modelId="{ABE64A84-7A51-4400-AEDF-CEE892AE4CCD}" type="presParOf" srcId="{24F4D3B3-D677-4F65-8A4D-FC7C67A2E1B4}" destId="{5891BCA5-3B94-4FB6-A846-3DF9670C0AF7}" srcOrd="11" destOrd="0" presId="urn:microsoft.com/office/officeart/2005/8/layout/hProcess11"/>
    <dgm:cxn modelId="{2115A4F3-87FF-4A1B-A5BD-61FE00F46FF3}" type="presParOf" srcId="{24F4D3B3-D677-4F65-8A4D-FC7C67A2E1B4}" destId="{3CA34D09-5638-4ACE-9722-10F60CA93ECE}" srcOrd="12" destOrd="0" presId="urn:microsoft.com/office/officeart/2005/8/layout/hProcess11"/>
    <dgm:cxn modelId="{CE701FF9-1A93-441A-805D-3447F613C8B4}" type="presParOf" srcId="{3CA34D09-5638-4ACE-9722-10F60CA93ECE}" destId="{0909EFAC-41D0-477D-812A-F0BB767AAA44}" srcOrd="0" destOrd="0" presId="urn:microsoft.com/office/officeart/2005/8/layout/hProcess11"/>
    <dgm:cxn modelId="{ACCA1275-F4E4-49B2-8660-B56566A9A292}" type="presParOf" srcId="{3CA34D09-5638-4ACE-9722-10F60CA93ECE}" destId="{2AF3AFD1-5D2D-42EE-9532-887D8A3532EC}" srcOrd="1" destOrd="0" presId="urn:microsoft.com/office/officeart/2005/8/layout/hProcess11"/>
    <dgm:cxn modelId="{D6AF9597-3890-47EA-9C2E-EA6442248E23}" type="presParOf" srcId="{3CA34D09-5638-4ACE-9722-10F60CA93ECE}" destId="{C3EBC34C-162B-417E-8424-B09D7E1767F0}" srcOrd="2" destOrd="0" presId="urn:microsoft.com/office/officeart/2005/8/layout/hProcess11"/>
    <dgm:cxn modelId="{E0AACD04-851C-431E-ADBE-875A9469AAE2}" type="presParOf" srcId="{24F4D3B3-D677-4F65-8A4D-FC7C67A2E1B4}" destId="{32C53E51-683B-4972-BE7F-2F37BACB44F5}" srcOrd="13" destOrd="0" presId="urn:microsoft.com/office/officeart/2005/8/layout/hProcess11"/>
    <dgm:cxn modelId="{AE1B9E20-43DB-4558-B970-40BB514A69B9}" type="presParOf" srcId="{24F4D3B3-D677-4F65-8A4D-FC7C67A2E1B4}" destId="{3BBF2A9B-4CE1-4E18-803F-471988E3EC6F}" srcOrd="14" destOrd="0" presId="urn:microsoft.com/office/officeart/2005/8/layout/hProcess11"/>
    <dgm:cxn modelId="{32B8ADD5-AD9F-434B-AE79-FD5BF862428B}" type="presParOf" srcId="{3BBF2A9B-4CE1-4E18-803F-471988E3EC6F}" destId="{A47D2A99-063B-474A-B0F8-DF46B2CB2956}" srcOrd="0" destOrd="0" presId="urn:microsoft.com/office/officeart/2005/8/layout/hProcess11"/>
    <dgm:cxn modelId="{0303B46C-C487-4E4B-B2F8-AC0932879825}" type="presParOf" srcId="{3BBF2A9B-4CE1-4E18-803F-471988E3EC6F}" destId="{45AD6E30-F6FD-4BCC-B60B-154D8AD5CF96}" srcOrd="1" destOrd="0" presId="urn:microsoft.com/office/officeart/2005/8/layout/hProcess11"/>
    <dgm:cxn modelId="{528DA2F3-B6F7-46AF-823B-51F921C2C937}" type="presParOf" srcId="{3BBF2A9B-4CE1-4E18-803F-471988E3EC6F}" destId="{350D58E9-3F08-4A0E-9BCD-7EB74D3CB5EA}" srcOrd="2" destOrd="0" presId="urn:microsoft.com/office/officeart/2005/8/layout/hProcess11"/>
    <dgm:cxn modelId="{99D66EB3-3132-401C-A43B-E16F6848EC05}" type="presParOf" srcId="{24F4D3B3-D677-4F65-8A4D-FC7C67A2E1B4}" destId="{706103F3-947A-4267-9F6F-C4ECC7E36D04}" srcOrd="15" destOrd="0" presId="urn:microsoft.com/office/officeart/2005/8/layout/hProcess11"/>
    <dgm:cxn modelId="{98A413CC-92E1-4E6B-B369-38226BA916EA}" type="presParOf" srcId="{24F4D3B3-D677-4F65-8A4D-FC7C67A2E1B4}" destId="{812DB484-078D-4DDD-852B-687D34D31841}" srcOrd="16" destOrd="0" presId="urn:microsoft.com/office/officeart/2005/8/layout/hProcess11"/>
    <dgm:cxn modelId="{E6E3CFAB-8DF8-44C7-A7D0-CAF72DB720DC}" type="presParOf" srcId="{812DB484-078D-4DDD-852B-687D34D31841}" destId="{586B2DFF-8C41-44C5-8DAA-0003E28CCBD4}" srcOrd="0" destOrd="0" presId="urn:microsoft.com/office/officeart/2005/8/layout/hProcess11"/>
    <dgm:cxn modelId="{371F2637-662C-4674-BF43-E97C47C79439}" type="presParOf" srcId="{812DB484-078D-4DDD-852B-687D34D31841}" destId="{E0609034-ED9C-4D57-AB9D-A230D4BC67A2}" srcOrd="1" destOrd="0" presId="urn:microsoft.com/office/officeart/2005/8/layout/hProcess11"/>
    <dgm:cxn modelId="{D47BA732-DA0F-4A39-9CE2-2CA658611351}" type="presParOf" srcId="{812DB484-078D-4DDD-852B-687D34D31841}" destId="{8A9BA663-06C3-4EE6-8841-53E35C8C8FC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9C07FC-7442-4019-BB53-85E0CB1117C1}"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th-TH"/>
        </a:p>
      </dgm:t>
    </dgm:pt>
    <dgm:pt modelId="{5AC6E24B-F75B-4E96-8455-CC815F88064A}">
      <dgm:prSet phldrT="[ข้อความ]" custT="1"/>
      <dgm:spPr>
        <a:solidFill>
          <a:schemeClr val="accent5">
            <a:lumMod val="75000"/>
          </a:schemeClr>
        </a:solidFill>
      </dgm:spPr>
      <dgm:t>
        <a:bodyPr/>
        <a:lstStyle/>
        <a:p>
          <a:r>
            <a:rPr lang="en-US" sz="1600" b="1" dirty="0">
              <a:solidFill>
                <a:schemeClr val="bg1"/>
              </a:solidFill>
              <a:latin typeface="Arial" panose="020B0604020202020204" pitchFamily="34" charset="0"/>
              <a:cs typeface="Arial" panose="020B0604020202020204" pitchFamily="34" charset="0"/>
            </a:rPr>
            <a:t>Nuclear Forensics Interpretation</a:t>
          </a:r>
          <a:endParaRPr lang="th-TH" sz="1600" b="1" dirty="0">
            <a:solidFill>
              <a:schemeClr val="bg1"/>
            </a:solidFill>
            <a:latin typeface="Arial" panose="020B0604020202020204" pitchFamily="34" charset="0"/>
          </a:endParaRPr>
        </a:p>
      </dgm:t>
    </dgm:pt>
    <dgm:pt modelId="{3D39F2B0-DAAD-4DB6-BF97-338A1C2E579A}" type="parTrans" cxnId="{5AAEC92C-98B4-45CC-83D2-3C459E775329}">
      <dgm:prSet/>
      <dgm:spPr/>
      <dgm:t>
        <a:bodyPr/>
        <a:lstStyle/>
        <a:p>
          <a:endParaRPr lang="th-TH" sz="1400" b="1">
            <a:solidFill>
              <a:schemeClr val="tx1"/>
            </a:solidFill>
            <a:latin typeface="Arial" panose="020B0604020202020204" pitchFamily="34" charset="0"/>
          </a:endParaRPr>
        </a:p>
      </dgm:t>
    </dgm:pt>
    <dgm:pt modelId="{8E760C16-B9EB-4DA6-A177-9B72FCF3101D}" type="sibTrans" cxnId="{5AAEC92C-98B4-45CC-83D2-3C459E775329}">
      <dgm:prSet/>
      <dgm:spPr/>
      <dgm:t>
        <a:bodyPr/>
        <a:lstStyle/>
        <a:p>
          <a:endParaRPr lang="th-TH" sz="1400" b="1">
            <a:solidFill>
              <a:schemeClr val="tx1"/>
            </a:solidFill>
            <a:latin typeface="Arial" panose="020B0604020202020204" pitchFamily="34" charset="0"/>
          </a:endParaRPr>
        </a:p>
      </dgm:t>
    </dgm:pt>
    <dgm:pt modelId="{3B4CABCD-FDE2-40EF-9D65-9357837E056F}">
      <dgm:prSet phldrT="[ข้อความ]" custT="1"/>
      <dgm:spPr>
        <a:solidFill>
          <a:srgbClr val="9999FF"/>
        </a:solidFill>
        <a:ln>
          <a:solidFill>
            <a:schemeClr val="accent5">
              <a:lumMod val="75000"/>
            </a:schemeClr>
          </a:solidFill>
        </a:ln>
      </dgm:spPr>
      <dgm:t>
        <a:bodyPr anchor="t" anchorCtr="0"/>
        <a:lstStyle/>
        <a:p>
          <a:r>
            <a:rPr lang="th-TH" sz="1400" b="1" dirty="0">
              <a:solidFill>
                <a:schemeClr val="tx1"/>
              </a:solidFill>
              <a:latin typeface="Arial" panose="020B0604020202020204" pitchFamily="34" charset="0"/>
              <a:cs typeface="Arial" panose="020B0604020202020204" pitchFamily="34" charset="0"/>
            </a:rPr>
            <a:t>การเปรอะเปื้อน</a:t>
          </a:r>
          <a:endParaRPr lang="th-TH" sz="1400" b="1" dirty="0">
            <a:solidFill>
              <a:schemeClr val="tx1"/>
            </a:solidFill>
            <a:latin typeface="Arial" panose="020B0604020202020204" pitchFamily="34" charset="0"/>
          </a:endParaRPr>
        </a:p>
      </dgm:t>
    </dgm:pt>
    <dgm:pt modelId="{8815036D-A408-48DF-9EF0-65DEBE90ACB6}" type="parTrans" cxnId="{AAD53C26-4A07-4967-8F22-95189E68E672}">
      <dgm:prSet/>
      <dgm:spPr>
        <a:solidFill>
          <a:schemeClr val="tx1">
            <a:lumMod val="50000"/>
            <a:lumOff val="50000"/>
          </a:schemeClr>
        </a:solidFill>
      </dgm:spPr>
      <dgm:t>
        <a:bodyPr/>
        <a:lstStyle/>
        <a:p>
          <a:endParaRPr lang="th-TH" sz="1400" b="1">
            <a:solidFill>
              <a:schemeClr val="tx1"/>
            </a:solidFill>
            <a:latin typeface="Arial" panose="020B0604020202020204" pitchFamily="34" charset="0"/>
          </a:endParaRPr>
        </a:p>
      </dgm:t>
    </dgm:pt>
    <dgm:pt modelId="{69E34452-D1E5-425C-9E72-57A2242CEE6C}" type="sibTrans" cxnId="{AAD53C26-4A07-4967-8F22-95189E68E672}">
      <dgm:prSet/>
      <dgm:spPr/>
      <dgm:t>
        <a:bodyPr/>
        <a:lstStyle/>
        <a:p>
          <a:endParaRPr lang="th-TH" sz="1400" b="1">
            <a:solidFill>
              <a:schemeClr val="tx1"/>
            </a:solidFill>
            <a:latin typeface="Arial" panose="020B0604020202020204" pitchFamily="34" charset="0"/>
          </a:endParaRPr>
        </a:p>
      </dgm:t>
    </dgm:pt>
    <dgm:pt modelId="{D965DF35-16C0-42E2-A16B-98CC2D80B845}">
      <dgm:prSet phldrT="[ข้อความ]" custT="1"/>
      <dgm:spPr>
        <a:solidFill>
          <a:schemeClr val="tx2">
            <a:lumMod val="40000"/>
            <a:lumOff val="60000"/>
          </a:schemeClr>
        </a:solidFill>
        <a:ln>
          <a:solidFill>
            <a:schemeClr val="accent5">
              <a:lumMod val="75000"/>
            </a:schemeClr>
          </a:solidFill>
        </a:ln>
      </dgm:spPr>
      <dgm:t>
        <a:bodyPr anchor="t" anchorCtr="0"/>
        <a:lstStyle/>
        <a:p>
          <a:pPr>
            <a:lnSpc>
              <a:spcPct val="100000"/>
            </a:lnSpc>
          </a:pPr>
          <a:r>
            <a:rPr lang="th-TH" sz="1300" b="1" dirty="0">
              <a:solidFill>
                <a:schemeClr val="tx1"/>
              </a:solidFill>
              <a:latin typeface="Arial" panose="020B0604020202020204" pitchFamily="34" charset="0"/>
              <a:cs typeface="Arial" panose="020B0604020202020204" pitchFamily="34" charset="0"/>
            </a:rPr>
            <a:t>ธาตุองค์ประกอบหลัก</a:t>
          </a:r>
          <a:endParaRPr lang="en-US" sz="1300" b="1" dirty="0">
            <a:solidFill>
              <a:schemeClr val="tx1"/>
            </a:solidFill>
            <a:latin typeface="Arial" panose="020B0604020202020204" pitchFamily="34" charset="0"/>
            <a:cs typeface="Arial" panose="020B0604020202020204" pitchFamily="34" charset="0"/>
          </a:endParaRPr>
        </a:p>
      </dgm:t>
    </dgm:pt>
    <dgm:pt modelId="{B93FDE94-27B8-443E-BBDF-7E90631D38EF}" type="parTrans" cxnId="{9724FB3E-95EF-4FF5-9EC7-97FE76CC2C19}">
      <dgm:prSet/>
      <dgm:spPr>
        <a:solidFill>
          <a:schemeClr val="tx1">
            <a:lumMod val="50000"/>
            <a:lumOff val="50000"/>
          </a:schemeClr>
        </a:solidFill>
      </dgm:spPr>
      <dgm:t>
        <a:bodyPr/>
        <a:lstStyle/>
        <a:p>
          <a:endParaRPr lang="th-TH" sz="1400" b="1">
            <a:solidFill>
              <a:schemeClr val="tx1"/>
            </a:solidFill>
            <a:latin typeface="Arial" panose="020B0604020202020204" pitchFamily="34" charset="0"/>
          </a:endParaRPr>
        </a:p>
      </dgm:t>
    </dgm:pt>
    <dgm:pt modelId="{9376CA38-6FF1-4ABD-A0B0-47BF1BC7DDF9}" type="sibTrans" cxnId="{9724FB3E-95EF-4FF5-9EC7-97FE76CC2C19}">
      <dgm:prSet/>
      <dgm:spPr/>
      <dgm:t>
        <a:bodyPr/>
        <a:lstStyle/>
        <a:p>
          <a:endParaRPr lang="th-TH" sz="1400" b="1">
            <a:solidFill>
              <a:schemeClr val="tx1"/>
            </a:solidFill>
            <a:latin typeface="Arial" panose="020B0604020202020204" pitchFamily="34" charset="0"/>
          </a:endParaRPr>
        </a:p>
      </dgm:t>
    </dgm:pt>
    <dgm:pt modelId="{ABBBC58B-8733-4CBC-99E8-254F1959A6B2}">
      <dgm:prSet custT="1"/>
      <dgm:spPr>
        <a:solidFill>
          <a:schemeClr val="accent5">
            <a:lumMod val="40000"/>
            <a:lumOff val="60000"/>
          </a:schemeClr>
        </a:solidFill>
        <a:ln>
          <a:solidFill>
            <a:schemeClr val="accent5">
              <a:lumMod val="75000"/>
            </a:schemeClr>
          </a:solidFill>
        </a:ln>
      </dgm:spPr>
      <dgm:t>
        <a:bodyPr anchor="t" anchorCtr="0"/>
        <a:lstStyle/>
        <a:p>
          <a:pPr>
            <a:lnSpc>
              <a:spcPct val="100000"/>
            </a:lnSpc>
            <a:spcAft>
              <a:spcPts val="0"/>
            </a:spcAft>
          </a:pPr>
          <a:r>
            <a:rPr lang="th-TH" sz="1400" b="1" dirty="0">
              <a:solidFill>
                <a:schemeClr val="tx1"/>
              </a:solidFill>
              <a:latin typeface="Arial" panose="020B0604020202020204" pitchFamily="34" charset="0"/>
              <a:cs typeface="Arial" panose="020B0604020202020204" pitchFamily="34" charset="0"/>
            </a:rPr>
            <a:t>โครงสร้าง/</a:t>
          </a:r>
        </a:p>
        <a:p>
          <a:pPr>
            <a:lnSpc>
              <a:spcPct val="100000"/>
            </a:lnSpc>
            <a:spcAft>
              <a:spcPts val="0"/>
            </a:spcAft>
          </a:pPr>
          <a:r>
            <a:rPr lang="th-TH" sz="1400" b="1" dirty="0">
              <a:solidFill>
                <a:schemeClr val="tx1"/>
              </a:solidFill>
              <a:latin typeface="Arial" panose="020B0604020202020204" pitchFamily="34" charset="0"/>
              <a:cs typeface="Arial" panose="020B0604020202020204" pitchFamily="34" charset="0"/>
            </a:rPr>
            <a:t>โครงผลึก</a:t>
          </a:r>
          <a:endParaRPr lang="en-US" sz="1400" b="1" dirty="0">
            <a:solidFill>
              <a:schemeClr val="tx1"/>
            </a:solidFill>
            <a:latin typeface="Arial" panose="020B0604020202020204" pitchFamily="34" charset="0"/>
            <a:cs typeface="Arial" panose="020B0604020202020204" pitchFamily="34" charset="0"/>
          </a:endParaRPr>
        </a:p>
      </dgm:t>
    </dgm:pt>
    <dgm:pt modelId="{46D0E24C-AABF-4186-8F15-CCAC749EE409}" type="parTrans" cxnId="{3B2BBCC6-60A3-4418-9FB8-C0B1B1839FB7}">
      <dgm:prSet/>
      <dgm:spPr>
        <a:solidFill>
          <a:schemeClr val="tx1">
            <a:lumMod val="50000"/>
            <a:lumOff val="50000"/>
          </a:schemeClr>
        </a:solidFill>
      </dgm:spPr>
      <dgm:t>
        <a:bodyPr/>
        <a:lstStyle/>
        <a:p>
          <a:endParaRPr lang="th-TH" sz="1400" b="1">
            <a:solidFill>
              <a:schemeClr val="tx1"/>
            </a:solidFill>
            <a:latin typeface="Arial" panose="020B0604020202020204" pitchFamily="34" charset="0"/>
          </a:endParaRPr>
        </a:p>
      </dgm:t>
    </dgm:pt>
    <dgm:pt modelId="{779AA139-6113-44C3-9165-7C05D106073D}" type="sibTrans" cxnId="{3B2BBCC6-60A3-4418-9FB8-C0B1B1839FB7}">
      <dgm:prSet/>
      <dgm:spPr/>
      <dgm:t>
        <a:bodyPr/>
        <a:lstStyle/>
        <a:p>
          <a:endParaRPr lang="th-TH" sz="1400" b="1">
            <a:solidFill>
              <a:schemeClr val="tx1"/>
            </a:solidFill>
            <a:latin typeface="Arial" panose="020B0604020202020204" pitchFamily="34" charset="0"/>
          </a:endParaRPr>
        </a:p>
      </dgm:t>
    </dgm:pt>
    <dgm:pt modelId="{A61A5382-7B36-40AF-B1EC-ABD24D2C9185}">
      <dgm:prSet custT="1"/>
      <dgm:spPr>
        <a:solidFill>
          <a:schemeClr val="accent5">
            <a:lumMod val="20000"/>
            <a:lumOff val="80000"/>
          </a:schemeClr>
        </a:solidFill>
        <a:ln>
          <a:solidFill>
            <a:schemeClr val="accent5">
              <a:lumMod val="75000"/>
            </a:schemeClr>
          </a:solidFill>
        </a:ln>
      </dgm:spPr>
      <dgm:t>
        <a:bodyPr anchor="t" anchorCtr="0"/>
        <a:lstStyle/>
        <a:p>
          <a:r>
            <a:rPr lang="th-TH" sz="1400" b="1" dirty="0">
              <a:solidFill>
                <a:schemeClr val="tx1"/>
              </a:solidFill>
              <a:latin typeface="Arial" panose="020B0604020202020204" pitchFamily="34" charset="0"/>
              <a:cs typeface="Arial" panose="020B0604020202020204" pitchFamily="34" charset="0"/>
            </a:rPr>
            <a:t>สารเจือปน</a:t>
          </a:r>
          <a:endParaRPr lang="en-US" sz="1400" b="1" dirty="0">
            <a:solidFill>
              <a:schemeClr val="tx1"/>
            </a:solidFill>
            <a:latin typeface="Arial" panose="020B0604020202020204" pitchFamily="34" charset="0"/>
            <a:cs typeface="Arial" panose="020B0604020202020204" pitchFamily="34" charset="0"/>
          </a:endParaRPr>
        </a:p>
      </dgm:t>
    </dgm:pt>
    <dgm:pt modelId="{E7B3DE1B-1FE8-48E0-BBBC-5304C62DDE68}" type="parTrans" cxnId="{0158686D-4711-4E14-A499-A2EF5AA7739F}">
      <dgm:prSet/>
      <dgm:spPr>
        <a:solidFill>
          <a:schemeClr val="tx1">
            <a:lumMod val="50000"/>
            <a:lumOff val="50000"/>
          </a:schemeClr>
        </a:solidFill>
      </dgm:spPr>
      <dgm:t>
        <a:bodyPr/>
        <a:lstStyle/>
        <a:p>
          <a:endParaRPr lang="th-TH" sz="1400" b="1">
            <a:solidFill>
              <a:schemeClr val="tx1"/>
            </a:solidFill>
            <a:latin typeface="Arial" panose="020B0604020202020204" pitchFamily="34" charset="0"/>
          </a:endParaRPr>
        </a:p>
      </dgm:t>
    </dgm:pt>
    <dgm:pt modelId="{1D7F7968-F6E5-49BF-9EF1-912F1628F06F}" type="sibTrans" cxnId="{0158686D-4711-4E14-A499-A2EF5AA7739F}">
      <dgm:prSet/>
      <dgm:spPr/>
      <dgm:t>
        <a:bodyPr/>
        <a:lstStyle/>
        <a:p>
          <a:endParaRPr lang="th-TH" sz="1400" b="1">
            <a:solidFill>
              <a:schemeClr val="tx1"/>
            </a:solidFill>
            <a:latin typeface="Arial" panose="020B0604020202020204" pitchFamily="34" charset="0"/>
          </a:endParaRPr>
        </a:p>
      </dgm:t>
    </dgm:pt>
    <dgm:pt modelId="{933C119D-EA6C-4241-A82D-15E44A78585B}">
      <dgm:prSet custT="1"/>
      <dgm:spPr>
        <a:solidFill>
          <a:schemeClr val="accent1">
            <a:lumMod val="40000"/>
            <a:lumOff val="60000"/>
          </a:schemeClr>
        </a:solidFill>
        <a:ln>
          <a:solidFill>
            <a:schemeClr val="accent5">
              <a:lumMod val="75000"/>
            </a:schemeClr>
          </a:solidFill>
        </a:ln>
      </dgm:spPr>
      <dgm:t>
        <a:bodyPr anchor="t" anchorCtr="0"/>
        <a:lstStyle/>
        <a:p>
          <a:r>
            <a:rPr lang="th-TH" sz="1400" b="1" dirty="0">
              <a:solidFill>
                <a:schemeClr val="tx1"/>
              </a:solidFill>
              <a:latin typeface="Arial" panose="020B0604020202020204" pitchFamily="34" charset="0"/>
              <a:cs typeface="Arial" panose="020B0604020202020204" pitchFamily="34" charset="0"/>
            </a:rPr>
            <a:t>ปริมาณไอโซโทป</a:t>
          </a:r>
          <a:endParaRPr lang="en-US" sz="1400" b="1" dirty="0">
            <a:solidFill>
              <a:schemeClr val="tx1"/>
            </a:solidFill>
            <a:latin typeface="Arial" panose="020B0604020202020204" pitchFamily="34" charset="0"/>
            <a:cs typeface="Arial" panose="020B0604020202020204" pitchFamily="34" charset="0"/>
          </a:endParaRPr>
        </a:p>
        <a:p>
          <a:endParaRPr lang="th-TH" sz="1400" b="1" dirty="0">
            <a:solidFill>
              <a:schemeClr val="tx1"/>
            </a:solidFill>
            <a:latin typeface="Arial" panose="020B0604020202020204" pitchFamily="34" charset="0"/>
          </a:endParaRPr>
        </a:p>
      </dgm:t>
    </dgm:pt>
    <dgm:pt modelId="{31594595-5B44-45C1-83D8-25655B531FAB}" type="parTrans" cxnId="{CD71073C-D44A-4C0F-993C-25ED6383D9D9}">
      <dgm:prSet/>
      <dgm:spPr>
        <a:solidFill>
          <a:schemeClr val="bg1">
            <a:lumMod val="50000"/>
          </a:schemeClr>
        </a:solidFill>
      </dgm:spPr>
      <dgm:t>
        <a:bodyPr/>
        <a:lstStyle/>
        <a:p>
          <a:endParaRPr lang="th-TH" sz="1400" b="1">
            <a:latin typeface="Arial" panose="020B0604020202020204" pitchFamily="34" charset="0"/>
          </a:endParaRPr>
        </a:p>
      </dgm:t>
    </dgm:pt>
    <dgm:pt modelId="{1910C3D3-BDBE-4AB3-899A-E10276650640}" type="sibTrans" cxnId="{CD71073C-D44A-4C0F-993C-25ED6383D9D9}">
      <dgm:prSet/>
      <dgm:spPr/>
      <dgm:t>
        <a:bodyPr/>
        <a:lstStyle/>
        <a:p>
          <a:endParaRPr lang="th-TH" sz="1400" b="1">
            <a:latin typeface="Arial" panose="020B0604020202020204" pitchFamily="34" charset="0"/>
          </a:endParaRPr>
        </a:p>
      </dgm:t>
    </dgm:pt>
    <dgm:pt modelId="{1A752579-7F62-49D8-838C-AD51BB844090}">
      <dgm:prSet custT="1"/>
      <dgm:spPr>
        <a:solidFill>
          <a:schemeClr val="accent1">
            <a:lumMod val="60000"/>
            <a:lumOff val="40000"/>
          </a:schemeClr>
        </a:solidFill>
        <a:ln>
          <a:solidFill>
            <a:schemeClr val="accent5">
              <a:lumMod val="75000"/>
            </a:schemeClr>
          </a:solidFill>
        </a:ln>
      </dgm:spPr>
      <dgm:t>
        <a:bodyPr anchor="t" anchorCtr="0"/>
        <a:lstStyle/>
        <a:p>
          <a:pPr>
            <a:spcAft>
              <a:spcPts val="0"/>
            </a:spcAft>
          </a:pPr>
          <a:r>
            <a:rPr lang="th-TH" sz="1400" b="1" dirty="0">
              <a:solidFill>
                <a:schemeClr val="tx1"/>
              </a:solidFill>
              <a:latin typeface="Arial" panose="020B0604020202020204" pitchFamily="34" charset="0"/>
              <a:cs typeface="Arial" panose="020B0604020202020204" pitchFamily="34" charset="0"/>
            </a:rPr>
            <a:t>ลักษณะทางจุลภาค</a:t>
          </a:r>
          <a:endParaRPr lang="en-US" sz="1400" b="1" dirty="0">
            <a:solidFill>
              <a:schemeClr val="tx1"/>
            </a:solidFill>
            <a:latin typeface="Arial" panose="020B0604020202020204" pitchFamily="34" charset="0"/>
            <a:cs typeface="Arial" panose="020B0604020202020204" pitchFamily="34" charset="0"/>
          </a:endParaRPr>
        </a:p>
        <a:p>
          <a:pPr>
            <a:spcAft>
              <a:spcPct val="35000"/>
            </a:spcAft>
          </a:pPr>
          <a:endParaRPr lang="th-TH" sz="1400" b="1" dirty="0">
            <a:solidFill>
              <a:schemeClr val="tx1"/>
            </a:solidFill>
            <a:latin typeface="Arial" panose="020B0604020202020204" pitchFamily="34" charset="0"/>
          </a:endParaRPr>
        </a:p>
      </dgm:t>
    </dgm:pt>
    <dgm:pt modelId="{750DB0E0-3B7A-4077-A0A3-ED96B525D29A}" type="parTrans" cxnId="{D439ED5D-2E7C-4E3D-B01F-2BD1118FF669}">
      <dgm:prSet/>
      <dgm:spPr>
        <a:solidFill>
          <a:schemeClr val="bg1">
            <a:lumMod val="50000"/>
          </a:schemeClr>
        </a:solidFill>
      </dgm:spPr>
      <dgm:t>
        <a:bodyPr/>
        <a:lstStyle/>
        <a:p>
          <a:endParaRPr lang="th-TH" sz="1400" b="1">
            <a:latin typeface="Arial" panose="020B0604020202020204" pitchFamily="34" charset="0"/>
          </a:endParaRPr>
        </a:p>
      </dgm:t>
    </dgm:pt>
    <dgm:pt modelId="{D109D28E-92CD-4FD4-A8E1-0AEC41321470}" type="sibTrans" cxnId="{D439ED5D-2E7C-4E3D-B01F-2BD1118FF669}">
      <dgm:prSet/>
      <dgm:spPr/>
      <dgm:t>
        <a:bodyPr/>
        <a:lstStyle/>
        <a:p>
          <a:endParaRPr lang="th-TH" sz="1400" b="1">
            <a:latin typeface="Arial" panose="020B0604020202020204" pitchFamily="34" charset="0"/>
          </a:endParaRPr>
        </a:p>
      </dgm:t>
    </dgm:pt>
    <dgm:pt modelId="{7EB5E6B1-DB63-4D1A-A502-09656F05F22E}">
      <dgm:prSet custT="1"/>
      <dgm:spPr>
        <a:solidFill>
          <a:schemeClr val="accent5">
            <a:lumMod val="60000"/>
            <a:lumOff val="40000"/>
          </a:schemeClr>
        </a:solidFill>
        <a:ln>
          <a:solidFill>
            <a:schemeClr val="accent5">
              <a:lumMod val="75000"/>
            </a:schemeClr>
          </a:solidFill>
        </a:ln>
      </dgm:spPr>
      <dgm:t>
        <a:bodyPr anchor="t" anchorCtr="0"/>
        <a:lstStyle/>
        <a:p>
          <a:r>
            <a:rPr lang="th-TH" sz="1400" b="1" dirty="0">
              <a:solidFill>
                <a:schemeClr val="tx1"/>
              </a:solidFill>
              <a:latin typeface="Arial" panose="020B0604020202020204" pitchFamily="34" charset="0"/>
              <a:cs typeface="Arial" panose="020B0604020202020204" pitchFamily="34" charset="0"/>
            </a:rPr>
            <a:t>ชนิดไอโซโทป</a:t>
          </a:r>
          <a:endParaRPr lang="th-TH" sz="1400" b="1" dirty="0">
            <a:solidFill>
              <a:schemeClr val="tx1"/>
            </a:solidFill>
            <a:latin typeface="Arial" panose="020B0604020202020204" pitchFamily="34" charset="0"/>
          </a:endParaRPr>
        </a:p>
      </dgm:t>
    </dgm:pt>
    <dgm:pt modelId="{7F7E2E2F-2065-447B-AAE9-870FE60BC4CD}" type="parTrans" cxnId="{F9128884-87A1-41B3-9C95-147F0EE2FFA7}">
      <dgm:prSet/>
      <dgm:spPr>
        <a:solidFill>
          <a:schemeClr val="bg2">
            <a:lumMod val="50000"/>
          </a:schemeClr>
        </a:solidFill>
      </dgm:spPr>
      <dgm:t>
        <a:bodyPr/>
        <a:lstStyle/>
        <a:p>
          <a:endParaRPr lang="th-TH" sz="1400" b="1">
            <a:latin typeface="Arial" panose="020B0604020202020204" pitchFamily="34" charset="0"/>
          </a:endParaRPr>
        </a:p>
      </dgm:t>
    </dgm:pt>
    <dgm:pt modelId="{595BF60C-F360-41A8-BB4E-725A430A44AC}" type="sibTrans" cxnId="{F9128884-87A1-41B3-9C95-147F0EE2FFA7}">
      <dgm:prSet/>
      <dgm:spPr/>
      <dgm:t>
        <a:bodyPr/>
        <a:lstStyle/>
        <a:p>
          <a:endParaRPr lang="th-TH" sz="1400" b="1">
            <a:latin typeface="Arial" panose="020B0604020202020204" pitchFamily="34" charset="0"/>
          </a:endParaRPr>
        </a:p>
      </dgm:t>
    </dgm:pt>
    <dgm:pt modelId="{D46529F5-CC9E-4CE0-82F8-D62E1E9B356C}" type="pres">
      <dgm:prSet presAssocID="{E89C07FC-7442-4019-BB53-85E0CB1117C1}" presName="cycle" presStyleCnt="0">
        <dgm:presLayoutVars>
          <dgm:chMax val="1"/>
          <dgm:dir/>
          <dgm:animLvl val="ctr"/>
          <dgm:resizeHandles val="exact"/>
        </dgm:presLayoutVars>
      </dgm:prSet>
      <dgm:spPr/>
      <dgm:t>
        <a:bodyPr/>
        <a:lstStyle/>
        <a:p>
          <a:endParaRPr lang="en-US"/>
        </a:p>
      </dgm:t>
    </dgm:pt>
    <dgm:pt modelId="{02D196CC-C86B-48D3-B99B-5C4A03596BA8}" type="pres">
      <dgm:prSet presAssocID="{5AC6E24B-F75B-4E96-8455-CC815F88064A}" presName="centerShape" presStyleLbl="node0" presStyleIdx="0" presStyleCnt="1"/>
      <dgm:spPr/>
      <dgm:t>
        <a:bodyPr/>
        <a:lstStyle/>
        <a:p>
          <a:endParaRPr lang="en-US"/>
        </a:p>
      </dgm:t>
    </dgm:pt>
    <dgm:pt modelId="{71EC5407-F0DD-49F1-B42E-8DD216229405}" type="pres">
      <dgm:prSet presAssocID="{8815036D-A408-48DF-9EF0-65DEBE90ACB6}" presName="parTrans" presStyleLbl="bgSibTrans2D1" presStyleIdx="0" presStyleCnt="7"/>
      <dgm:spPr/>
      <dgm:t>
        <a:bodyPr/>
        <a:lstStyle/>
        <a:p>
          <a:endParaRPr lang="en-US"/>
        </a:p>
      </dgm:t>
    </dgm:pt>
    <dgm:pt modelId="{E4522935-C092-4BCA-AD8D-CDAE6468895E}" type="pres">
      <dgm:prSet presAssocID="{3B4CABCD-FDE2-40EF-9D65-9357837E056F}" presName="node" presStyleLbl="node1" presStyleIdx="0" presStyleCnt="7">
        <dgm:presLayoutVars>
          <dgm:bulletEnabled val="1"/>
        </dgm:presLayoutVars>
      </dgm:prSet>
      <dgm:spPr/>
      <dgm:t>
        <a:bodyPr/>
        <a:lstStyle/>
        <a:p>
          <a:endParaRPr lang="en-US"/>
        </a:p>
      </dgm:t>
    </dgm:pt>
    <dgm:pt modelId="{7DC863C4-D507-4370-8E3B-9195FB2CAB8E}" type="pres">
      <dgm:prSet presAssocID="{7F7E2E2F-2065-447B-AAE9-870FE60BC4CD}" presName="parTrans" presStyleLbl="bgSibTrans2D1" presStyleIdx="1" presStyleCnt="7"/>
      <dgm:spPr/>
      <dgm:t>
        <a:bodyPr/>
        <a:lstStyle/>
        <a:p>
          <a:endParaRPr lang="en-US"/>
        </a:p>
      </dgm:t>
    </dgm:pt>
    <dgm:pt modelId="{A575AF6C-D524-4CDF-893C-EDC9A051F3C5}" type="pres">
      <dgm:prSet presAssocID="{7EB5E6B1-DB63-4D1A-A502-09656F05F22E}" presName="node" presStyleLbl="node1" presStyleIdx="1" presStyleCnt="7">
        <dgm:presLayoutVars>
          <dgm:bulletEnabled val="1"/>
        </dgm:presLayoutVars>
      </dgm:prSet>
      <dgm:spPr/>
      <dgm:t>
        <a:bodyPr/>
        <a:lstStyle/>
        <a:p>
          <a:endParaRPr lang="en-US"/>
        </a:p>
      </dgm:t>
    </dgm:pt>
    <dgm:pt modelId="{6750692E-8383-4D2E-BCBA-4EF2E0519B74}" type="pres">
      <dgm:prSet presAssocID="{B93FDE94-27B8-443E-BBDF-7E90631D38EF}" presName="parTrans" presStyleLbl="bgSibTrans2D1" presStyleIdx="2" presStyleCnt="7"/>
      <dgm:spPr/>
      <dgm:t>
        <a:bodyPr/>
        <a:lstStyle/>
        <a:p>
          <a:endParaRPr lang="en-US"/>
        </a:p>
      </dgm:t>
    </dgm:pt>
    <dgm:pt modelId="{9503F6E8-4B91-41E4-B511-4BDC45842DCA}" type="pres">
      <dgm:prSet presAssocID="{D965DF35-16C0-42E2-A16B-98CC2D80B845}" presName="node" presStyleLbl="node1" presStyleIdx="2" presStyleCnt="7" custScaleX="114443">
        <dgm:presLayoutVars>
          <dgm:bulletEnabled val="1"/>
        </dgm:presLayoutVars>
      </dgm:prSet>
      <dgm:spPr/>
      <dgm:t>
        <a:bodyPr/>
        <a:lstStyle/>
        <a:p>
          <a:endParaRPr lang="en-US"/>
        </a:p>
      </dgm:t>
    </dgm:pt>
    <dgm:pt modelId="{2CB19D29-C93C-4E52-AAB7-FACABE9D5DB8}" type="pres">
      <dgm:prSet presAssocID="{46D0E24C-AABF-4186-8F15-CCAC749EE409}" presName="parTrans" presStyleLbl="bgSibTrans2D1" presStyleIdx="3" presStyleCnt="7"/>
      <dgm:spPr/>
      <dgm:t>
        <a:bodyPr/>
        <a:lstStyle/>
        <a:p>
          <a:endParaRPr lang="en-US"/>
        </a:p>
      </dgm:t>
    </dgm:pt>
    <dgm:pt modelId="{7EB56486-A189-4D86-B2F2-6D2DC12ED7AF}" type="pres">
      <dgm:prSet presAssocID="{ABBBC58B-8733-4CBC-99E8-254F1959A6B2}" presName="node" presStyleLbl="node1" presStyleIdx="3" presStyleCnt="7">
        <dgm:presLayoutVars>
          <dgm:bulletEnabled val="1"/>
        </dgm:presLayoutVars>
      </dgm:prSet>
      <dgm:spPr/>
      <dgm:t>
        <a:bodyPr/>
        <a:lstStyle/>
        <a:p>
          <a:endParaRPr lang="en-US"/>
        </a:p>
      </dgm:t>
    </dgm:pt>
    <dgm:pt modelId="{567CD362-4E33-40AD-A3C1-FE44B0E4595B}" type="pres">
      <dgm:prSet presAssocID="{750DB0E0-3B7A-4077-A0A3-ED96B525D29A}" presName="parTrans" presStyleLbl="bgSibTrans2D1" presStyleIdx="4" presStyleCnt="7"/>
      <dgm:spPr/>
      <dgm:t>
        <a:bodyPr/>
        <a:lstStyle/>
        <a:p>
          <a:endParaRPr lang="en-US"/>
        </a:p>
      </dgm:t>
    </dgm:pt>
    <dgm:pt modelId="{9D97C6C7-1D89-4B42-9349-8110FFE9B579}" type="pres">
      <dgm:prSet presAssocID="{1A752579-7F62-49D8-838C-AD51BB844090}" presName="node" presStyleLbl="node1" presStyleIdx="4" presStyleCnt="7">
        <dgm:presLayoutVars>
          <dgm:bulletEnabled val="1"/>
        </dgm:presLayoutVars>
      </dgm:prSet>
      <dgm:spPr/>
      <dgm:t>
        <a:bodyPr/>
        <a:lstStyle/>
        <a:p>
          <a:endParaRPr lang="en-US"/>
        </a:p>
      </dgm:t>
    </dgm:pt>
    <dgm:pt modelId="{45C89AAA-381F-45CF-97C7-7527FF987A55}" type="pres">
      <dgm:prSet presAssocID="{31594595-5B44-45C1-83D8-25655B531FAB}" presName="parTrans" presStyleLbl="bgSibTrans2D1" presStyleIdx="5" presStyleCnt="7" custLinFactNeighborX="304"/>
      <dgm:spPr/>
      <dgm:t>
        <a:bodyPr/>
        <a:lstStyle/>
        <a:p>
          <a:endParaRPr lang="en-US"/>
        </a:p>
      </dgm:t>
    </dgm:pt>
    <dgm:pt modelId="{77A53B41-F5CA-4F6D-8882-9DE118B5D081}" type="pres">
      <dgm:prSet presAssocID="{933C119D-EA6C-4241-A82D-15E44A78585B}" presName="node" presStyleLbl="node1" presStyleIdx="5" presStyleCnt="7">
        <dgm:presLayoutVars>
          <dgm:bulletEnabled val="1"/>
        </dgm:presLayoutVars>
      </dgm:prSet>
      <dgm:spPr/>
      <dgm:t>
        <a:bodyPr/>
        <a:lstStyle/>
        <a:p>
          <a:endParaRPr lang="en-US"/>
        </a:p>
      </dgm:t>
    </dgm:pt>
    <dgm:pt modelId="{B9A53E68-3BB5-4E42-9539-1E9316A531B7}" type="pres">
      <dgm:prSet presAssocID="{E7B3DE1B-1FE8-48E0-BBBC-5304C62DDE68}" presName="parTrans" presStyleLbl="bgSibTrans2D1" presStyleIdx="6" presStyleCnt="7"/>
      <dgm:spPr/>
      <dgm:t>
        <a:bodyPr/>
        <a:lstStyle/>
        <a:p>
          <a:endParaRPr lang="en-US"/>
        </a:p>
      </dgm:t>
    </dgm:pt>
    <dgm:pt modelId="{85897F4B-BE42-4DB1-9E5B-1F126FF8BBEE}" type="pres">
      <dgm:prSet presAssocID="{A61A5382-7B36-40AF-B1EC-ABD24D2C9185}" presName="node" presStyleLbl="node1" presStyleIdx="6" presStyleCnt="7" custRadScaleRad="99902" custRadScaleInc="1407">
        <dgm:presLayoutVars>
          <dgm:bulletEnabled val="1"/>
        </dgm:presLayoutVars>
      </dgm:prSet>
      <dgm:spPr/>
      <dgm:t>
        <a:bodyPr/>
        <a:lstStyle/>
        <a:p>
          <a:endParaRPr lang="en-US"/>
        </a:p>
      </dgm:t>
    </dgm:pt>
  </dgm:ptLst>
  <dgm:cxnLst>
    <dgm:cxn modelId="{B110520B-BD66-4644-8F37-929D2C88D7F2}" type="presOf" srcId="{7EB5E6B1-DB63-4D1A-A502-09656F05F22E}" destId="{A575AF6C-D524-4CDF-893C-EDC9A051F3C5}" srcOrd="0" destOrd="0" presId="urn:microsoft.com/office/officeart/2005/8/layout/radial4"/>
    <dgm:cxn modelId="{D439ED5D-2E7C-4E3D-B01F-2BD1118FF669}" srcId="{5AC6E24B-F75B-4E96-8455-CC815F88064A}" destId="{1A752579-7F62-49D8-838C-AD51BB844090}" srcOrd="4" destOrd="0" parTransId="{750DB0E0-3B7A-4077-A0A3-ED96B525D29A}" sibTransId="{D109D28E-92CD-4FD4-A8E1-0AEC41321470}"/>
    <dgm:cxn modelId="{9724FB3E-95EF-4FF5-9EC7-97FE76CC2C19}" srcId="{5AC6E24B-F75B-4E96-8455-CC815F88064A}" destId="{D965DF35-16C0-42E2-A16B-98CC2D80B845}" srcOrd="2" destOrd="0" parTransId="{B93FDE94-27B8-443E-BBDF-7E90631D38EF}" sibTransId="{9376CA38-6FF1-4ABD-A0B0-47BF1BC7DDF9}"/>
    <dgm:cxn modelId="{D3EA5367-52AD-41D1-90CE-23245F0FB56D}" type="presOf" srcId="{B93FDE94-27B8-443E-BBDF-7E90631D38EF}" destId="{6750692E-8383-4D2E-BCBA-4EF2E0519B74}" srcOrd="0" destOrd="0" presId="urn:microsoft.com/office/officeart/2005/8/layout/radial4"/>
    <dgm:cxn modelId="{89399054-3291-4F01-AF16-6E157FD85233}" type="presOf" srcId="{46D0E24C-AABF-4186-8F15-CCAC749EE409}" destId="{2CB19D29-C93C-4E52-AAB7-FACABE9D5DB8}" srcOrd="0" destOrd="0" presId="urn:microsoft.com/office/officeart/2005/8/layout/radial4"/>
    <dgm:cxn modelId="{F9128884-87A1-41B3-9C95-147F0EE2FFA7}" srcId="{5AC6E24B-F75B-4E96-8455-CC815F88064A}" destId="{7EB5E6B1-DB63-4D1A-A502-09656F05F22E}" srcOrd="1" destOrd="0" parTransId="{7F7E2E2F-2065-447B-AAE9-870FE60BC4CD}" sibTransId="{595BF60C-F360-41A8-BB4E-725A430A44AC}"/>
    <dgm:cxn modelId="{D12F5C27-70A4-44FD-82F6-605FDB7C2ED0}" type="presOf" srcId="{5AC6E24B-F75B-4E96-8455-CC815F88064A}" destId="{02D196CC-C86B-48D3-B99B-5C4A03596BA8}" srcOrd="0" destOrd="0" presId="urn:microsoft.com/office/officeart/2005/8/layout/radial4"/>
    <dgm:cxn modelId="{5AAEC92C-98B4-45CC-83D2-3C459E775329}" srcId="{E89C07FC-7442-4019-BB53-85E0CB1117C1}" destId="{5AC6E24B-F75B-4E96-8455-CC815F88064A}" srcOrd="0" destOrd="0" parTransId="{3D39F2B0-DAAD-4DB6-BF97-338A1C2E579A}" sibTransId="{8E760C16-B9EB-4DA6-A177-9B72FCF3101D}"/>
    <dgm:cxn modelId="{54611475-3B30-49D0-A6D9-653B68DB6E23}" type="presOf" srcId="{1A752579-7F62-49D8-838C-AD51BB844090}" destId="{9D97C6C7-1D89-4B42-9349-8110FFE9B579}" srcOrd="0" destOrd="0" presId="urn:microsoft.com/office/officeart/2005/8/layout/radial4"/>
    <dgm:cxn modelId="{5B622521-C5BF-461F-9F6D-4B12EB94AAF9}" type="presOf" srcId="{E89C07FC-7442-4019-BB53-85E0CB1117C1}" destId="{D46529F5-CC9E-4CE0-82F8-D62E1E9B356C}" srcOrd="0" destOrd="0" presId="urn:microsoft.com/office/officeart/2005/8/layout/radial4"/>
    <dgm:cxn modelId="{AAD53C26-4A07-4967-8F22-95189E68E672}" srcId="{5AC6E24B-F75B-4E96-8455-CC815F88064A}" destId="{3B4CABCD-FDE2-40EF-9D65-9357837E056F}" srcOrd="0" destOrd="0" parTransId="{8815036D-A408-48DF-9EF0-65DEBE90ACB6}" sibTransId="{69E34452-D1E5-425C-9E72-57A2242CEE6C}"/>
    <dgm:cxn modelId="{90CEF3BB-DB8E-4F61-BBAD-1EE522E33FCE}" type="presOf" srcId="{7F7E2E2F-2065-447B-AAE9-870FE60BC4CD}" destId="{7DC863C4-D507-4370-8E3B-9195FB2CAB8E}" srcOrd="0" destOrd="0" presId="urn:microsoft.com/office/officeart/2005/8/layout/radial4"/>
    <dgm:cxn modelId="{CD71073C-D44A-4C0F-993C-25ED6383D9D9}" srcId="{5AC6E24B-F75B-4E96-8455-CC815F88064A}" destId="{933C119D-EA6C-4241-A82D-15E44A78585B}" srcOrd="5" destOrd="0" parTransId="{31594595-5B44-45C1-83D8-25655B531FAB}" sibTransId="{1910C3D3-BDBE-4AB3-899A-E10276650640}"/>
    <dgm:cxn modelId="{62F45EBC-1751-47B1-A7EF-99B5596E13A3}" type="presOf" srcId="{31594595-5B44-45C1-83D8-25655B531FAB}" destId="{45C89AAA-381F-45CF-97C7-7527FF987A55}" srcOrd="0" destOrd="0" presId="urn:microsoft.com/office/officeart/2005/8/layout/radial4"/>
    <dgm:cxn modelId="{DE02B2FC-3803-4B41-8C7A-3D4AE5FD3958}" type="presOf" srcId="{3B4CABCD-FDE2-40EF-9D65-9357837E056F}" destId="{E4522935-C092-4BCA-AD8D-CDAE6468895E}" srcOrd="0" destOrd="0" presId="urn:microsoft.com/office/officeart/2005/8/layout/radial4"/>
    <dgm:cxn modelId="{B5398F40-4168-4814-AB35-5669072452A9}" type="presOf" srcId="{8815036D-A408-48DF-9EF0-65DEBE90ACB6}" destId="{71EC5407-F0DD-49F1-B42E-8DD216229405}" srcOrd="0" destOrd="0" presId="urn:microsoft.com/office/officeart/2005/8/layout/radial4"/>
    <dgm:cxn modelId="{2B534A3A-216C-45F9-BE3D-D401666B9B4C}" type="presOf" srcId="{750DB0E0-3B7A-4077-A0A3-ED96B525D29A}" destId="{567CD362-4E33-40AD-A3C1-FE44B0E4595B}" srcOrd="0" destOrd="0" presId="urn:microsoft.com/office/officeart/2005/8/layout/radial4"/>
    <dgm:cxn modelId="{24342183-A5A7-414B-9DED-3847E0D34AA5}" type="presOf" srcId="{A61A5382-7B36-40AF-B1EC-ABD24D2C9185}" destId="{85897F4B-BE42-4DB1-9E5B-1F126FF8BBEE}" srcOrd="0" destOrd="0" presId="urn:microsoft.com/office/officeart/2005/8/layout/radial4"/>
    <dgm:cxn modelId="{0158686D-4711-4E14-A499-A2EF5AA7739F}" srcId="{5AC6E24B-F75B-4E96-8455-CC815F88064A}" destId="{A61A5382-7B36-40AF-B1EC-ABD24D2C9185}" srcOrd="6" destOrd="0" parTransId="{E7B3DE1B-1FE8-48E0-BBBC-5304C62DDE68}" sibTransId="{1D7F7968-F6E5-49BF-9EF1-912F1628F06F}"/>
    <dgm:cxn modelId="{31C50B82-1BBD-4807-87D6-FCC1BFC2BCCD}" type="presOf" srcId="{ABBBC58B-8733-4CBC-99E8-254F1959A6B2}" destId="{7EB56486-A189-4D86-B2F2-6D2DC12ED7AF}" srcOrd="0" destOrd="0" presId="urn:microsoft.com/office/officeart/2005/8/layout/radial4"/>
    <dgm:cxn modelId="{11428EE6-0994-47B3-BB9E-F188E65CF94C}" type="presOf" srcId="{E7B3DE1B-1FE8-48E0-BBBC-5304C62DDE68}" destId="{B9A53E68-3BB5-4E42-9539-1E9316A531B7}" srcOrd="0" destOrd="0" presId="urn:microsoft.com/office/officeart/2005/8/layout/radial4"/>
    <dgm:cxn modelId="{912CE6E5-EA23-4189-95B9-80F576BC39B1}" type="presOf" srcId="{D965DF35-16C0-42E2-A16B-98CC2D80B845}" destId="{9503F6E8-4B91-41E4-B511-4BDC45842DCA}" srcOrd="0" destOrd="0" presId="urn:microsoft.com/office/officeart/2005/8/layout/radial4"/>
    <dgm:cxn modelId="{6D6DC2FF-D8DC-42BE-88B8-CE4EA3339B49}" type="presOf" srcId="{933C119D-EA6C-4241-A82D-15E44A78585B}" destId="{77A53B41-F5CA-4F6D-8882-9DE118B5D081}" srcOrd="0" destOrd="0" presId="urn:microsoft.com/office/officeart/2005/8/layout/radial4"/>
    <dgm:cxn modelId="{3B2BBCC6-60A3-4418-9FB8-C0B1B1839FB7}" srcId="{5AC6E24B-F75B-4E96-8455-CC815F88064A}" destId="{ABBBC58B-8733-4CBC-99E8-254F1959A6B2}" srcOrd="3" destOrd="0" parTransId="{46D0E24C-AABF-4186-8F15-CCAC749EE409}" sibTransId="{779AA139-6113-44C3-9165-7C05D106073D}"/>
    <dgm:cxn modelId="{F99057B7-4A05-450E-BDAA-125DD37DA017}" type="presParOf" srcId="{D46529F5-CC9E-4CE0-82F8-D62E1E9B356C}" destId="{02D196CC-C86B-48D3-B99B-5C4A03596BA8}" srcOrd="0" destOrd="0" presId="urn:microsoft.com/office/officeart/2005/8/layout/radial4"/>
    <dgm:cxn modelId="{DB7859DD-6B60-428E-B9E5-6DECA066A84F}" type="presParOf" srcId="{D46529F5-CC9E-4CE0-82F8-D62E1E9B356C}" destId="{71EC5407-F0DD-49F1-B42E-8DD216229405}" srcOrd="1" destOrd="0" presId="urn:microsoft.com/office/officeart/2005/8/layout/radial4"/>
    <dgm:cxn modelId="{3D6900CE-5253-4149-9184-7D66BC1E5138}" type="presParOf" srcId="{D46529F5-CC9E-4CE0-82F8-D62E1E9B356C}" destId="{E4522935-C092-4BCA-AD8D-CDAE6468895E}" srcOrd="2" destOrd="0" presId="urn:microsoft.com/office/officeart/2005/8/layout/radial4"/>
    <dgm:cxn modelId="{71A5D833-C953-4B40-B98D-4B4E622DD2E5}" type="presParOf" srcId="{D46529F5-CC9E-4CE0-82F8-D62E1E9B356C}" destId="{7DC863C4-D507-4370-8E3B-9195FB2CAB8E}" srcOrd="3" destOrd="0" presId="urn:microsoft.com/office/officeart/2005/8/layout/radial4"/>
    <dgm:cxn modelId="{4590E054-17D7-4D2D-938A-70B208902196}" type="presParOf" srcId="{D46529F5-CC9E-4CE0-82F8-D62E1E9B356C}" destId="{A575AF6C-D524-4CDF-893C-EDC9A051F3C5}" srcOrd="4" destOrd="0" presId="urn:microsoft.com/office/officeart/2005/8/layout/radial4"/>
    <dgm:cxn modelId="{6E4F2647-1E05-4EAF-A28F-6BA92EAAFE8D}" type="presParOf" srcId="{D46529F5-CC9E-4CE0-82F8-D62E1E9B356C}" destId="{6750692E-8383-4D2E-BCBA-4EF2E0519B74}" srcOrd="5" destOrd="0" presId="urn:microsoft.com/office/officeart/2005/8/layout/radial4"/>
    <dgm:cxn modelId="{977D1411-327C-449B-B971-C53AD2CFEF29}" type="presParOf" srcId="{D46529F5-CC9E-4CE0-82F8-D62E1E9B356C}" destId="{9503F6E8-4B91-41E4-B511-4BDC45842DCA}" srcOrd="6" destOrd="0" presId="urn:microsoft.com/office/officeart/2005/8/layout/radial4"/>
    <dgm:cxn modelId="{E68C4A03-16DA-41BD-AADD-5218705D0205}" type="presParOf" srcId="{D46529F5-CC9E-4CE0-82F8-D62E1E9B356C}" destId="{2CB19D29-C93C-4E52-AAB7-FACABE9D5DB8}" srcOrd="7" destOrd="0" presId="urn:microsoft.com/office/officeart/2005/8/layout/radial4"/>
    <dgm:cxn modelId="{47693958-C2E0-4487-98F9-57D9327229F9}" type="presParOf" srcId="{D46529F5-CC9E-4CE0-82F8-D62E1E9B356C}" destId="{7EB56486-A189-4D86-B2F2-6D2DC12ED7AF}" srcOrd="8" destOrd="0" presId="urn:microsoft.com/office/officeart/2005/8/layout/radial4"/>
    <dgm:cxn modelId="{B84D6279-CF83-4CEC-89F4-0277F41EA40A}" type="presParOf" srcId="{D46529F5-CC9E-4CE0-82F8-D62E1E9B356C}" destId="{567CD362-4E33-40AD-A3C1-FE44B0E4595B}" srcOrd="9" destOrd="0" presId="urn:microsoft.com/office/officeart/2005/8/layout/radial4"/>
    <dgm:cxn modelId="{9C0A228D-7869-489C-9633-8F473EA1380F}" type="presParOf" srcId="{D46529F5-CC9E-4CE0-82F8-D62E1E9B356C}" destId="{9D97C6C7-1D89-4B42-9349-8110FFE9B579}" srcOrd="10" destOrd="0" presId="urn:microsoft.com/office/officeart/2005/8/layout/radial4"/>
    <dgm:cxn modelId="{22B997D2-C30C-4D20-A830-9788EE2C2C58}" type="presParOf" srcId="{D46529F5-CC9E-4CE0-82F8-D62E1E9B356C}" destId="{45C89AAA-381F-45CF-97C7-7527FF987A55}" srcOrd="11" destOrd="0" presId="urn:microsoft.com/office/officeart/2005/8/layout/radial4"/>
    <dgm:cxn modelId="{DE572249-27B2-4299-9D49-4341246A265B}" type="presParOf" srcId="{D46529F5-CC9E-4CE0-82F8-D62E1E9B356C}" destId="{77A53B41-F5CA-4F6D-8882-9DE118B5D081}" srcOrd="12" destOrd="0" presId="urn:microsoft.com/office/officeart/2005/8/layout/radial4"/>
    <dgm:cxn modelId="{ADBDDA34-3254-4833-B2F6-4469C8A90AC2}" type="presParOf" srcId="{D46529F5-CC9E-4CE0-82F8-D62E1E9B356C}" destId="{B9A53E68-3BB5-4E42-9539-1E9316A531B7}" srcOrd="13" destOrd="0" presId="urn:microsoft.com/office/officeart/2005/8/layout/radial4"/>
    <dgm:cxn modelId="{25B0B007-9FB9-4080-837E-90C76D245B21}" type="presParOf" srcId="{D46529F5-CC9E-4CE0-82F8-D62E1E9B356C}" destId="{85897F4B-BE42-4DB1-9E5B-1F126FF8BBEE}" srcOrd="14" destOrd="0" presId="urn:microsoft.com/office/officeart/2005/8/layout/radial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DFB7B-0949-4A55-A1F5-31E896A68BF1}">
      <dsp:nvSpPr>
        <dsp:cNvPr id="0" name=""/>
        <dsp:cNvSpPr/>
      </dsp:nvSpPr>
      <dsp:spPr>
        <a:xfrm>
          <a:off x="1762048" y="3270527"/>
          <a:ext cx="2075688" cy="1781738"/>
        </a:xfrm>
        <a:prstGeom prst="hexagon">
          <a:avLst>
            <a:gd name="adj" fmla="val 25000"/>
            <a:gd name="vf" fmla="val 11547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lvl="0" algn="ctr" defTabSz="1333500">
            <a:lnSpc>
              <a:spcPct val="90000"/>
            </a:lnSpc>
            <a:spcBef>
              <a:spcPct val="0"/>
            </a:spcBef>
            <a:spcAft>
              <a:spcPct val="35000"/>
            </a:spcAft>
          </a:pPr>
          <a:r>
            <a:rPr lang="th-TH" sz="3000" kern="1200" dirty="0"/>
            <a:t>การประกอบ</a:t>
          </a:r>
        </a:p>
        <a:p>
          <a:pPr lvl="0" algn="ctr" defTabSz="1333500">
            <a:lnSpc>
              <a:spcPct val="90000"/>
            </a:lnSpc>
            <a:spcBef>
              <a:spcPct val="0"/>
            </a:spcBef>
            <a:spcAft>
              <a:spcPct val="35000"/>
            </a:spcAft>
          </a:pPr>
          <a:r>
            <a:rPr lang="th-TH" sz="3000" kern="1200" dirty="0"/>
            <a:t>วัตถุระเบิด</a:t>
          </a:r>
        </a:p>
      </dsp:txBody>
      <dsp:txXfrm>
        <a:off x="2083500" y="3546456"/>
        <a:ext cx="1432784" cy="1229880"/>
      </dsp:txXfrm>
    </dsp:sp>
    <dsp:sp modelId="{35964819-C4D6-4A2D-AD2F-F7E4E8E85853}">
      <dsp:nvSpPr>
        <dsp:cNvPr id="0" name=""/>
        <dsp:cNvSpPr/>
      </dsp:nvSpPr>
      <dsp:spPr>
        <a:xfrm>
          <a:off x="1826971" y="4057862"/>
          <a:ext cx="242316" cy="208951"/>
        </a:xfrm>
        <a:prstGeom prst="hexagon">
          <a:avLst>
            <a:gd name="adj" fmla="val 25000"/>
            <a:gd name="vf" fmla="val 1154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C6F03B46-2820-4507-988D-597AA90E035B}">
      <dsp:nvSpPr>
        <dsp:cNvPr id="0" name=""/>
        <dsp:cNvSpPr/>
      </dsp:nvSpPr>
      <dsp:spPr>
        <a:xfrm>
          <a:off x="0" y="2302007"/>
          <a:ext cx="2075688" cy="1781738"/>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D70BAB30-B810-4022-AE78-1793E217B336}">
      <dsp:nvSpPr>
        <dsp:cNvPr id="0" name=""/>
        <dsp:cNvSpPr/>
      </dsp:nvSpPr>
      <dsp:spPr>
        <a:xfrm>
          <a:off x="1405432" y="3836674"/>
          <a:ext cx="242316" cy="208951"/>
        </a:xfrm>
        <a:prstGeom prst="hexagon">
          <a:avLst>
            <a:gd name="adj" fmla="val 25000"/>
            <a:gd name="vf" fmla="val 1154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BA066438-D2A4-4D5E-931B-BC2C6E1E0515}">
      <dsp:nvSpPr>
        <dsp:cNvPr id="0" name=""/>
        <dsp:cNvSpPr/>
      </dsp:nvSpPr>
      <dsp:spPr>
        <a:xfrm>
          <a:off x="3522268" y="2288359"/>
          <a:ext cx="2075688" cy="1781738"/>
        </a:xfrm>
        <a:prstGeom prst="hexagon">
          <a:avLst>
            <a:gd name="adj" fmla="val 25000"/>
            <a:gd name="vf" fmla="val 115470"/>
          </a:avLst>
        </a:prstGeom>
        <a:solidFill>
          <a:schemeClr val="accent5">
            <a:hueOff val="-2451115"/>
            <a:satOff val="-3409"/>
            <a:lumOff val="-13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lvl="0" algn="ctr" defTabSz="1333500">
            <a:lnSpc>
              <a:spcPct val="90000"/>
            </a:lnSpc>
            <a:spcBef>
              <a:spcPct val="0"/>
            </a:spcBef>
            <a:spcAft>
              <a:spcPct val="35000"/>
            </a:spcAft>
          </a:pPr>
          <a:r>
            <a:rPr lang="th-TH" sz="3000" kern="1200" dirty="0"/>
            <a:t>การก่อวินาศกรรม</a:t>
          </a:r>
        </a:p>
      </dsp:txBody>
      <dsp:txXfrm>
        <a:off x="3843720" y="2564288"/>
        <a:ext cx="1432784" cy="1229880"/>
      </dsp:txXfrm>
    </dsp:sp>
    <dsp:sp modelId="{969F19C3-2960-45AE-95E2-8517B1CA5E12}">
      <dsp:nvSpPr>
        <dsp:cNvPr id="0" name=""/>
        <dsp:cNvSpPr/>
      </dsp:nvSpPr>
      <dsp:spPr>
        <a:xfrm>
          <a:off x="4944160" y="3821144"/>
          <a:ext cx="242316" cy="208951"/>
        </a:xfrm>
        <a:prstGeom prst="hexagon">
          <a:avLst>
            <a:gd name="adj" fmla="val 25000"/>
            <a:gd name="vf" fmla="val 1154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A0B7FC4B-37F6-48C4-A7D1-0EA787F6EF73}">
      <dsp:nvSpPr>
        <dsp:cNvPr id="0" name=""/>
        <dsp:cNvSpPr/>
      </dsp:nvSpPr>
      <dsp:spPr>
        <a:xfrm>
          <a:off x="5291632" y="3267703"/>
          <a:ext cx="2075688" cy="1781738"/>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99A74560-A076-4DB3-B2FE-BC1B76837DF2}">
      <dsp:nvSpPr>
        <dsp:cNvPr id="0" name=""/>
        <dsp:cNvSpPr/>
      </dsp:nvSpPr>
      <dsp:spPr>
        <a:xfrm>
          <a:off x="5339181" y="4065862"/>
          <a:ext cx="242316" cy="208951"/>
        </a:xfrm>
        <a:prstGeom prst="hexagon">
          <a:avLst>
            <a:gd name="adj" fmla="val 25000"/>
            <a:gd name="vf" fmla="val 1154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E43367B2-E0DB-4149-AD0D-01F8B1D09B3F}">
      <dsp:nvSpPr>
        <dsp:cNvPr id="0" name=""/>
        <dsp:cNvSpPr/>
      </dsp:nvSpPr>
      <dsp:spPr>
        <a:xfrm>
          <a:off x="1762048" y="1328309"/>
          <a:ext cx="2075688" cy="1781738"/>
        </a:xfrm>
        <a:prstGeom prst="hexagon">
          <a:avLst>
            <a:gd name="adj" fmla="val 25000"/>
            <a:gd name="vf" fmla="val 115470"/>
          </a:avLst>
        </a:prstGeom>
        <a:solidFill>
          <a:schemeClr val="accent5">
            <a:hueOff val="-4902230"/>
            <a:satOff val="-6819"/>
            <a:lumOff val="-26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lvl="0" algn="ctr" defTabSz="1333500">
            <a:lnSpc>
              <a:spcPct val="90000"/>
            </a:lnSpc>
            <a:spcBef>
              <a:spcPct val="0"/>
            </a:spcBef>
            <a:spcAft>
              <a:spcPct val="35000"/>
            </a:spcAft>
          </a:pPr>
          <a:r>
            <a:rPr lang="th-TH" sz="3000" kern="1200" dirty="0"/>
            <a:t>การลักลอบ</a:t>
          </a:r>
          <a:r>
            <a:rPr lang="en-US" sz="3000" kern="1200" dirty="0"/>
            <a:t>/</a:t>
          </a:r>
          <a:r>
            <a:rPr lang="th-TH" sz="3000" kern="1200" dirty="0"/>
            <a:t> การโจรกรรม</a:t>
          </a:r>
        </a:p>
      </dsp:txBody>
      <dsp:txXfrm>
        <a:off x="2083500" y="1604238"/>
        <a:ext cx="1432784" cy="1229880"/>
      </dsp:txXfrm>
    </dsp:sp>
    <dsp:sp modelId="{ADBC1BDA-A91E-446E-ADF4-68A53880A7FB}">
      <dsp:nvSpPr>
        <dsp:cNvPr id="0" name=""/>
        <dsp:cNvSpPr/>
      </dsp:nvSpPr>
      <dsp:spPr>
        <a:xfrm>
          <a:off x="3174796" y="1365017"/>
          <a:ext cx="242316" cy="208951"/>
        </a:xfrm>
        <a:prstGeom prst="hexagon">
          <a:avLst>
            <a:gd name="adj" fmla="val 25000"/>
            <a:gd name="vf" fmla="val 1154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A79462CB-7E97-4D4E-9E78-33420C96E061}">
      <dsp:nvSpPr>
        <dsp:cNvPr id="0" name=""/>
        <dsp:cNvSpPr/>
      </dsp:nvSpPr>
      <dsp:spPr>
        <a:xfrm>
          <a:off x="3522268" y="346141"/>
          <a:ext cx="2075688" cy="1781738"/>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974F70A1-1693-4228-9828-C59C69247D73}">
      <dsp:nvSpPr>
        <dsp:cNvPr id="0" name=""/>
        <dsp:cNvSpPr/>
      </dsp:nvSpPr>
      <dsp:spPr>
        <a:xfrm>
          <a:off x="3569817" y="1135829"/>
          <a:ext cx="242316" cy="208951"/>
        </a:xfrm>
        <a:prstGeom prst="hexagon">
          <a:avLst>
            <a:gd name="adj" fmla="val 25000"/>
            <a:gd name="vf" fmla="val 1154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E821EC8A-AA86-44F1-A631-4008C958821E}">
      <dsp:nvSpPr>
        <dsp:cNvPr id="0" name=""/>
        <dsp:cNvSpPr/>
      </dsp:nvSpPr>
      <dsp:spPr>
        <a:xfrm>
          <a:off x="5291632" y="1325486"/>
          <a:ext cx="2075688" cy="1781738"/>
        </a:xfrm>
        <a:prstGeom prst="hexagon">
          <a:avLst>
            <a:gd name="adj" fmla="val 25000"/>
            <a:gd name="vf" fmla="val 115470"/>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lvl="0" algn="ctr" defTabSz="1333500">
            <a:lnSpc>
              <a:spcPct val="90000"/>
            </a:lnSpc>
            <a:spcBef>
              <a:spcPct val="0"/>
            </a:spcBef>
            <a:spcAft>
              <a:spcPct val="35000"/>
            </a:spcAft>
          </a:pPr>
          <a:r>
            <a:rPr lang="th-TH" sz="3000" kern="1200" dirty="0"/>
            <a:t>ระเบิดนิวเคลียร์</a:t>
          </a:r>
        </a:p>
      </dsp:txBody>
      <dsp:txXfrm>
        <a:off x="5613084" y="1601415"/>
        <a:ext cx="1432784" cy="1229880"/>
      </dsp:txXfrm>
    </dsp:sp>
    <dsp:sp modelId="{1DE435E4-BA05-44B9-9720-7FB5D7537905}">
      <dsp:nvSpPr>
        <dsp:cNvPr id="0" name=""/>
        <dsp:cNvSpPr/>
      </dsp:nvSpPr>
      <dsp:spPr>
        <a:xfrm>
          <a:off x="7076541" y="2111879"/>
          <a:ext cx="242316" cy="208951"/>
        </a:xfrm>
        <a:prstGeom prst="hexagon">
          <a:avLst>
            <a:gd name="adj" fmla="val 25000"/>
            <a:gd name="vf" fmla="val 1154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15754B8A-A82D-4FF1-B76E-3970FCB94FB6}">
      <dsp:nvSpPr>
        <dsp:cNvPr id="0" name=""/>
        <dsp:cNvSpPr/>
      </dsp:nvSpPr>
      <dsp:spPr>
        <a:xfrm>
          <a:off x="7068312" y="2304830"/>
          <a:ext cx="2075688" cy="178173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8B129F15-E263-43BE-9E30-6B35A0315E80}">
      <dsp:nvSpPr>
        <dsp:cNvPr id="0" name=""/>
        <dsp:cNvSpPr/>
      </dsp:nvSpPr>
      <dsp:spPr>
        <a:xfrm>
          <a:off x="7487107" y="2336361"/>
          <a:ext cx="242316" cy="208951"/>
        </a:xfrm>
        <a:prstGeom prst="hexagon">
          <a:avLst>
            <a:gd name="adj" fmla="val 25000"/>
            <a:gd name="vf" fmla="val 1154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D7E7A-8BD0-4283-A70E-C06EF7A74217}">
      <dsp:nvSpPr>
        <dsp:cNvPr id="0" name=""/>
        <dsp:cNvSpPr/>
      </dsp:nvSpPr>
      <dsp:spPr>
        <a:xfrm>
          <a:off x="2495850" y="1851"/>
          <a:ext cx="4230000" cy="890472"/>
        </a:xfrm>
        <a:prstGeom prst="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th-TH" sz="3200" b="1" kern="1200" dirty="0">
              <a:latin typeface="TH SarabunPSK" panose="020B0500040200020003" pitchFamily="34" charset="-34"/>
              <a:cs typeface="TH SarabunPSK" panose="020B0500040200020003" pitchFamily="34" charset="-34"/>
            </a:rPr>
            <a:t>อาวุธนิวเคลียร์</a:t>
          </a:r>
          <a:r>
            <a:rPr lang="en-US" sz="3200" b="1" kern="1200" dirty="0">
              <a:latin typeface="TH SarabunPSK" panose="020B0500040200020003" pitchFamily="34" charset="-34"/>
              <a:cs typeface="TH SarabunPSK" panose="020B0500040200020003" pitchFamily="34" charset="-34"/>
            </a:rPr>
            <a:t> (Nuclear weapon)</a:t>
          </a:r>
        </a:p>
      </dsp:txBody>
      <dsp:txXfrm>
        <a:off x="2495850" y="1851"/>
        <a:ext cx="4230000" cy="890472"/>
      </dsp:txXfrm>
    </dsp:sp>
    <dsp:sp modelId="{FC269608-8D13-45F4-AB6E-3103A76839E5}">
      <dsp:nvSpPr>
        <dsp:cNvPr id="0" name=""/>
        <dsp:cNvSpPr/>
      </dsp:nvSpPr>
      <dsp:spPr>
        <a:xfrm>
          <a:off x="117370" y="936847"/>
          <a:ext cx="8986959" cy="890472"/>
        </a:xfrm>
        <a:prstGeom prst="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th-TH" sz="3200" b="1" kern="1200">
              <a:latin typeface="TH SarabunPSK" panose="020B0500040200020003" pitchFamily="34" charset="-34"/>
              <a:cs typeface="TH SarabunPSK" panose="020B0500040200020003" pitchFamily="34" charset="-34"/>
            </a:rPr>
            <a:t>อาวุธที่มีองค์ประกอบของวัสดุนิวเคลียร์ (</a:t>
          </a:r>
          <a:r>
            <a:rPr lang="en-US" sz="3200" b="1" kern="1200">
              <a:latin typeface="TH SarabunPSK" panose="020B0500040200020003" pitchFamily="34" charset="-34"/>
              <a:cs typeface="TH SarabunPSK" panose="020B0500040200020003" pitchFamily="34" charset="-34"/>
            </a:rPr>
            <a:t>Improvised nuclear device;</a:t>
          </a:r>
          <a:r>
            <a:rPr lang="th-TH" sz="3200" b="1" kern="1200">
              <a:latin typeface="TH SarabunPSK" panose="020B0500040200020003" pitchFamily="34" charset="-34"/>
              <a:cs typeface="TH SarabunPSK" panose="020B0500040200020003" pitchFamily="34" charset="-34"/>
            </a:rPr>
            <a:t> </a:t>
          </a:r>
          <a:r>
            <a:rPr lang="en-US" sz="3200" b="1" kern="1200">
              <a:latin typeface="TH SarabunPSK" panose="020B0500040200020003" pitchFamily="34" charset="-34"/>
              <a:cs typeface="TH SarabunPSK" panose="020B0500040200020003" pitchFamily="34" charset="-34"/>
            </a:rPr>
            <a:t>IND)</a:t>
          </a:r>
          <a:endParaRPr lang="en-US" sz="3200" b="1" kern="1200" dirty="0">
            <a:latin typeface="TH SarabunPSK" panose="020B0500040200020003" pitchFamily="34" charset="-34"/>
            <a:cs typeface="TH SarabunPSK" panose="020B0500040200020003" pitchFamily="34" charset="-34"/>
          </a:endParaRPr>
        </a:p>
      </dsp:txBody>
      <dsp:txXfrm>
        <a:off x="117370" y="936847"/>
        <a:ext cx="8986959" cy="890472"/>
      </dsp:txXfrm>
    </dsp:sp>
    <dsp:sp modelId="{9677A53E-A4D0-434B-9AC9-E07821F97B01}">
      <dsp:nvSpPr>
        <dsp:cNvPr id="0" name=""/>
        <dsp:cNvSpPr/>
      </dsp:nvSpPr>
      <dsp:spPr>
        <a:xfrm>
          <a:off x="922087" y="1871843"/>
          <a:ext cx="7377525" cy="890472"/>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th-TH" sz="3200" b="1" kern="1200">
              <a:solidFill>
                <a:schemeClr val="tx1"/>
              </a:solidFill>
              <a:latin typeface="TH SarabunPSK" panose="020B0500040200020003" pitchFamily="34" charset="-34"/>
              <a:cs typeface="TH SarabunPSK" panose="020B0500040200020003" pitchFamily="34" charset="-34"/>
            </a:rPr>
            <a:t>อุปกรณ์กระจายรังสี (</a:t>
          </a:r>
          <a:r>
            <a:rPr lang="en-US" sz="3200" b="1" kern="1200">
              <a:solidFill>
                <a:schemeClr val="tx1"/>
              </a:solidFill>
              <a:latin typeface="TH SarabunPSK" panose="020B0500040200020003" pitchFamily="34" charset="-34"/>
              <a:cs typeface="TH SarabunPSK" panose="020B0500040200020003" pitchFamily="34" charset="-34"/>
            </a:rPr>
            <a:t>Radiological dispersive device ; RDD)</a:t>
          </a:r>
          <a:endParaRPr lang="en-US" sz="3200" b="1" kern="1200" dirty="0">
            <a:solidFill>
              <a:schemeClr val="tx1"/>
            </a:solidFill>
            <a:latin typeface="TH SarabunPSK" panose="020B0500040200020003" pitchFamily="34" charset="-34"/>
            <a:cs typeface="TH SarabunPSK" panose="020B0500040200020003" pitchFamily="34" charset="-34"/>
          </a:endParaRPr>
        </a:p>
      </dsp:txBody>
      <dsp:txXfrm>
        <a:off x="922087" y="1871843"/>
        <a:ext cx="7377525" cy="890472"/>
      </dsp:txXfrm>
    </dsp:sp>
    <dsp:sp modelId="{F1B14D84-4BCD-4D33-8F52-E2615D0EA1FE}">
      <dsp:nvSpPr>
        <dsp:cNvPr id="0" name=""/>
        <dsp:cNvSpPr/>
      </dsp:nvSpPr>
      <dsp:spPr>
        <a:xfrm>
          <a:off x="1267870" y="2806840"/>
          <a:ext cx="6685959" cy="890472"/>
        </a:xfrm>
        <a:prstGeom prst="rect">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th-TH" sz="3200" b="1" kern="1200" dirty="0">
              <a:solidFill>
                <a:schemeClr val="tx1"/>
              </a:solidFill>
              <a:latin typeface="TH SarabunPSK" panose="020B0500040200020003" pitchFamily="34" charset="-34"/>
              <a:cs typeface="TH SarabunPSK" panose="020B0500040200020003" pitchFamily="34" charset="-34"/>
            </a:rPr>
            <a:t>อุปกรณ์แพร่รังสี (</a:t>
          </a:r>
          <a:r>
            <a:rPr lang="en-US" sz="3200" b="1" kern="1200" dirty="0">
              <a:solidFill>
                <a:schemeClr val="tx1"/>
              </a:solidFill>
              <a:latin typeface="TH SarabunPSK" panose="020B0500040200020003" pitchFamily="34" charset="-34"/>
              <a:cs typeface="TH SarabunPSK" panose="020B0500040200020003" pitchFamily="34" charset="-34"/>
            </a:rPr>
            <a:t>Radiological exposure </a:t>
          </a:r>
          <a:r>
            <a:rPr lang="en-US" sz="3200" b="1" kern="1200">
              <a:solidFill>
                <a:schemeClr val="tx1"/>
              </a:solidFill>
              <a:latin typeface="TH SarabunPSK" panose="020B0500040200020003" pitchFamily="34" charset="-34"/>
              <a:cs typeface="TH SarabunPSK" panose="020B0500040200020003" pitchFamily="34" charset="-34"/>
            </a:rPr>
            <a:t>device; RED</a:t>
          </a:r>
          <a:r>
            <a:rPr lang="en-US" sz="3200" b="1" kern="1200" dirty="0">
              <a:solidFill>
                <a:schemeClr val="tx1"/>
              </a:solidFill>
              <a:latin typeface="TH SarabunPSK" panose="020B0500040200020003" pitchFamily="34" charset="-34"/>
              <a:cs typeface="TH SarabunPSK" panose="020B0500040200020003" pitchFamily="34" charset="-34"/>
            </a:rPr>
            <a:t>)</a:t>
          </a:r>
        </a:p>
      </dsp:txBody>
      <dsp:txXfrm>
        <a:off x="1267870" y="2806840"/>
        <a:ext cx="6685959" cy="8904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03447-6BC6-48D2-8DA2-0BFECE4B8FA5}">
      <dsp:nvSpPr>
        <dsp:cNvPr id="0" name=""/>
        <dsp:cNvSpPr/>
      </dsp:nvSpPr>
      <dsp:spPr>
        <a:xfrm>
          <a:off x="0" y="19023"/>
          <a:ext cx="3669130" cy="720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th-TH" sz="2500" b="1" kern="1200" dirty="0">
              <a:solidFill>
                <a:schemeClr val="tx1"/>
              </a:solidFill>
              <a:latin typeface="TH SarabunPSK" panose="020B0500040200020003" pitchFamily="34" charset="-34"/>
              <a:cs typeface="TH SarabunPSK" panose="020B0500040200020003" pitchFamily="34" charset="-34"/>
            </a:rPr>
            <a:t>นิติวิทยาศาสตร์</a:t>
          </a:r>
        </a:p>
      </dsp:txBody>
      <dsp:txXfrm>
        <a:off x="0" y="19023"/>
        <a:ext cx="3669130" cy="720000"/>
      </dsp:txXfrm>
    </dsp:sp>
    <dsp:sp modelId="{8950D204-CF1C-481B-9FEC-646ACAC123A1}">
      <dsp:nvSpPr>
        <dsp:cNvPr id="0" name=""/>
        <dsp:cNvSpPr/>
      </dsp:nvSpPr>
      <dsp:spPr>
        <a:xfrm>
          <a:off x="38" y="760536"/>
          <a:ext cx="3669130" cy="351274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th-TH" sz="2500" b="1" kern="1200" dirty="0">
              <a:latin typeface="TH SarabunPSK" panose="020B0500040200020003" pitchFamily="34" charset="-34"/>
              <a:cs typeface="TH SarabunPSK" panose="020B0500040200020003" pitchFamily="34" charset="-34"/>
            </a:rPr>
            <a:t>เวลา</a:t>
          </a:r>
        </a:p>
        <a:p>
          <a:pPr marL="457200" lvl="2" indent="-228600" algn="l" defTabSz="1111250">
            <a:lnSpc>
              <a:spcPct val="90000"/>
            </a:lnSpc>
            <a:spcBef>
              <a:spcPct val="0"/>
            </a:spcBef>
            <a:spcAft>
              <a:spcPct val="15000"/>
            </a:spcAft>
            <a:buChar char="••"/>
          </a:pPr>
          <a:r>
            <a:rPr lang="th-TH" sz="2500" kern="1200" dirty="0">
              <a:latin typeface="TH SarabunPSK" panose="020B0500040200020003" pitchFamily="34" charset="-34"/>
              <a:cs typeface="TH SarabunPSK" panose="020B0500040200020003" pitchFamily="34" charset="-34"/>
            </a:rPr>
            <a:t> ไม่จำกัดเวลาปฏิบัติงาน</a:t>
          </a:r>
        </a:p>
        <a:p>
          <a:pPr marL="228600" lvl="1" indent="-228600" algn="l" defTabSz="1111250">
            <a:lnSpc>
              <a:spcPct val="90000"/>
            </a:lnSpc>
            <a:spcBef>
              <a:spcPct val="0"/>
            </a:spcBef>
            <a:spcAft>
              <a:spcPct val="15000"/>
            </a:spcAft>
            <a:buChar char="••"/>
          </a:pPr>
          <a:r>
            <a:rPr lang="th-TH" sz="2500" b="1" kern="1200" dirty="0">
              <a:latin typeface="TH SarabunPSK" panose="020B0500040200020003" pitchFamily="34" charset="-34"/>
              <a:cs typeface="TH SarabunPSK" panose="020B0500040200020003" pitchFamily="34" charset="-34"/>
            </a:rPr>
            <a:t>ระยะทาง</a:t>
          </a:r>
        </a:p>
        <a:p>
          <a:pPr marL="457200" lvl="2" indent="-228600" algn="l" defTabSz="1111250">
            <a:lnSpc>
              <a:spcPct val="90000"/>
            </a:lnSpc>
            <a:spcBef>
              <a:spcPct val="0"/>
            </a:spcBef>
            <a:spcAft>
              <a:spcPct val="15000"/>
            </a:spcAft>
            <a:buChar char="••"/>
          </a:pPr>
          <a:r>
            <a:rPr lang="th-TH" sz="2500" kern="1200" dirty="0">
              <a:latin typeface="TH SarabunPSK" panose="020B0500040200020003" pitchFamily="34" charset="-34"/>
              <a:cs typeface="TH SarabunPSK" panose="020B0500040200020003" pitchFamily="34" charset="-34"/>
            </a:rPr>
            <a:t>สามารถเข้าใกล้วัตถุพยานได้ตามต้องการ</a:t>
          </a:r>
        </a:p>
        <a:p>
          <a:pPr marL="228600" lvl="1" indent="-228600" algn="l" defTabSz="1111250">
            <a:lnSpc>
              <a:spcPct val="90000"/>
            </a:lnSpc>
            <a:spcBef>
              <a:spcPct val="0"/>
            </a:spcBef>
            <a:spcAft>
              <a:spcPct val="15000"/>
            </a:spcAft>
            <a:buChar char="••"/>
          </a:pPr>
          <a:r>
            <a:rPr lang="th-TH" sz="2500" b="1" kern="1200" dirty="0">
              <a:latin typeface="TH SarabunPSK" panose="020B0500040200020003" pitchFamily="34" charset="-34"/>
              <a:cs typeface="TH SarabunPSK" panose="020B0500040200020003" pitchFamily="34" charset="-34"/>
            </a:rPr>
            <a:t>อุปกรณ์กำบัง</a:t>
          </a:r>
        </a:p>
        <a:p>
          <a:pPr marL="457200" lvl="2" indent="-228600" algn="l" defTabSz="1111250">
            <a:lnSpc>
              <a:spcPct val="90000"/>
            </a:lnSpc>
            <a:spcBef>
              <a:spcPct val="0"/>
            </a:spcBef>
            <a:spcAft>
              <a:spcPct val="15000"/>
            </a:spcAft>
            <a:buChar char="••"/>
          </a:pPr>
          <a:r>
            <a:rPr lang="th-TH" sz="2500" kern="1200" dirty="0">
              <a:latin typeface="TH SarabunPSK" panose="020B0500040200020003" pitchFamily="34" charset="-34"/>
              <a:cs typeface="TH SarabunPSK" panose="020B0500040200020003" pitchFamily="34" charset="-34"/>
            </a:rPr>
            <a:t>ไม่จำเป็นต้องใช้อุปกรณ์กำบัง</a:t>
          </a:r>
        </a:p>
      </dsp:txBody>
      <dsp:txXfrm>
        <a:off x="38" y="760536"/>
        <a:ext cx="3669130" cy="3512742"/>
      </dsp:txXfrm>
    </dsp:sp>
    <dsp:sp modelId="{36522E51-A0A6-4655-8A7D-340BB810C6A1}">
      <dsp:nvSpPr>
        <dsp:cNvPr id="0" name=""/>
        <dsp:cNvSpPr/>
      </dsp:nvSpPr>
      <dsp:spPr>
        <a:xfrm>
          <a:off x="4182846" y="40536"/>
          <a:ext cx="3669130" cy="720000"/>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th-TH" sz="2600" b="1" kern="1200" dirty="0">
              <a:solidFill>
                <a:schemeClr val="tx1"/>
              </a:solidFill>
              <a:latin typeface="TH SarabunPSK" panose="020B0500040200020003" pitchFamily="34" charset="-34"/>
              <a:cs typeface="TH SarabunPSK" panose="020B0500040200020003" pitchFamily="34" charset="-34"/>
            </a:rPr>
            <a:t>นิติวิทยาศาสตร์นิวเคลียร์</a:t>
          </a:r>
        </a:p>
      </dsp:txBody>
      <dsp:txXfrm>
        <a:off x="4182846" y="40536"/>
        <a:ext cx="3669130" cy="720000"/>
      </dsp:txXfrm>
    </dsp:sp>
    <dsp:sp modelId="{140BB12D-FAE9-47E5-9DA8-D6F28BC1D703}">
      <dsp:nvSpPr>
        <dsp:cNvPr id="0" name=""/>
        <dsp:cNvSpPr/>
      </dsp:nvSpPr>
      <dsp:spPr>
        <a:xfrm>
          <a:off x="4182846" y="760536"/>
          <a:ext cx="3669130" cy="3512742"/>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th-TH" sz="2500" b="1" kern="1200" dirty="0">
              <a:latin typeface="TH SarabunPSK" panose="020B0500040200020003" pitchFamily="34" charset="-34"/>
              <a:cs typeface="TH SarabunPSK" panose="020B0500040200020003" pitchFamily="34" charset="-34"/>
            </a:rPr>
            <a:t>เวลา</a:t>
          </a:r>
        </a:p>
        <a:p>
          <a:pPr marL="457200" lvl="2" indent="-228600" algn="l" defTabSz="1111250">
            <a:lnSpc>
              <a:spcPct val="90000"/>
            </a:lnSpc>
            <a:spcBef>
              <a:spcPct val="0"/>
            </a:spcBef>
            <a:spcAft>
              <a:spcPct val="15000"/>
            </a:spcAft>
            <a:buChar char="••"/>
          </a:pPr>
          <a:r>
            <a:rPr lang="th-TH" sz="2500" kern="1200" dirty="0">
              <a:latin typeface="TH SarabunPSK" panose="020B0500040200020003" pitchFamily="34" charset="-34"/>
              <a:cs typeface="TH SarabunPSK" panose="020B0500040200020003" pitchFamily="34" charset="-34"/>
            </a:rPr>
            <a:t>จำกัดเวลาปฏิบัติงานเพื่อให้ได้รับรังสีน้อยที่สุด</a:t>
          </a:r>
        </a:p>
        <a:p>
          <a:pPr marL="228600" lvl="1" indent="-228600" algn="l" defTabSz="1111250">
            <a:lnSpc>
              <a:spcPct val="90000"/>
            </a:lnSpc>
            <a:spcBef>
              <a:spcPct val="0"/>
            </a:spcBef>
            <a:spcAft>
              <a:spcPct val="15000"/>
            </a:spcAft>
            <a:buChar char="••"/>
          </a:pPr>
          <a:r>
            <a:rPr lang="th-TH" sz="2500" b="1" kern="1200" dirty="0">
              <a:latin typeface="TH SarabunPSK" panose="020B0500040200020003" pitchFamily="34" charset="-34"/>
              <a:cs typeface="TH SarabunPSK" panose="020B0500040200020003" pitchFamily="34" charset="-34"/>
            </a:rPr>
            <a:t>ระยะทาง</a:t>
          </a:r>
        </a:p>
        <a:p>
          <a:pPr marL="457200" lvl="2" indent="-228600" algn="l" defTabSz="1111250">
            <a:lnSpc>
              <a:spcPct val="90000"/>
            </a:lnSpc>
            <a:spcBef>
              <a:spcPct val="0"/>
            </a:spcBef>
            <a:spcAft>
              <a:spcPct val="15000"/>
            </a:spcAft>
            <a:buChar char="••"/>
          </a:pPr>
          <a:r>
            <a:rPr lang="th-TH" sz="2500" kern="1200" dirty="0">
              <a:latin typeface="TH SarabunPSK" panose="020B0500040200020003" pitchFamily="34" charset="-34"/>
              <a:cs typeface="TH SarabunPSK" panose="020B0500040200020003" pitchFamily="34" charset="-34"/>
            </a:rPr>
            <a:t>ใช้ระยะห่างมากที่สุดเท่าที่สามารถทำได้</a:t>
          </a:r>
        </a:p>
        <a:p>
          <a:pPr marL="228600" lvl="1" indent="-228600" algn="l" defTabSz="1111250">
            <a:lnSpc>
              <a:spcPct val="90000"/>
            </a:lnSpc>
            <a:spcBef>
              <a:spcPct val="0"/>
            </a:spcBef>
            <a:spcAft>
              <a:spcPct val="15000"/>
            </a:spcAft>
            <a:buChar char="••"/>
          </a:pPr>
          <a:r>
            <a:rPr lang="th-TH" sz="2500" b="1" kern="1200" dirty="0">
              <a:latin typeface="TH SarabunPSK" panose="020B0500040200020003" pitchFamily="34" charset="-34"/>
              <a:cs typeface="TH SarabunPSK" panose="020B0500040200020003" pitchFamily="34" charset="-34"/>
            </a:rPr>
            <a:t>อุปกรณ์กำบัง</a:t>
          </a:r>
        </a:p>
        <a:p>
          <a:pPr marL="457200" lvl="2" indent="-228600" algn="l" defTabSz="1111250">
            <a:lnSpc>
              <a:spcPct val="90000"/>
            </a:lnSpc>
            <a:spcBef>
              <a:spcPct val="0"/>
            </a:spcBef>
            <a:spcAft>
              <a:spcPct val="15000"/>
            </a:spcAft>
            <a:buChar char="••"/>
          </a:pPr>
          <a:r>
            <a:rPr lang="th-TH" sz="2500" kern="1200" dirty="0">
              <a:latin typeface="TH SarabunPSK" panose="020B0500040200020003" pitchFamily="34" charset="-34"/>
              <a:cs typeface="TH SarabunPSK" panose="020B0500040200020003" pitchFamily="34" charset="-34"/>
            </a:rPr>
            <a:t>จำเป็นต้องใช้อุปกรณ์กำบังที่มีความเหมาะสม</a:t>
          </a:r>
        </a:p>
      </dsp:txBody>
      <dsp:txXfrm>
        <a:off x="4182846" y="760536"/>
        <a:ext cx="3669130" cy="3512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40D4C-DB6C-4395-AA31-9BB5E91CF9EF}">
      <dsp:nvSpPr>
        <dsp:cNvPr id="0" name=""/>
        <dsp:cNvSpPr/>
      </dsp:nvSpPr>
      <dsp:spPr>
        <a:xfrm>
          <a:off x="29639" y="0"/>
          <a:ext cx="2466723" cy="182289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4000" b="-24000"/>
          </a:stretch>
        </a:blipFill>
        <a:ln>
          <a:noFill/>
        </a:ln>
        <a:effectLst/>
      </dsp:spPr>
      <dsp:style>
        <a:lnRef idx="0">
          <a:scrgbClr r="0" g="0" b="0"/>
        </a:lnRef>
        <a:fillRef idx="1">
          <a:scrgbClr r="0" g="0" b="0"/>
        </a:fillRef>
        <a:effectRef idx="0">
          <a:scrgbClr r="0" g="0" b="0"/>
        </a:effectRef>
        <a:fontRef idx="minor"/>
      </dsp:style>
    </dsp:sp>
    <dsp:sp modelId="{32745860-D82D-4A3D-8118-8370A484D619}">
      <dsp:nvSpPr>
        <dsp:cNvPr id="0" name=""/>
        <dsp:cNvSpPr/>
      </dsp:nvSpPr>
      <dsp:spPr>
        <a:xfrm>
          <a:off x="528232" y="1492373"/>
          <a:ext cx="2125580" cy="510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kern="1200" dirty="0"/>
            <a:t>NSR-130509</a:t>
          </a:r>
          <a:endParaRPr lang="th-TH" sz="2400" kern="1200" dirty="0"/>
        </a:p>
      </dsp:txBody>
      <dsp:txXfrm>
        <a:off x="528232" y="1492373"/>
        <a:ext cx="2125580" cy="510812"/>
      </dsp:txXfrm>
    </dsp:sp>
    <dsp:sp modelId="{250D05C1-75D3-4043-9A79-8DA2BBFF3C65}">
      <dsp:nvSpPr>
        <dsp:cNvPr id="0" name=""/>
        <dsp:cNvSpPr/>
      </dsp:nvSpPr>
      <dsp:spPr>
        <a:xfrm>
          <a:off x="3243549" y="0"/>
          <a:ext cx="2466723" cy="18228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a:noFill/>
        </a:ln>
        <a:effectLst/>
      </dsp:spPr>
      <dsp:style>
        <a:lnRef idx="0">
          <a:scrgbClr r="0" g="0" b="0"/>
        </a:lnRef>
        <a:fillRef idx="1">
          <a:scrgbClr r="0" g="0" b="0"/>
        </a:fillRef>
        <a:effectRef idx="0">
          <a:scrgbClr r="0" g="0" b="0"/>
        </a:effectRef>
        <a:fontRef idx="minor"/>
      </dsp:style>
    </dsp:sp>
    <dsp:sp modelId="{9B240B2D-717A-412F-9326-43CF2B60D4D1}">
      <dsp:nvSpPr>
        <dsp:cNvPr id="0" name=""/>
        <dsp:cNvSpPr/>
      </dsp:nvSpPr>
      <dsp:spPr>
        <a:xfrm>
          <a:off x="3742142" y="1492373"/>
          <a:ext cx="2125580" cy="5108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kern="1200" dirty="0"/>
            <a:t>Mary Kathleen</a:t>
          </a:r>
          <a:endParaRPr lang="th-TH" sz="2400" kern="1200" dirty="0"/>
        </a:p>
      </dsp:txBody>
      <dsp:txXfrm>
        <a:off x="3742142" y="1492373"/>
        <a:ext cx="2125580" cy="5108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34881-0F91-476C-A301-6CBC0F824E37}">
      <dsp:nvSpPr>
        <dsp:cNvPr id="0" name=""/>
        <dsp:cNvSpPr/>
      </dsp:nvSpPr>
      <dsp:spPr>
        <a:xfrm>
          <a:off x="1696" y="122224"/>
          <a:ext cx="2606897" cy="19264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a:noFill/>
        </a:ln>
        <a:effectLst/>
      </dsp:spPr>
      <dsp:style>
        <a:lnRef idx="0">
          <a:scrgbClr r="0" g="0" b="0"/>
        </a:lnRef>
        <a:fillRef idx="1">
          <a:scrgbClr r="0" g="0" b="0"/>
        </a:fillRef>
        <a:effectRef idx="0">
          <a:scrgbClr r="0" g="0" b="0"/>
        </a:effectRef>
        <a:fontRef idx="minor"/>
      </dsp:style>
    </dsp:sp>
    <dsp:sp modelId="{D4E916D5-D0E2-41BE-826E-2A85FE727D33}">
      <dsp:nvSpPr>
        <dsp:cNvPr id="0" name=""/>
        <dsp:cNvSpPr/>
      </dsp:nvSpPr>
      <dsp:spPr>
        <a:xfrm>
          <a:off x="528622" y="1699403"/>
          <a:ext cx="2246369" cy="5398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5000"/>
            </a:spcAft>
          </a:pPr>
          <a:r>
            <a:rPr lang="en-US" sz="2600" kern="1200" dirty="0"/>
            <a:t>NSR-130509</a:t>
          </a:r>
          <a:endParaRPr lang="th-TH" sz="2600" kern="1200" dirty="0"/>
        </a:p>
      </dsp:txBody>
      <dsp:txXfrm>
        <a:off x="528622" y="1699403"/>
        <a:ext cx="2246369" cy="539839"/>
      </dsp:txXfrm>
    </dsp:sp>
    <dsp:sp modelId="{EA387480-4DA6-46EF-8A6B-E3BE50E42FAF}">
      <dsp:nvSpPr>
        <dsp:cNvPr id="0" name=""/>
        <dsp:cNvSpPr/>
      </dsp:nvSpPr>
      <dsp:spPr>
        <a:xfrm>
          <a:off x="3321536" y="122224"/>
          <a:ext cx="2606897" cy="192648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a:noFill/>
        </a:ln>
        <a:effectLst/>
      </dsp:spPr>
      <dsp:style>
        <a:lnRef idx="0">
          <a:scrgbClr r="0" g="0" b="0"/>
        </a:lnRef>
        <a:fillRef idx="1">
          <a:scrgbClr r="0" g="0" b="0"/>
        </a:fillRef>
        <a:effectRef idx="0">
          <a:scrgbClr r="0" g="0" b="0"/>
        </a:effectRef>
        <a:fontRef idx="minor"/>
      </dsp:style>
    </dsp:sp>
    <dsp:sp modelId="{70127D77-CAA8-4439-9721-9CA5B769A97D}">
      <dsp:nvSpPr>
        <dsp:cNvPr id="0" name=""/>
        <dsp:cNvSpPr/>
      </dsp:nvSpPr>
      <dsp:spPr>
        <a:xfrm>
          <a:off x="3848462" y="1699403"/>
          <a:ext cx="2246369" cy="5398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5000"/>
            </a:spcAft>
          </a:pPr>
          <a:r>
            <a:rPr lang="en-US" sz="2600" kern="1200" dirty="0"/>
            <a:t>Mary Kathleen</a:t>
          </a:r>
          <a:endParaRPr lang="th-TH" sz="2600" kern="1200" dirty="0"/>
        </a:p>
      </dsp:txBody>
      <dsp:txXfrm>
        <a:off x="3848462" y="1699403"/>
        <a:ext cx="2246369" cy="5398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74E67-5AD1-401A-933F-56540A8C8134}">
      <dsp:nvSpPr>
        <dsp:cNvPr id="0" name=""/>
        <dsp:cNvSpPr/>
      </dsp:nvSpPr>
      <dsp:spPr>
        <a:xfrm>
          <a:off x="0" y="0"/>
          <a:ext cx="2665036" cy="196945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a:noFill/>
        </a:ln>
        <a:effectLst/>
      </dsp:spPr>
      <dsp:style>
        <a:lnRef idx="0">
          <a:scrgbClr r="0" g="0" b="0"/>
        </a:lnRef>
        <a:fillRef idx="1">
          <a:scrgbClr r="0" g="0" b="0"/>
        </a:fillRef>
        <a:effectRef idx="0">
          <a:scrgbClr r="0" g="0" b="0"/>
        </a:effectRef>
        <a:fontRef idx="minor"/>
      </dsp:style>
    </dsp:sp>
    <dsp:sp modelId="{BE42ED16-164A-494A-9C99-532F103D1B5E}">
      <dsp:nvSpPr>
        <dsp:cNvPr id="0" name=""/>
        <dsp:cNvSpPr/>
      </dsp:nvSpPr>
      <dsp:spPr>
        <a:xfrm>
          <a:off x="1401909" y="1651521"/>
          <a:ext cx="2296467" cy="5518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5000"/>
            </a:spcAft>
          </a:pPr>
          <a:r>
            <a:rPr lang="th-TH" sz="2200" kern="1200" dirty="0">
              <a:solidFill>
                <a:schemeClr val="tx1"/>
              </a:solidFill>
              <a:latin typeface="TH SarabunPSK" panose="020B0500040200020003" pitchFamily="34" charset="-34"/>
              <a:cs typeface="TH SarabunPSK" panose="020B0500040200020003" pitchFamily="34" charset="-34"/>
            </a:rPr>
            <a:t>บริหารจัดการสถานที่เกิดเหตุ</a:t>
          </a:r>
        </a:p>
      </dsp:txBody>
      <dsp:txXfrm>
        <a:off x="1401909" y="1651521"/>
        <a:ext cx="2296467" cy="551879"/>
      </dsp:txXfrm>
    </dsp:sp>
    <dsp:sp modelId="{A98CBA1F-494F-4351-AA37-692B113486D9}">
      <dsp:nvSpPr>
        <dsp:cNvPr id="0" name=""/>
        <dsp:cNvSpPr/>
      </dsp:nvSpPr>
      <dsp:spPr>
        <a:xfrm>
          <a:off x="4056193" y="39168"/>
          <a:ext cx="2665036" cy="196945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a:noFill/>
        </a:ln>
        <a:effectLst/>
      </dsp:spPr>
      <dsp:style>
        <a:lnRef idx="0">
          <a:scrgbClr r="0" g="0" b="0"/>
        </a:lnRef>
        <a:fillRef idx="1">
          <a:scrgbClr r="0" g="0" b="0"/>
        </a:fillRef>
        <a:effectRef idx="0">
          <a:scrgbClr r="0" g="0" b="0"/>
        </a:effectRef>
        <a:fontRef idx="minor"/>
      </dsp:style>
    </dsp:sp>
    <dsp:sp modelId="{684A1A4D-A80C-4CC0-A828-31695E7ADE97}">
      <dsp:nvSpPr>
        <dsp:cNvPr id="0" name=""/>
        <dsp:cNvSpPr/>
      </dsp:nvSpPr>
      <dsp:spPr>
        <a:xfrm>
          <a:off x="4594871" y="1651521"/>
          <a:ext cx="2296467" cy="5518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5000"/>
            </a:spcAft>
          </a:pPr>
          <a:r>
            <a:rPr lang="th-TH" sz="2200" kern="1200" dirty="0">
              <a:solidFill>
                <a:schemeClr val="tx1"/>
              </a:solidFill>
              <a:latin typeface="TH SarabunPSK" panose="020B0500040200020003" pitchFamily="34" charset="-34"/>
              <a:cs typeface="TH SarabunPSK" panose="020B0500040200020003" pitchFamily="34" charset="-34"/>
            </a:rPr>
            <a:t>ระบุชนิดไอโซโทป</a:t>
          </a:r>
        </a:p>
      </dsp:txBody>
      <dsp:txXfrm>
        <a:off x="4594871" y="1651521"/>
        <a:ext cx="2296467" cy="551879"/>
      </dsp:txXfrm>
    </dsp:sp>
    <dsp:sp modelId="{9B65D3FD-71F7-4F00-B20C-DEDF6B6E5B7C}">
      <dsp:nvSpPr>
        <dsp:cNvPr id="0" name=""/>
        <dsp:cNvSpPr/>
      </dsp:nvSpPr>
      <dsp:spPr>
        <a:xfrm>
          <a:off x="2459712" y="2486915"/>
          <a:ext cx="2665036" cy="19694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noFill/>
        </a:ln>
        <a:effectLst/>
      </dsp:spPr>
      <dsp:style>
        <a:lnRef idx="0">
          <a:scrgbClr r="0" g="0" b="0"/>
        </a:lnRef>
        <a:fillRef idx="1">
          <a:scrgbClr r="0" g="0" b="0"/>
        </a:fillRef>
        <a:effectRef idx="0">
          <a:scrgbClr r="0" g="0" b="0"/>
        </a:effectRef>
        <a:fontRef idx="minor"/>
      </dsp:style>
    </dsp:sp>
    <dsp:sp modelId="{45ABBC46-C3EC-4ABF-A397-9FC23091451D}">
      <dsp:nvSpPr>
        <dsp:cNvPr id="0" name=""/>
        <dsp:cNvSpPr/>
      </dsp:nvSpPr>
      <dsp:spPr>
        <a:xfrm>
          <a:off x="2998390" y="4099269"/>
          <a:ext cx="2296467" cy="5518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5000"/>
            </a:spcAft>
          </a:pPr>
          <a:r>
            <a:rPr lang="th-TH" sz="2200" kern="1200" dirty="0">
              <a:solidFill>
                <a:schemeClr val="tx1"/>
              </a:solidFill>
              <a:latin typeface="TH SarabunPSK" panose="020B0500040200020003" pitchFamily="34" charset="-34"/>
              <a:cs typeface="TH SarabunPSK" panose="020B0500040200020003" pitchFamily="34" charset="-34"/>
            </a:rPr>
            <a:t>เก็บกู้วัสดุกัมมันตรังสี</a:t>
          </a:r>
        </a:p>
      </dsp:txBody>
      <dsp:txXfrm>
        <a:off x="2998390" y="4099269"/>
        <a:ext cx="2296467" cy="5518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66D9F-CF66-49CA-91DE-4C38959288B8}">
      <dsp:nvSpPr>
        <dsp:cNvPr id="0" name=""/>
        <dsp:cNvSpPr/>
      </dsp:nvSpPr>
      <dsp:spPr>
        <a:xfrm>
          <a:off x="1617121" y="938460"/>
          <a:ext cx="2337920" cy="233792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ct val="35000"/>
            </a:spcAft>
          </a:pPr>
          <a:r>
            <a:rPr lang="th-TH" sz="3200" kern="1200" dirty="0">
              <a:latin typeface="TH SarabunPSK" panose="020B0500040200020003" pitchFamily="34" charset="-34"/>
              <a:cs typeface="TH SarabunPSK" panose="020B0500040200020003" pitchFamily="34" charset="-34"/>
            </a:rPr>
            <a:t>ฐานข้อมูล</a:t>
          </a:r>
        </a:p>
        <a:p>
          <a:pPr lvl="0" algn="ctr" defTabSz="1422400">
            <a:lnSpc>
              <a:spcPct val="100000"/>
            </a:lnSpc>
            <a:spcBef>
              <a:spcPct val="0"/>
            </a:spcBef>
            <a:spcAft>
              <a:spcPct val="35000"/>
            </a:spcAft>
          </a:pPr>
          <a:r>
            <a:rPr lang="th-TH" sz="2800" kern="1200" dirty="0">
              <a:latin typeface="TH SarabunPSK" panose="020B0500040200020003" pitchFamily="34" charset="-34"/>
              <a:cs typeface="TH SarabunPSK" panose="020B0500040200020003" pitchFamily="34" charset="-34"/>
            </a:rPr>
            <a:t>(การขออนุญาต)</a:t>
          </a:r>
        </a:p>
      </dsp:txBody>
      <dsp:txXfrm>
        <a:off x="1959501" y="1280840"/>
        <a:ext cx="1653160" cy="1653160"/>
      </dsp:txXfrm>
    </dsp:sp>
    <dsp:sp modelId="{08428AD9-7A83-4CEA-89ED-BAA0A70EEFE0}">
      <dsp:nvSpPr>
        <dsp:cNvPr id="0" name=""/>
        <dsp:cNvSpPr/>
      </dsp:nvSpPr>
      <dsp:spPr>
        <a:xfrm>
          <a:off x="2201601" y="417"/>
          <a:ext cx="1168960" cy="1168960"/>
        </a:xfrm>
        <a:prstGeom prst="ellipse">
          <a:avLst/>
        </a:prstGeom>
        <a:solidFill>
          <a:schemeClr val="accent5">
            <a:alpha val="50000"/>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h-TH" sz="2000" kern="1200" dirty="0">
              <a:latin typeface="TH SarabunPSK" panose="020B0500040200020003" pitchFamily="34" charset="-34"/>
              <a:cs typeface="TH SarabunPSK" panose="020B0500040200020003" pitchFamily="34" charset="-34"/>
            </a:rPr>
            <a:t>อิริเดียม </a:t>
          </a:r>
          <a:r>
            <a:rPr lang="en-US" sz="2000" kern="1200" dirty="0">
              <a:latin typeface="TH SarabunPSK" panose="020B0500040200020003" pitchFamily="34" charset="-34"/>
              <a:cs typeface="TH SarabunPSK" panose="020B0500040200020003" pitchFamily="34" charset="-34"/>
            </a:rPr>
            <a:t>-192</a:t>
          </a:r>
          <a:endParaRPr lang="th-TH" sz="2000" kern="1200" dirty="0">
            <a:latin typeface="TH SarabunPSK" panose="020B0500040200020003" pitchFamily="34" charset="-34"/>
            <a:cs typeface="TH SarabunPSK" panose="020B0500040200020003" pitchFamily="34" charset="-34"/>
          </a:endParaRPr>
        </a:p>
      </dsp:txBody>
      <dsp:txXfrm>
        <a:off x="2372791" y="171607"/>
        <a:ext cx="826580" cy="826580"/>
      </dsp:txXfrm>
    </dsp:sp>
    <dsp:sp modelId="{4E5DFF50-6A22-44F3-96E2-14C159DD080C}">
      <dsp:nvSpPr>
        <dsp:cNvPr id="0" name=""/>
        <dsp:cNvSpPr/>
      </dsp:nvSpPr>
      <dsp:spPr>
        <a:xfrm>
          <a:off x="3520146" y="761679"/>
          <a:ext cx="1168960" cy="1168960"/>
        </a:xfrm>
        <a:prstGeom prst="ellipse">
          <a:avLst/>
        </a:prstGeom>
        <a:solidFill>
          <a:schemeClr val="accent5">
            <a:alpha val="50000"/>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h-TH" sz="2000" kern="1200" dirty="0">
              <a:latin typeface="TH SarabunPSK" panose="020B0500040200020003" pitchFamily="34" charset="-34"/>
              <a:cs typeface="TH SarabunPSK" panose="020B0500040200020003" pitchFamily="34" charset="-34"/>
            </a:rPr>
            <a:t>รูปพรรณสัณฐาน</a:t>
          </a:r>
        </a:p>
      </dsp:txBody>
      <dsp:txXfrm>
        <a:off x="3691336" y="932869"/>
        <a:ext cx="826580" cy="826580"/>
      </dsp:txXfrm>
    </dsp:sp>
    <dsp:sp modelId="{A6ED40A6-4A10-43F7-AF6F-74FF7A5CE0C5}">
      <dsp:nvSpPr>
        <dsp:cNvPr id="0" name=""/>
        <dsp:cNvSpPr/>
      </dsp:nvSpPr>
      <dsp:spPr>
        <a:xfrm>
          <a:off x="3520146" y="2284202"/>
          <a:ext cx="1168960" cy="1168960"/>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h-TH" sz="2000" kern="1200" dirty="0">
              <a:latin typeface="TH SarabunPSK" panose="020B0500040200020003" pitchFamily="34" charset="-34"/>
              <a:cs typeface="TH SarabunPSK" panose="020B0500040200020003" pitchFamily="34" charset="-34"/>
            </a:rPr>
            <a:t>การใช้งาน</a:t>
          </a:r>
        </a:p>
      </dsp:txBody>
      <dsp:txXfrm>
        <a:off x="3691336" y="2455392"/>
        <a:ext cx="826580" cy="826580"/>
      </dsp:txXfrm>
    </dsp:sp>
    <dsp:sp modelId="{A2BF1134-4A0E-4F70-8145-468928181C92}">
      <dsp:nvSpPr>
        <dsp:cNvPr id="0" name=""/>
        <dsp:cNvSpPr/>
      </dsp:nvSpPr>
      <dsp:spPr>
        <a:xfrm>
          <a:off x="2201601" y="3045464"/>
          <a:ext cx="1168960" cy="1168960"/>
        </a:xfrm>
        <a:prstGeom prst="ellipse">
          <a:avLst/>
        </a:prstGeom>
        <a:solidFill>
          <a:schemeClr val="accent5">
            <a:alpha val="50000"/>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h-TH" sz="2000" kern="1200" dirty="0">
              <a:latin typeface="TH SarabunPSK" panose="020B0500040200020003" pitchFamily="34" charset="-34"/>
              <a:cs typeface="TH SarabunPSK" panose="020B0500040200020003" pitchFamily="34" charset="-34"/>
            </a:rPr>
            <a:t>หมายเลขประจำเครื่อง</a:t>
          </a:r>
        </a:p>
      </dsp:txBody>
      <dsp:txXfrm>
        <a:off x="2372791" y="3216654"/>
        <a:ext cx="826580" cy="826580"/>
      </dsp:txXfrm>
    </dsp:sp>
    <dsp:sp modelId="{472BB622-4B49-47BD-9844-7760DB6E5D4E}">
      <dsp:nvSpPr>
        <dsp:cNvPr id="0" name=""/>
        <dsp:cNvSpPr/>
      </dsp:nvSpPr>
      <dsp:spPr>
        <a:xfrm>
          <a:off x="883057" y="2284202"/>
          <a:ext cx="1168960" cy="1168960"/>
        </a:xfrm>
        <a:prstGeom prst="ellipse">
          <a:avLst/>
        </a:prstGeom>
        <a:solidFill>
          <a:schemeClr val="accent5">
            <a:alpha val="50000"/>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h-TH" sz="2000" kern="1200" dirty="0">
              <a:latin typeface="TH SarabunPSK" panose="020B0500040200020003" pitchFamily="34" charset="-34"/>
              <a:cs typeface="TH SarabunPSK" panose="020B0500040200020003" pitchFamily="34" charset="-34"/>
            </a:rPr>
            <a:t>บริษัท</a:t>
          </a:r>
        </a:p>
        <a:p>
          <a:pPr lvl="0" algn="ctr" defTabSz="889000">
            <a:lnSpc>
              <a:spcPct val="90000"/>
            </a:lnSpc>
            <a:spcBef>
              <a:spcPct val="0"/>
            </a:spcBef>
            <a:spcAft>
              <a:spcPct val="35000"/>
            </a:spcAft>
          </a:pPr>
          <a:r>
            <a:rPr lang="th-TH" sz="2000" kern="1200" dirty="0">
              <a:latin typeface="TH SarabunPSK" panose="020B0500040200020003" pitchFamily="34" charset="-34"/>
              <a:cs typeface="TH SarabunPSK" panose="020B0500040200020003" pitchFamily="34" charset="-34"/>
            </a:rPr>
            <a:t>ผู้ผลิต</a:t>
          </a:r>
        </a:p>
      </dsp:txBody>
      <dsp:txXfrm>
        <a:off x="1054247" y="2455392"/>
        <a:ext cx="826580" cy="826580"/>
      </dsp:txXfrm>
    </dsp:sp>
    <dsp:sp modelId="{23278B4C-AABC-48BF-8126-9381DE207EC1}">
      <dsp:nvSpPr>
        <dsp:cNvPr id="0" name=""/>
        <dsp:cNvSpPr/>
      </dsp:nvSpPr>
      <dsp:spPr>
        <a:xfrm>
          <a:off x="883057" y="761679"/>
          <a:ext cx="1168960" cy="1168960"/>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h-TH" sz="2000" kern="1200" dirty="0">
              <a:latin typeface="TH SarabunPSK" panose="020B0500040200020003" pitchFamily="34" charset="-34"/>
              <a:cs typeface="TH SarabunPSK" panose="020B0500040200020003" pitchFamily="34" charset="-34"/>
            </a:rPr>
            <a:t>ประเทศ</a:t>
          </a:r>
        </a:p>
        <a:p>
          <a:pPr lvl="0" algn="ctr" defTabSz="889000">
            <a:lnSpc>
              <a:spcPct val="90000"/>
            </a:lnSpc>
            <a:spcBef>
              <a:spcPct val="0"/>
            </a:spcBef>
            <a:spcAft>
              <a:spcPct val="35000"/>
            </a:spcAft>
          </a:pPr>
          <a:r>
            <a:rPr lang="th-TH" sz="2000" kern="1200" dirty="0">
              <a:latin typeface="TH SarabunPSK" panose="020B0500040200020003" pitchFamily="34" charset="-34"/>
              <a:cs typeface="TH SarabunPSK" panose="020B0500040200020003" pitchFamily="34" charset="-34"/>
            </a:rPr>
            <a:t>ผู้ผลิต</a:t>
          </a:r>
        </a:p>
      </dsp:txBody>
      <dsp:txXfrm>
        <a:off x="1054247" y="932869"/>
        <a:ext cx="826580" cy="8265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A4403-CABA-4253-ACA0-43F4AFC64048}">
      <dsp:nvSpPr>
        <dsp:cNvPr id="0" name=""/>
        <dsp:cNvSpPr/>
      </dsp:nvSpPr>
      <dsp:spPr>
        <a:xfrm>
          <a:off x="0" y="1189784"/>
          <a:ext cx="8806375" cy="1586378"/>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FF293D-2B6B-447A-A9C6-91BF1B0FDB2E}">
      <dsp:nvSpPr>
        <dsp:cNvPr id="0" name=""/>
        <dsp:cNvSpPr/>
      </dsp:nvSpPr>
      <dsp:spPr>
        <a:xfrm>
          <a:off x="1718" y="0"/>
          <a:ext cx="470687" cy="158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100000"/>
            </a:lnSpc>
            <a:spcBef>
              <a:spcPct val="0"/>
            </a:spcBef>
            <a:spcAft>
              <a:spcPct val="35000"/>
            </a:spcAft>
          </a:pPr>
          <a:endParaRPr lang="th-TH" sz="1200" kern="1200">
            <a:latin typeface="Arial" panose="020B0604020202020204" pitchFamily="34" charset="0"/>
          </a:endParaRPr>
        </a:p>
      </dsp:txBody>
      <dsp:txXfrm>
        <a:off x="1718" y="0"/>
        <a:ext cx="470687" cy="1586378"/>
      </dsp:txXfrm>
    </dsp:sp>
    <dsp:sp modelId="{F01C3706-7FF6-45A2-86BE-4C423FC87D9D}">
      <dsp:nvSpPr>
        <dsp:cNvPr id="0" name=""/>
        <dsp:cNvSpPr/>
      </dsp:nvSpPr>
      <dsp:spPr>
        <a:xfrm>
          <a:off x="227044" y="1784676"/>
          <a:ext cx="396594" cy="39659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D24075-BA33-4BB7-AAFE-2839C600D278}">
      <dsp:nvSpPr>
        <dsp:cNvPr id="0" name=""/>
        <dsp:cNvSpPr/>
      </dsp:nvSpPr>
      <dsp:spPr>
        <a:xfrm>
          <a:off x="790002" y="2379568"/>
          <a:ext cx="890479" cy="158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100000"/>
            </a:lnSpc>
            <a:spcBef>
              <a:spcPct val="0"/>
            </a:spcBef>
            <a:spcAft>
              <a:spcPts val="0"/>
            </a:spcAft>
          </a:pPr>
          <a:r>
            <a:rPr lang="th-TH" sz="1400" b="1" kern="1200" dirty="0">
              <a:solidFill>
                <a:srgbClr val="000099"/>
              </a:solidFill>
              <a:latin typeface="Arial" panose="020B0604020202020204" pitchFamily="34" charset="0"/>
              <a:cs typeface="Arial" panose="020B0604020202020204" pitchFamily="34" charset="0"/>
            </a:rPr>
            <a:t>2555</a:t>
          </a:r>
          <a:endParaRPr lang="en-US" sz="1400" b="1" kern="1200" dirty="0">
            <a:solidFill>
              <a:srgbClr val="000099"/>
            </a:solidFill>
            <a:latin typeface="Arial" panose="020B0604020202020204" pitchFamily="34" charset="0"/>
            <a:cs typeface="Arial" panose="020B0604020202020204" pitchFamily="34" charset="0"/>
          </a:endParaRPr>
        </a:p>
        <a:p>
          <a:pPr lvl="0" algn="ctr" defTabSz="6223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Human capacity building</a:t>
          </a:r>
        </a:p>
        <a:p>
          <a:pPr lvl="0" algn="ctr" defTabSz="622300">
            <a:lnSpc>
              <a:spcPct val="100000"/>
            </a:lnSpc>
            <a:spcBef>
              <a:spcPct val="0"/>
            </a:spcBef>
            <a:spcAft>
              <a:spcPts val="0"/>
            </a:spcAft>
          </a:pPr>
          <a:endParaRPr lang="th-TH" sz="1200" kern="1200" dirty="0">
            <a:latin typeface="Arial" panose="020B0604020202020204" pitchFamily="34" charset="0"/>
          </a:endParaRPr>
        </a:p>
      </dsp:txBody>
      <dsp:txXfrm>
        <a:off x="790002" y="2379568"/>
        <a:ext cx="890479" cy="1586378"/>
      </dsp:txXfrm>
    </dsp:sp>
    <dsp:sp modelId="{51D81F38-CC3E-4C01-A793-FB8890A1BB8D}">
      <dsp:nvSpPr>
        <dsp:cNvPr id="0" name=""/>
        <dsp:cNvSpPr/>
      </dsp:nvSpPr>
      <dsp:spPr>
        <a:xfrm>
          <a:off x="1069994" y="1784061"/>
          <a:ext cx="396594" cy="396594"/>
        </a:xfrm>
        <a:prstGeom prst="ellipse">
          <a:avLst/>
        </a:prstGeom>
        <a:solidFill>
          <a:schemeClr val="accent4">
            <a:hueOff val="1299462"/>
            <a:satOff val="-5996"/>
            <a:lumOff val="2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AA507A-EBA4-48FA-8EE2-B34E59B495A3}">
      <dsp:nvSpPr>
        <dsp:cNvPr id="0" name=""/>
        <dsp:cNvSpPr/>
      </dsp:nvSpPr>
      <dsp:spPr>
        <a:xfrm>
          <a:off x="1503988" y="113283"/>
          <a:ext cx="1212890" cy="158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100000"/>
            </a:lnSpc>
            <a:spcBef>
              <a:spcPct val="0"/>
            </a:spcBef>
            <a:spcAft>
              <a:spcPts val="0"/>
            </a:spcAft>
          </a:pPr>
          <a:r>
            <a:rPr lang="th-TH" sz="1400" b="1" kern="1200" dirty="0">
              <a:solidFill>
                <a:srgbClr val="000099"/>
              </a:solidFill>
              <a:latin typeface="Arial" panose="020B0604020202020204" pitchFamily="34" charset="0"/>
              <a:cs typeface="Arial" panose="020B0604020202020204" pitchFamily="34" charset="0"/>
            </a:rPr>
            <a:t>2556</a:t>
          </a:r>
          <a:endParaRPr lang="en-US" sz="1400" b="1" kern="1200" dirty="0">
            <a:solidFill>
              <a:srgbClr val="000099"/>
            </a:solidFill>
            <a:latin typeface="Arial" panose="020B0604020202020204" pitchFamily="34" charset="0"/>
            <a:cs typeface="Arial" panose="020B0604020202020204" pitchFamily="34" charset="0"/>
          </a:endParaRPr>
        </a:p>
        <a:p>
          <a:pPr lvl="0" algn="ctr" defTabSz="6223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Project 30</a:t>
          </a:r>
        </a:p>
        <a:p>
          <a:pPr lvl="0" algn="ctr" defTabSz="6223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 Nuclear </a:t>
          </a:r>
        </a:p>
        <a:p>
          <a:pPr lvl="0" algn="ctr" defTabSz="6223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forensics </a:t>
          </a:r>
        </a:p>
        <a:p>
          <a:pPr lvl="0" algn="ctr" defTabSz="6223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kick off</a:t>
          </a:r>
          <a:endParaRPr lang="th-TH" sz="1200" kern="1200" dirty="0">
            <a:latin typeface="Arial" panose="020B0604020202020204" pitchFamily="34" charset="0"/>
          </a:endParaRPr>
        </a:p>
      </dsp:txBody>
      <dsp:txXfrm>
        <a:off x="1503988" y="113283"/>
        <a:ext cx="1212890" cy="1586378"/>
      </dsp:txXfrm>
    </dsp:sp>
    <dsp:sp modelId="{2DDE4529-957D-4277-B3BF-F8C3E767320F}">
      <dsp:nvSpPr>
        <dsp:cNvPr id="0" name=""/>
        <dsp:cNvSpPr/>
      </dsp:nvSpPr>
      <dsp:spPr>
        <a:xfrm>
          <a:off x="1939139" y="1784676"/>
          <a:ext cx="396594" cy="396594"/>
        </a:xfrm>
        <a:prstGeom prst="ellips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FDF88-A5CD-40A5-BF6D-1AD051F540BC}">
      <dsp:nvSpPr>
        <dsp:cNvPr id="0" name=""/>
        <dsp:cNvSpPr/>
      </dsp:nvSpPr>
      <dsp:spPr>
        <a:xfrm>
          <a:off x="2592236" y="2352663"/>
          <a:ext cx="1044605" cy="158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lvl="0" algn="ctr" defTabSz="622300">
            <a:lnSpc>
              <a:spcPct val="100000"/>
            </a:lnSpc>
            <a:spcBef>
              <a:spcPct val="0"/>
            </a:spcBef>
            <a:spcAft>
              <a:spcPts val="0"/>
            </a:spcAft>
          </a:pPr>
          <a:r>
            <a:rPr lang="th-TH" sz="1400" b="1" kern="1200" dirty="0">
              <a:solidFill>
                <a:srgbClr val="000099"/>
              </a:solidFill>
              <a:latin typeface="Arial" panose="020B0604020202020204" pitchFamily="34" charset="0"/>
              <a:cs typeface="Arial" panose="020B0604020202020204" pitchFamily="34" charset="0"/>
            </a:rPr>
            <a:t>2557</a:t>
          </a:r>
          <a:endParaRPr lang="en-US" sz="1400" b="1" kern="1200" dirty="0">
            <a:solidFill>
              <a:srgbClr val="000099"/>
            </a:solidFill>
            <a:latin typeface="Arial" panose="020B0604020202020204" pitchFamily="34" charset="0"/>
            <a:cs typeface="Arial" panose="020B0604020202020204" pitchFamily="34" charset="0"/>
          </a:endParaRPr>
        </a:p>
        <a:p>
          <a:pPr lvl="0" algn="ctr" defTabSz="6223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Nuclear forensics laboratory</a:t>
          </a:r>
          <a:endParaRPr lang="th-TH" sz="1200" kern="1200" dirty="0">
            <a:latin typeface="Arial" panose="020B0604020202020204" pitchFamily="34" charset="0"/>
          </a:endParaRPr>
        </a:p>
      </dsp:txBody>
      <dsp:txXfrm>
        <a:off x="2592236" y="2352663"/>
        <a:ext cx="1044605" cy="1586378"/>
      </dsp:txXfrm>
    </dsp:sp>
    <dsp:sp modelId="{E6DBED92-B5F3-4D03-8B38-D31220ED1727}">
      <dsp:nvSpPr>
        <dsp:cNvPr id="0" name=""/>
        <dsp:cNvSpPr/>
      </dsp:nvSpPr>
      <dsp:spPr>
        <a:xfrm>
          <a:off x="2916599" y="1797509"/>
          <a:ext cx="396594" cy="396594"/>
        </a:xfrm>
        <a:prstGeom prst="ellipse">
          <a:avLst/>
        </a:prstGeom>
        <a:solidFill>
          <a:schemeClr val="accent4">
            <a:hueOff val="3898385"/>
            <a:satOff val="-17988"/>
            <a:lumOff val="6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BA5E33-799C-4DB3-B5CB-D6DFEB3F806C}">
      <dsp:nvSpPr>
        <dsp:cNvPr id="0" name=""/>
        <dsp:cNvSpPr/>
      </dsp:nvSpPr>
      <dsp:spPr>
        <a:xfrm>
          <a:off x="3488693" y="696543"/>
          <a:ext cx="1163732" cy="877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100000"/>
            </a:lnSpc>
            <a:spcBef>
              <a:spcPct val="0"/>
            </a:spcBef>
            <a:spcAft>
              <a:spcPts val="0"/>
            </a:spcAft>
          </a:pPr>
          <a:r>
            <a:rPr lang="th-TH" sz="1400" b="1" kern="1200" dirty="0">
              <a:solidFill>
                <a:srgbClr val="000099"/>
              </a:solidFill>
              <a:latin typeface="Arial" panose="020B0604020202020204" pitchFamily="34" charset="0"/>
              <a:cs typeface="Arial" panose="020B0604020202020204" pitchFamily="34" charset="0"/>
            </a:rPr>
            <a:t>2558</a:t>
          </a:r>
          <a:endParaRPr lang="en-US" sz="1400" b="1" kern="1200" dirty="0">
            <a:solidFill>
              <a:srgbClr val="000099"/>
            </a:solidFill>
            <a:latin typeface="Arial" panose="020B0604020202020204" pitchFamily="34" charset="0"/>
            <a:cs typeface="Arial" panose="020B0604020202020204" pitchFamily="34" charset="0"/>
          </a:endParaRPr>
        </a:p>
        <a:p>
          <a:pPr lvl="0" algn="ctr" defTabSz="622300">
            <a:lnSpc>
              <a:spcPct val="100000"/>
            </a:lnSpc>
            <a:spcBef>
              <a:spcPct val="0"/>
            </a:spcBef>
            <a:spcAft>
              <a:spcPts val="0"/>
            </a:spcAft>
          </a:pPr>
          <a:r>
            <a:rPr lang="en-US" sz="1400" b="1" kern="1200" dirty="0">
              <a:solidFill>
                <a:srgbClr val="000099"/>
              </a:solidFill>
              <a:latin typeface="Arial" panose="020B0604020202020204" pitchFamily="34" charset="0"/>
              <a:cs typeface="Arial" panose="020B0604020202020204" pitchFamily="34" charset="0"/>
            </a:rPr>
            <a:t> </a:t>
          </a:r>
          <a:r>
            <a:rPr lang="en-US" sz="1200" kern="1200" dirty="0">
              <a:latin typeface="Arial" panose="020B0604020202020204" pitchFamily="34" charset="0"/>
              <a:cs typeface="Arial" panose="020B0604020202020204" pitchFamily="34" charset="0"/>
            </a:rPr>
            <a:t>Network development (FLO)</a:t>
          </a:r>
          <a:endParaRPr lang="th-TH" sz="1200" kern="1200" dirty="0">
            <a:latin typeface="Arial" panose="020B0604020202020204" pitchFamily="34" charset="0"/>
          </a:endParaRPr>
        </a:p>
      </dsp:txBody>
      <dsp:txXfrm>
        <a:off x="3488693" y="696543"/>
        <a:ext cx="1163732" cy="877156"/>
      </dsp:txXfrm>
    </dsp:sp>
    <dsp:sp modelId="{177FA4D5-B389-4125-82C0-8E82A65C1161}">
      <dsp:nvSpPr>
        <dsp:cNvPr id="0" name=""/>
        <dsp:cNvSpPr/>
      </dsp:nvSpPr>
      <dsp:spPr>
        <a:xfrm>
          <a:off x="3926053" y="1798580"/>
          <a:ext cx="396594" cy="396594"/>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54BB16-3DFE-4AAF-AF73-ADB3538A6036}">
      <dsp:nvSpPr>
        <dsp:cNvPr id="0" name=""/>
        <dsp:cNvSpPr/>
      </dsp:nvSpPr>
      <dsp:spPr>
        <a:xfrm>
          <a:off x="0" y="305350"/>
          <a:ext cx="921008" cy="99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100000"/>
            </a:lnSpc>
            <a:spcBef>
              <a:spcPct val="0"/>
            </a:spcBef>
            <a:spcAft>
              <a:spcPct val="35000"/>
            </a:spcAft>
          </a:pPr>
          <a:endParaRPr lang="en-US" sz="1200" kern="1200" dirty="0">
            <a:latin typeface="Arial" panose="020B0604020202020204" pitchFamily="34" charset="0"/>
            <a:cs typeface="Arial" panose="020B0604020202020204" pitchFamily="34" charset="0"/>
          </a:endParaRPr>
        </a:p>
        <a:p>
          <a:pPr lvl="0" algn="ctr" defTabSz="533400">
            <a:lnSpc>
              <a:spcPct val="100000"/>
            </a:lnSpc>
            <a:spcBef>
              <a:spcPct val="0"/>
            </a:spcBef>
            <a:spcAft>
              <a:spcPts val="0"/>
            </a:spcAft>
          </a:pPr>
          <a:r>
            <a:rPr lang="th-TH" sz="1400" b="1" kern="1200" dirty="0">
              <a:solidFill>
                <a:srgbClr val="000099"/>
              </a:solidFill>
              <a:latin typeface="Arial" panose="020B0604020202020204" pitchFamily="34" charset="0"/>
              <a:cs typeface="Arial" panose="020B0604020202020204" pitchFamily="34" charset="0"/>
            </a:rPr>
            <a:t>2554</a:t>
          </a:r>
          <a:endParaRPr lang="en-US" sz="1400" b="1" kern="1200" dirty="0">
            <a:solidFill>
              <a:srgbClr val="000099"/>
            </a:solidFill>
            <a:latin typeface="Arial" panose="020B0604020202020204" pitchFamily="34" charset="0"/>
            <a:cs typeface="Arial" panose="020B0604020202020204" pitchFamily="34" charset="0"/>
          </a:endParaRPr>
        </a:p>
        <a:p>
          <a:pPr lvl="0" algn="ctr" defTabSz="5334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1</a:t>
          </a:r>
          <a:r>
            <a:rPr lang="en-US" sz="1200" kern="1200" baseline="30000" dirty="0">
              <a:latin typeface="Arial" panose="020B0604020202020204" pitchFamily="34" charset="0"/>
              <a:cs typeface="Arial" panose="020B0604020202020204" pitchFamily="34" charset="0"/>
            </a:rPr>
            <a:t>st</a:t>
          </a:r>
          <a:r>
            <a:rPr lang="en-US" sz="1200" kern="1200" dirty="0">
              <a:latin typeface="Arial" panose="020B0604020202020204" pitchFamily="34" charset="0"/>
              <a:cs typeface="Arial" panose="020B0604020202020204" pitchFamily="34" charset="0"/>
            </a:rPr>
            <a:t> ARF Nuclear Forensics</a:t>
          </a:r>
        </a:p>
        <a:p>
          <a:pPr lvl="0" algn="ctr" defTabSz="5334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Workshop</a:t>
          </a:r>
        </a:p>
        <a:p>
          <a:pPr lvl="0" algn="ctr" defTabSz="533400">
            <a:lnSpc>
              <a:spcPct val="100000"/>
            </a:lnSpc>
            <a:spcBef>
              <a:spcPct val="0"/>
            </a:spcBef>
            <a:spcAft>
              <a:spcPct val="35000"/>
            </a:spcAft>
          </a:pPr>
          <a:endParaRPr lang="th-TH" sz="1200" kern="1200" dirty="0">
            <a:latin typeface="Arial" panose="020B0604020202020204" pitchFamily="34" charset="0"/>
          </a:endParaRPr>
        </a:p>
      </dsp:txBody>
      <dsp:txXfrm>
        <a:off x="0" y="305350"/>
        <a:ext cx="921008" cy="994421"/>
      </dsp:txXfrm>
    </dsp:sp>
    <dsp:sp modelId="{5ADEBE53-7A2C-4B56-BDC2-1398C9A23A12}">
      <dsp:nvSpPr>
        <dsp:cNvPr id="0" name=""/>
        <dsp:cNvSpPr/>
      </dsp:nvSpPr>
      <dsp:spPr>
        <a:xfrm>
          <a:off x="4811833" y="1803034"/>
          <a:ext cx="396594" cy="396594"/>
        </a:xfrm>
        <a:prstGeom prst="ellipse">
          <a:avLst/>
        </a:prstGeom>
        <a:solidFill>
          <a:schemeClr val="accent4">
            <a:hueOff val="6497308"/>
            <a:satOff val="-29980"/>
            <a:lumOff val="11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9EFAC-41D0-477D-812A-F0BB767AAA44}">
      <dsp:nvSpPr>
        <dsp:cNvPr id="0" name=""/>
        <dsp:cNvSpPr/>
      </dsp:nvSpPr>
      <dsp:spPr>
        <a:xfrm>
          <a:off x="5326793" y="717963"/>
          <a:ext cx="1089245" cy="96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lvl="0" algn="ctr" defTabSz="622300">
            <a:lnSpc>
              <a:spcPct val="100000"/>
            </a:lnSpc>
            <a:spcBef>
              <a:spcPct val="0"/>
            </a:spcBef>
            <a:spcAft>
              <a:spcPts val="0"/>
            </a:spcAft>
          </a:pPr>
          <a:r>
            <a:rPr lang="th-TH" sz="1400" b="1" kern="1200" dirty="0">
              <a:solidFill>
                <a:srgbClr val="000099"/>
              </a:solidFill>
              <a:latin typeface="Arial" panose="020B0604020202020204" pitchFamily="34" charset="0"/>
              <a:cs typeface="Arial" panose="020B0604020202020204" pitchFamily="34" charset="0"/>
            </a:rPr>
            <a:t>2560</a:t>
          </a:r>
          <a:endParaRPr lang="en-US" sz="1400" b="1" kern="1200" dirty="0">
            <a:solidFill>
              <a:srgbClr val="000099"/>
            </a:solidFill>
            <a:latin typeface="Arial" panose="020B0604020202020204" pitchFamily="34" charset="0"/>
            <a:cs typeface="Arial" panose="020B0604020202020204" pitchFamily="34" charset="0"/>
          </a:endParaRPr>
        </a:p>
        <a:p>
          <a:pPr lvl="0" algn="ctr" defTabSz="622300">
            <a:lnSpc>
              <a:spcPct val="100000"/>
            </a:lnSpc>
            <a:spcBef>
              <a:spcPct val="0"/>
            </a:spcBef>
            <a:spcAft>
              <a:spcPts val="0"/>
            </a:spcAft>
          </a:pPr>
          <a:r>
            <a:rPr lang="en-US" sz="1200" kern="1200" dirty="0">
              <a:latin typeface="Arial" panose="020B0604020202020204" pitchFamily="34" charset="0"/>
              <a:cs typeface="Arial" panose="020B0604020202020204" pitchFamily="34" charset="0"/>
            </a:rPr>
            <a:t>Network development (Police) </a:t>
          </a:r>
        </a:p>
        <a:p>
          <a:pPr lvl="0" algn="ctr" defTabSz="622300">
            <a:lnSpc>
              <a:spcPct val="100000"/>
            </a:lnSpc>
            <a:spcBef>
              <a:spcPct val="0"/>
            </a:spcBef>
            <a:spcAft>
              <a:spcPts val="0"/>
            </a:spcAft>
          </a:pPr>
          <a:endParaRPr lang="th-TH" sz="1200" kern="1200" dirty="0">
            <a:latin typeface="Arial" panose="020B0604020202020204" pitchFamily="34" charset="0"/>
          </a:endParaRPr>
        </a:p>
      </dsp:txBody>
      <dsp:txXfrm>
        <a:off x="5326793" y="717963"/>
        <a:ext cx="1089245" cy="968833"/>
      </dsp:txXfrm>
    </dsp:sp>
    <dsp:sp modelId="{2AF3AFD1-5D2D-42EE-9532-887D8A3532EC}">
      <dsp:nvSpPr>
        <dsp:cNvPr id="0" name=""/>
        <dsp:cNvSpPr/>
      </dsp:nvSpPr>
      <dsp:spPr>
        <a:xfrm>
          <a:off x="5744264" y="1783125"/>
          <a:ext cx="396594" cy="396594"/>
        </a:xfrm>
        <a:prstGeom prst="ellips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D2A99-063B-474A-B0F8-DF46B2CB2956}">
      <dsp:nvSpPr>
        <dsp:cNvPr id="0" name=""/>
        <dsp:cNvSpPr/>
      </dsp:nvSpPr>
      <dsp:spPr>
        <a:xfrm>
          <a:off x="6959109" y="2379568"/>
          <a:ext cx="470687" cy="158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100000"/>
            </a:lnSpc>
            <a:spcBef>
              <a:spcPct val="0"/>
            </a:spcBef>
            <a:spcAft>
              <a:spcPct val="35000"/>
            </a:spcAft>
          </a:pPr>
          <a:endParaRPr lang="th-TH" sz="1200" kern="1200">
            <a:latin typeface="Arial" panose="020B0604020202020204" pitchFamily="34" charset="0"/>
          </a:endParaRPr>
        </a:p>
      </dsp:txBody>
      <dsp:txXfrm>
        <a:off x="6959109" y="2379568"/>
        <a:ext cx="470687" cy="1586378"/>
      </dsp:txXfrm>
    </dsp:sp>
    <dsp:sp modelId="{45AD6E30-F6FD-4BCC-B60B-154D8AD5CF96}">
      <dsp:nvSpPr>
        <dsp:cNvPr id="0" name=""/>
        <dsp:cNvSpPr/>
      </dsp:nvSpPr>
      <dsp:spPr>
        <a:xfrm>
          <a:off x="6655481" y="1785132"/>
          <a:ext cx="396594" cy="396594"/>
        </a:xfrm>
        <a:prstGeom prst="ellipse">
          <a:avLst/>
        </a:prstGeom>
        <a:solidFill>
          <a:schemeClr val="accent4">
            <a:hueOff val="9096231"/>
            <a:satOff val="-41972"/>
            <a:lumOff val="15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6B2DFF-8C41-44C5-8DAA-0003E28CCBD4}">
      <dsp:nvSpPr>
        <dsp:cNvPr id="0" name=""/>
        <dsp:cNvSpPr/>
      </dsp:nvSpPr>
      <dsp:spPr>
        <a:xfrm>
          <a:off x="7453331" y="0"/>
          <a:ext cx="470687" cy="158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348488" rIns="348488" bIns="348488" numCol="1" spcCol="1270" anchor="b" anchorCtr="0">
          <a:noAutofit/>
        </a:bodyPr>
        <a:lstStyle/>
        <a:p>
          <a:pPr lvl="0" algn="ctr" defTabSz="2178050">
            <a:lnSpc>
              <a:spcPct val="100000"/>
            </a:lnSpc>
            <a:spcBef>
              <a:spcPct val="0"/>
            </a:spcBef>
            <a:spcAft>
              <a:spcPct val="35000"/>
            </a:spcAft>
          </a:pPr>
          <a:endParaRPr lang="th-TH" sz="4900" kern="1200">
            <a:latin typeface="Arial" panose="020B0604020202020204" pitchFamily="34" charset="0"/>
          </a:endParaRPr>
        </a:p>
      </dsp:txBody>
      <dsp:txXfrm>
        <a:off x="7453331" y="0"/>
        <a:ext cx="470687" cy="1586378"/>
      </dsp:txXfrm>
    </dsp:sp>
    <dsp:sp modelId="{E0609034-ED9C-4D57-AB9D-A230D4BC67A2}">
      <dsp:nvSpPr>
        <dsp:cNvPr id="0" name=""/>
        <dsp:cNvSpPr/>
      </dsp:nvSpPr>
      <dsp:spPr>
        <a:xfrm>
          <a:off x="7590521" y="1795792"/>
          <a:ext cx="396594" cy="396594"/>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196CC-C86B-48D3-B99B-5C4A03596BA8}">
      <dsp:nvSpPr>
        <dsp:cNvPr id="0" name=""/>
        <dsp:cNvSpPr/>
      </dsp:nvSpPr>
      <dsp:spPr>
        <a:xfrm>
          <a:off x="3581313" y="2815252"/>
          <a:ext cx="1945195" cy="1945195"/>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chemeClr val="bg1"/>
              </a:solidFill>
              <a:latin typeface="Arial" panose="020B0604020202020204" pitchFamily="34" charset="0"/>
              <a:cs typeface="Arial" panose="020B0604020202020204" pitchFamily="34" charset="0"/>
            </a:rPr>
            <a:t>Nuclear Forensics Interpretation</a:t>
          </a:r>
          <a:endParaRPr lang="th-TH" sz="1600" b="1" kern="1200" dirty="0">
            <a:solidFill>
              <a:schemeClr val="bg1"/>
            </a:solidFill>
            <a:latin typeface="Arial" panose="020B0604020202020204" pitchFamily="34" charset="0"/>
          </a:endParaRPr>
        </a:p>
      </dsp:txBody>
      <dsp:txXfrm>
        <a:off x="3866180" y="3100119"/>
        <a:ext cx="1375461" cy="1375461"/>
      </dsp:txXfrm>
    </dsp:sp>
    <dsp:sp modelId="{71EC5407-F0DD-49F1-B42E-8DD216229405}">
      <dsp:nvSpPr>
        <dsp:cNvPr id="0" name=""/>
        <dsp:cNvSpPr/>
      </dsp:nvSpPr>
      <dsp:spPr>
        <a:xfrm rot="10800000">
          <a:off x="1311737" y="3510660"/>
          <a:ext cx="2144748" cy="554380"/>
        </a:xfrm>
        <a:prstGeom prst="lef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E4522935-C092-4BCA-AD8D-CDAE6468895E}">
      <dsp:nvSpPr>
        <dsp:cNvPr id="0" name=""/>
        <dsp:cNvSpPr/>
      </dsp:nvSpPr>
      <dsp:spPr>
        <a:xfrm>
          <a:off x="630919" y="3243196"/>
          <a:ext cx="1361637" cy="1089309"/>
        </a:xfrm>
        <a:prstGeom prst="roundRect">
          <a:avLst>
            <a:gd name="adj" fmla="val 10000"/>
          </a:avLst>
        </a:prstGeom>
        <a:solidFill>
          <a:srgbClr val="9999FF"/>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ctr" defTabSz="622300">
            <a:lnSpc>
              <a:spcPct val="90000"/>
            </a:lnSpc>
            <a:spcBef>
              <a:spcPct val="0"/>
            </a:spcBef>
            <a:spcAft>
              <a:spcPct val="35000"/>
            </a:spcAft>
          </a:pPr>
          <a:r>
            <a:rPr lang="th-TH" sz="1400" b="1" kern="1200" dirty="0">
              <a:solidFill>
                <a:schemeClr val="tx1"/>
              </a:solidFill>
              <a:latin typeface="Arial" panose="020B0604020202020204" pitchFamily="34" charset="0"/>
              <a:cs typeface="Arial" panose="020B0604020202020204" pitchFamily="34" charset="0"/>
            </a:rPr>
            <a:t>การเปรอะเปื้อน</a:t>
          </a:r>
          <a:endParaRPr lang="th-TH" sz="1400" b="1" kern="1200" dirty="0">
            <a:solidFill>
              <a:schemeClr val="tx1"/>
            </a:solidFill>
            <a:latin typeface="Arial" panose="020B0604020202020204" pitchFamily="34" charset="0"/>
          </a:endParaRPr>
        </a:p>
      </dsp:txBody>
      <dsp:txXfrm>
        <a:off x="662824" y="3275101"/>
        <a:ext cx="1297827" cy="1025499"/>
      </dsp:txXfrm>
    </dsp:sp>
    <dsp:sp modelId="{7DC863C4-D507-4370-8E3B-9195FB2CAB8E}">
      <dsp:nvSpPr>
        <dsp:cNvPr id="0" name=""/>
        <dsp:cNvSpPr/>
      </dsp:nvSpPr>
      <dsp:spPr>
        <a:xfrm rot="12600000">
          <a:off x="1602435" y="2425761"/>
          <a:ext cx="2144748" cy="554380"/>
        </a:xfrm>
        <a:prstGeom prst="leftArrow">
          <a:avLst>
            <a:gd name="adj1" fmla="val 60000"/>
            <a:gd name="adj2" fmla="val 50000"/>
          </a:avLst>
        </a:prstGeom>
        <a:solidFill>
          <a:schemeClr val="bg2">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A575AF6C-D524-4CDF-893C-EDC9A051F3C5}">
      <dsp:nvSpPr>
        <dsp:cNvPr id="0" name=""/>
        <dsp:cNvSpPr/>
      </dsp:nvSpPr>
      <dsp:spPr>
        <a:xfrm>
          <a:off x="1065288" y="1622109"/>
          <a:ext cx="1361637" cy="1089309"/>
        </a:xfrm>
        <a:prstGeom prst="roundRect">
          <a:avLst>
            <a:gd name="adj" fmla="val 10000"/>
          </a:avLst>
        </a:prstGeom>
        <a:solidFill>
          <a:schemeClr val="accent5">
            <a:lumMod val="60000"/>
            <a:lumOff val="40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ctr" defTabSz="622300">
            <a:lnSpc>
              <a:spcPct val="90000"/>
            </a:lnSpc>
            <a:spcBef>
              <a:spcPct val="0"/>
            </a:spcBef>
            <a:spcAft>
              <a:spcPct val="35000"/>
            </a:spcAft>
          </a:pPr>
          <a:r>
            <a:rPr lang="th-TH" sz="1400" b="1" kern="1200" dirty="0">
              <a:solidFill>
                <a:schemeClr val="tx1"/>
              </a:solidFill>
              <a:latin typeface="Arial" panose="020B0604020202020204" pitchFamily="34" charset="0"/>
              <a:cs typeface="Arial" panose="020B0604020202020204" pitchFamily="34" charset="0"/>
            </a:rPr>
            <a:t>ชนิดไอโซโทป</a:t>
          </a:r>
          <a:endParaRPr lang="th-TH" sz="1400" b="1" kern="1200" dirty="0">
            <a:solidFill>
              <a:schemeClr val="tx1"/>
            </a:solidFill>
            <a:latin typeface="Arial" panose="020B0604020202020204" pitchFamily="34" charset="0"/>
          </a:endParaRPr>
        </a:p>
      </dsp:txBody>
      <dsp:txXfrm>
        <a:off x="1097193" y="1654014"/>
        <a:ext cx="1297827" cy="1025499"/>
      </dsp:txXfrm>
    </dsp:sp>
    <dsp:sp modelId="{6750692E-8383-4D2E-BCBA-4EF2E0519B74}">
      <dsp:nvSpPr>
        <dsp:cNvPr id="0" name=""/>
        <dsp:cNvSpPr/>
      </dsp:nvSpPr>
      <dsp:spPr>
        <a:xfrm rot="14400000">
          <a:off x="2396637" y="1631559"/>
          <a:ext cx="2144748" cy="554380"/>
        </a:xfrm>
        <a:prstGeom prst="lef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9503F6E8-4B91-41E4-B511-4BDC45842DCA}">
      <dsp:nvSpPr>
        <dsp:cNvPr id="0" name=""/>
        <dsp:cNvSpPr/>
      </dsp:nvSpPr>
      <dsp:spPr>
        <a:xfrm>
          <a:off x="2153675" y="435391"/>
          <a:ext cx="1558298" cy="1089309"/>
        </a:xfrm>
        <a:prstGeom prst="roundRect">
          <a:avLst>
            <a:gd name="adj" fmla="val 10000"/>
          </a:avLst>
        </a:prstGeom>
        <a:solidFill>
          <a:schemeClr val="tx2">
            <a:lumMod val="40000"/>
            <a:lumOff val="60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lvl="0" algn="ctr" defTabSz="577850">
            <a:lnSpc>
              <a:spcPct val="100000"/>
            </a:lnSpc>
            <a:spcBef>
              <a:spcPct val="0"/>
            </a:spcBef>
            <a:spcAft>
              <a:spcPct val="35000"/>
            </a:spcAft>
          </a:pPr>
          <a:r>
            <a:rPr lang="th-TH" sz="1300" b="1" kern="1200" dirty="0">
              <a:solidFill>
                <a:schemeClr val="tx1"/>
              </a:solidFill>
              <a:latin typeface="Arial" panose="020B0604020202020204" pitchFamily="34" charset="0"/>
              <a:cs typeface="Arial" panose="020B0604020202020204" pitchFamily="34" charset="0"/>
            </a:rPr>
            <a:t>ธาตุองค์ประกอบหลัก</a:t>
          </a:r>
          <a:endParaRPr lang="en-US" sz="1300" b="1" kern="1200" dirty="0">
            <a:solidFill>
              <a:schemeClr val="tx1"/>
            </a:solidFill>
            <a:latin typeface="Arial" panose="020B0604020202020204" pitchFamily="34" charset="0"/>
            <a:cs typeface="Arial" panose="020B0604020202020204" pitchFamily="34" charset="0"/>
          </a:endParaRPr>
        </a:p>
      </dsp:txBody>
      <dsp:txXfrm>
        <a:off x="2185580" y="467296"/>
        <a:ext cx="1494488" cy="1025499"/>
      </dsp:txXfrm>
    </dsp:sp>
    <dsp:sp modelId="{2CB19D29-C93C-4E52-AAB7-FACABE9D5DB8}">
      <dsp:nvSpPr>
        <dsp:cNvPr id="0" name=""/>
        <dsp:cNvSpPr/>
      </dsp:nvSpPr>
      <dsp:spPr>
        <a:xfrm rot="16200000">
          <a:off x="3481536" y="1340861"/>
          <a:ext cx="2144748" cy="554380"/>
        </a:xfrm>
        <a:prstGeom prst="lef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7EB56486-A189-4D86-B2F2-6D2DC12ED7AF}">
      <dsp:nvSpPr>
        <dsp:cNvPr id="0" name=""/>
        <dsp:cNvSpPr/>
      </dsp:nvSpPr>
      <dsp:spPr>
        <a:xfrm>
          <a:off x="3873092" y="1023"/>
          <a:ext cx="1361637" cy="1089309"/>
        </a:xfrm>
        <a:prstGeom prst="roundRect">
          <a:avLst>
            <a:gd name="adj" fmla="val 10000"/>
          </a:avLst>
        </a:prstGeom>
        <a:solidFill>
          <a:schemeClr val="accent5">
            <a:lumMod val="40000"/>
            <a:lumOff val="60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ctr" defTabSz="622300">
            <a:lnSpc>
              <a:spcPct val="100000"/>
            </a:lnSpc>
            <a:spcBef>
              <a:spcPct val="0"/>
            </a:spcBef>
            <a:spcAft>
              <a:spcPts val="0"/>
            </a:spcAft>
          </a:pPr>
          <a:r>
            <a:rPr lang="th-TH" sz="1400" b="1" kern="1200" dirty="0">
              <a:solidFill>
                <a:schemeClr val="tx1"/>
              </a:solidFill>
              <a:latin typeface="Arial" panose="020B0604020202020204" pitchFamily="34" charset="0"/>
              <a:cs typeface="Arial" panose="020B0604020202020204" pitchFamily="34" charset="0"/>
            </a:rPr>
            <a:t>โครงสร้าง/</a:t>
          </a:r>
        </a:p>
        <a:p>
          <a:pPr lvl="0" algn="ctr" defTabSz="622300">
            <a:lnSpc>
              <a:spcPct val="100000"/>
            </a:lnSpc>
            <a:spcBef>
              <a:spcPct val="0"/>
            </a:spcBef>
            <a:spcAft>
              <a:spcPts val="0"/>
            </a:spcAft>
          </a:pPr>
          <a:r>
            <a:rPr lang="th-TH" sz="1400" b="1" kern="1200" dirty="0">
              <a:solidFill>
                <a:schemeClr val="tx1"/>
              </a:solidFill>
              <a:latin typeface="Arial" panose="020B0604020202020204" pitchFamily="34" charset="0"/>
              <a:cs typeface="Arial" panose="020B0604020202020204" pitchFamily="34" charset="0"/>
            </a:rPr>
            <a:t>โครงผลึก</a:t>
          </a:r>
          <a:endParaRPr lang="en-US" sz="1400" b="1" kern="1200" dirty="0">
            <a:solidFill>
              <a:schemeClr val="tx1"/>
            </a:solidFill>
            <a:latin typeface="Arial" panose="020B0604020202020204" pitchFamily="34" charset="0"/>
            <a:cs typeface="Arial" panose="020B0604020202020204" pitchFamily="34" charset="0"/>
          </a:endParaRPr>
        </a:p>
      </dsp:txBody>
      <dsp:txXfrm>
        <a:off x="3904997" y="32928"/>
        <a:ext cx="1297827" cy="1025499"/>
      </dsp:txXfrm>
    </dsp:sp>
    <dsp:sp modelId="{567CD362-4E33-40AD-A3C1-FE44B0E4595B}">
      <dsp:nvSpPr>
        <dsp:cNvPr id="0" name=""/>
        <dsp:cNvSpPr/>
      </dsp:nvSpPr>
      <dsp:spPr>
        <a:xfrm rot="18000000">
          <a:off x="4566436" y="1631559"/>
          <a:ext cx="2144748" cy="554380"/>
        </a:xfrm>
        <a:prstGeom prst="lef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9D97C6C7-1D89-4B42-9349-8110FFE9B579}">
      <dsp:nvSpPr>
        <dsp:cNvPr id="0" name=""/>
        <dsp:cNvSpPr/>
      </dsp:nvSpPr>
      <dsp:spPr>
        <a:xfrm>
          <a:off x="5494178" y="435391"/>
          <a:ext cx="1361637" cy="1089309"/>
        </a:xfrm>
        <a:prstGeom prst="roundRect">
          <a:avLst>
            <a:gd name="adj" fmla="val 10000"/>
          </a:avLst>
        </a:prstGeom>
        <a:solidFill>
          <a:schemeClr val="accent1">
            <a:lumMod val="60000"/>
            <a:lumOff val="40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ctr" defTabSz="622300">
            <a:lnSpc>
              <a:spcPct val="90000"/>
            </a:lnSpc>
            <a:spcBef>
              <a:spcPct val="0"/>
            </a:spcBef>
            <a:spcAft>
              <a:spcPts val="0"/>
            </a:spcAft>
          </a:pPr>
          <a:r>
            <a:rPr lang="th-TH" sz="1400" b="1" kern="1200" dirty="0">
              <a:solidFill>
                <a:schemeClr val="tx1"/>
              </a:solidFill>
              <a:latin typeface="Arial" panose="020B0604020202020204" pitchFamily="34" charset="0"/>
              <a:cs typeface="Arial" panose="020B0604020202020204" pitchFamily="34" charset="0"/>
            </a:rPr>
            <a:t>ลักษณะทางจุลภาค</a:t>
          </a:r>
          <a:endParaRPr lang="en-US" sz="1400" b="1" kern="1200" dirty="0">
            <a:solidFill>
              <a:schemeClr val="tx1"/>
            </a:solidFill>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endParaRPr lang="th-TH" sz="1400" b="1" kern="1200" dirty="0">
            <a:solidFill>
              <a:schemeClr val="tx1"/>
            </a:solidFill>
            <a:latin typeface="Arial" panose="020B0604020202020204" pitchFamily="34" charset="0"/>
          </a:endParaRPr>
        </a:p>
      </dsp:txBody>
      <dsp:txXfrm>
        <a:off x="5526083" y="467296"/>
        <a:ext cx="1297827" cy="1025499"/>
      </dsp:txXfrm>
    </dsp:sp>
    <dsp:sp modelId="{45C89AAA-381F-45CF-97C7-7527FF987A55}">
      <dsp:nvSpPr>
        <dsp:cNvPr id="0" name=""/>
        <dsp:cNvSpPr/>
      </dsp:nvSpPr>
      <dsp:spPr>
        <a:xfrm rot="19800000">
          <a:off x="5367157" y="2425761"/>
          <a:ext cx="2144748" cy="554380"/>
        </a:xfrm>
        <a:prstGeom prst="lef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77A53B41-F5CA-4F6D-8882-9DE118B5D081}">
      <dsp:nvSpPr>
        <dsp:cNvPr id="0" name=""/>
        <dsp:cNvSpPr/>
      </dsp:nvSpPr>
      <dsp:spPr>
        <a:xfrm>
          <a:off x="6680896" y="1622109"/>
          <a:ext cx="1361637" cy="1089309"/>
        </a:xfrm>
        <a:prstGeom prst="roundRect">
          <a:avLst>
            <a:gd name="adj" fmla="val 10000"/>
          </a:avLst>
        </a:prstGeom>
        <a:solidFill>
          <a:schemeClr val="accent1">
            <a:lumMod val="40000"/>
            <a:lumOff val="60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ctr" defTabSz="622300">
            <a:lnSpc>
              <a:spcPct val="90000"/>
            </a:lnSpc>
            <a:spcBef>
              <a:spcPct val="0"/>
            </a:spcBef>
            <a:spcAft>
              <a:spcPct val="35000"/>
            </a:spcAft>
          </a:pPr>
          <a:r>
            <a:rPr lang="th-TH" sz="1400" b="1" kern="1200" dirty="0">
              <a:solidFill>
                <a:schemeClr val="tx1"/>
              </a:solidFill>
              <a:latin typeface="Arial" panose="020B0604020202020204" pitchFamily="34" charset="0"/>
              <a:cs typeface="Arial" panose="020B0604020202020204" pitchFamily="34" charset="0"/>
            </a:rPr>
            <a:t>ปริมาณไอโซโทป</a:t>
          </a:r>
          <a:endParaRPr lang="en-US" sz="1400" b="1" kern="1200" dirty="0">
            <a:solidFill>
              <a:schemeClr val="tx1"/>
            </a:solidFill>
            <a:latin typeface="Arial" panose="020B0604020202020204" pitchFamily="34" charset="0"/>
            <a:cs typeface="Arial" panose="020B0604020202020204" pitchFamily="34" charset="0"/>
          </a:endParaRPr>
        </a:p>
        <a:p>
          <a:pPr lvl="0" algn="ctr" defTabSz="622300">
            <a:lnSpc>
              <a:spcPct val="90000"/>
            </a:lnSpc>
            <a:spcBef>
              <a:spcPct val="0"/>
            </a:spcBef>
            <a:spcAft>
              <a:spcPct val="35000"/>
            </a:spcAft>
          </a:pPr>
          <a:endParaRPr lang="th-TH" sz="1400" b="1" kern="1200" dirty="0">
            <a:solidFill>
              <a:schemeClr val="tx1"/>
            </a:solidFill>
            <a:latin typeface="Arial" panose="020B0604020202020204" pitchFamily="34" charset="0"/>
          </a:endParaRPr>
        </a:p>
      </dsp:txBody>
      <dsp:txXfrm>
        <a:off x="6712801" y="1654014"/>
        <a:ext cx="1297827" cy="1025499"/>
      </dsp:txXfrm>
    </dsp:sp>
    <dsp:sp modelId="{B9A53E68-3BB5-4E42-9539-1E9316A531B7}">
      <dsp:nvSpPr>
        <dsp:cNvPr id="0" name=""/>
        <dsp:cNvSpPr/>
      </dsp:nvSpPr>
      <dsp:spPr>
        <a:xfrm rot="21708">
          <a:off x="5651117" y="3524351"/>
          <a:ext cx="2141745" cy="554380"/>
        </a:xfrm>
        <a:prstGeom prst="leftArrow">
          <a:avLst>
            <a:gd name="adj1" fmla="val 60000"/>
            <a:gd name="adj2" fmla="val 5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a:schemeClr val="lt1"/>
        </a:fontRef>
      </dsp:style>
    </dsp:sp>
    <dsp:sp modelId="{85897F4B-BE42-4DB1-9E5B-1F126FF8BBEE}">
      <dsp:nvSpPr>
        <dsp:cNvPr id="0" name=""/>
        <dsp:cNvSpPr/>
      </dsp:nvSpPr>
      <dsp:spPr>
        <a:xfrm>
          <a:off x="7112023" y="3263648"/>
          <a:ext cx="1361637" cy="1089309"/>
        </a:xfrm>
        <a:prstGeom prst="roundRect">
          <a:avLst>
            <a:gd name="adj" fmla="val 10000"/>
          </a:avLst>
        </a:prstGeom>
        <a:solidFill>
          <a:schemeClr val="accent5">
            <a:lumMod val="20000"/>
            <a:lumOff val="8000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lvl="0" algn="ctr" defTabSz="622300">
            <a:lnSpc>
              <a:spcPct val="90000"/>
            </a:lnSpc>
            <a:spcBef>
              <a:spcPct val="0"/>
            </a:spcBef>
            <a:spcAft>
              <a:spcPct val="35000"/>
            </a:spcAft>
          </a:pPr>
          <a:r>
            <a:rPr lang="th-TH" sz="1400" b="1" kern="1200" dirty="0">
              <a:solidFill>
                <a:schemeClr val="tx1"/>
              </a:solidFill>
              <a:latin typeface="Arial" panose="020B0604020202020204" pitchFamily="34" charset="0"/>
              <a:cs typeface="Arial" panose="020B0604020202020204" pitchFamily="34" charset="0"/>
            </a:rPr>
            <a:t>สารเจือปน</a:t>
          </a:r>
          <a:endParaRPr lang="en-US" sz="1400" b="1" kern="1200" dirty="0">
            <a:solidFill>
              <a:schemeClr val="tx1"/>
            </a:solidFill>
            <a:latin typeface="Arial" panose="020B0604020202020204" pitchFamily="34" charset="0"/>
            <a:cs typeface="Arial" panose="020B0604020202020204" pitchFamily="34" charset="0"/>
          </a:endParaRPr>
        </a:p>
      </dsp:txBody>
      <dsp:txXfrm>
        <a:off x="7143928" y="3295553"/>
        <a:ext cx="1297827" cy="1025499"/>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2664A-B425-43B9-BFD8-D847B1289C19}" type="datetimeFigureOut">
              <a:rPr lang="th-TH" smtClean="0"/>
              <a:t>02/11/63</a:t>
            </a:fld>
            <a:endParaRPr lang="th-T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C3E59-AA37-40A5-B07F-F80E2879DA64}" type="slidenum">
              <a:rPr lang="th-TH" smtClean="0"/>
              <a:t>‹#›</a:t>
            </a:fld>
            <a:endParaRPr lang="th-TH"/>
          </a:p>
        </p:txBody>
      </p:sp>
    </p:spTree>
    <p:extLst>
      <p:ext uri="{BB962C8B-B14F-4D97-AF65-F5344CB8AC3E}">
        <p14:creationId xmlns:p14="http://schemas.microsoft.com/office/powerpoint/2010/main" val="229437914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C3E59-AA37-40A5-B07F-F80E2879DA64}" type="slidenum">
              <a:rPr lang="th-TH" smtClean="0"/>
              <a:t>1</a:t>
            </a:fld>
            <a:endParaRPr lang="th-TH"/>
          </a:p>
        </p:txBody>
      </p:sp>
    </p:spTree>
    <p:extLst>
      <p:ext uri="{BB962C8B-B14F-4D97-AF65-F5344CB8AC3E}">
        <p14:creationId xmlns:p14="http://schemas.microsoft.com/office/powerpoint/2010/main" val="14405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FD271B-576C-4D52-93EF-B0A2F8BD476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035" name="Rectangle 2"/>
          <p:cNvSpPr>
            <a:spLocks noGrp="1" noRot="1" noChangeAspect="1" noChangeArrowheads="1" noTextEdit="1"/>
          </p:cNvSpPr>
          <p:nvPr>
            <p:ph type="sldImg"/>
          </p:nvPr>
        </p:nvSpPr>
        <p:spPr>
          <a:xfrm>
            <a:off x="4662488" y="477838"/>
            <a:ext cx="1657350" cy="1243012"/>
          </a:xfrm>
          <a:ln/>
        </p:spPr>
      </p:sp>
      <p:sp>
        <p:nvSpPr>
          <p:cNvPr id="44036" name="Rectangle 3"/>
          <p:cNvSpPr>
            <a:spLocks noGrp="1" noChangeArrowheads="1"/>
          </p:cNvSpPr>
          <p:nvPr>
            <p:ph type="body" idx="1"/>
          </p:nvPr>
        </p:nvSpPr>
        <p:spPr>
          <a:xfrm>
            <a:off x="533400" y="2055813"/>
            <a:ext cx="5791200" cy="6399212"/>
          </a:xfrm>
          <a:noFill/>
        </p:spPr>
        <p:txBody>
          <a:bodyPr/>
          <a:lstStyle/>
          <a:p>
            <a:pPr marL="685800" lvl="1" indent="-228600"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85123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otes Placeholder 2"/>
          <p:cNvSpPr>
            <a:spLocks noGrp="1"/>
          </p:cNvSpPr>
          <p:nvPr>
            <p:ph type="body" idx="1"/>
          </p:nvPr>
        </p:nvSpPr>
        <p:spPr/>
        <p:txBody>
          <a:bodyPr/>
          <a:lstStyle/>
          <a:p>
            <a:pPr defTabSz="916503">
              <a:spcBef>
                <a:spcPts val="601"/>
              </a:spcBef>
              <a:defRPr/>
            </a:pPr>
            <a:r>
              <a:rPr lang="en-US" sz="1300" dirty="0"/>
              <a:t>An RED is a terrorist device intended to expose people to significant doses of ionizing radiation without their knowledge. This exposure could be achieved in a number of different ways to include:</a:t>
            </a:r>
          </a:p>
          <a:p>
            <a:pPr marL="112972" indent="-112972">
              <a:buFont typeface="Arial" panose="020B0604020202020204" pitchFamily="34" charset="0"/>
              <a:buChar char="•"/>
            </a:pPr>
            <a:r>
              <a:rPr lang="en-US" sz="1300" dirty="0"/>
              <a:t>A hidden enclosed radiation source – A source generates a locally limited radiation field with rapidly decreasing intensity as distance from the</a:t>
            </a:r>
            <a:r>
              <a:rPr lang="th-TH" sz="1300" dirty="0"/>
              <a:t> </a:t>
            </a:r>
            <a:r>
              <a:rPr lang="en-US" sz="1300" dirty="0"/>
              <a:t>source increases. A strong source  could be hidden in high-profile areas, such as highly populous urban sites or government facilities, which could expose a large number of people to intense radioactivity over a short period of time.</a:t>
            </a:r>
          </a:p>
          <a:p>
            <a:pPr marL="112972" indent="-112972">
              <a:buFont typeface="Arial" panose="020B0604020202020204" pitchFamily="34" charset="0"/>
              <a:buChar char="•"/>
            </a:pPr>
            <a:r>
              <a:rPr lang="en-US" sz="1300" dirty="0"/>
              <a:t>Contamination of food – Food or beverages could be contaminated by adding radioactive substances, for example in production plants, during transport or at the retail shop. Even a selective and weak contamination of only a small number of items would have a considerable effect on the public and cause great economic damage.</a:t>
            </a:r>
          </a:p>
          <a:p>
            <a:pPr marL="112972" indent="-112972">
              <a:buFont typeface="Arial" panose="020B0604020202020204" pitchFamily="34" charset="0"/>
              <a:buChar char="•"/>
            </a:pPr>
            <a:r>
              <a:rPr lang="en-US" sz="1300" dirty="0"/>
              <a:t>Contamination of drinking water – Because of their high dilution in the huge amount of water, the addition of soluble radioactive substances, even in large quantities, to drinking water in water supply and distribution systems is not expected to result in a contamination that would be dangerous for the consumer. However, the low tolerance values for drinking water may be exceeded and require costly mitigation measures.</a:t>
            </a:r>
          </a:p>
          <a:p>
            <a:pPr marL="112972" indent="-112972">
              <a:buFont typeface="Arial" panose="020B0604020202020204" pitchFamily="34" charset="0"/>
              <a:buChar char="•"/>
            </a:pPr>
            <a:r>
              <a:rPr lang="en-US" sz="1300" dirty="0"/>
              <a:t>Air contamination by means of aerosols – With suitable technical equipment, an easily </a:t>
            </a:r>
            <a:r>
              <a:rPr lang="en-US" sz="1300" dirty="0" err="1"/>
              <a:t>respirable</a:t>
            </a:r>
            <a:r>
              <a:rPr lang="en-US" sz="1300" dirty="0"/>
              <a:t> aerosol is produced. The spraying of a radioactive solution in a major public building would result in breathing of contaminated air by the people there. In addition, the deposition of aerosols would cause a surface contamination both of the people and of the floor of the building leading to closure of the building for the time required for decontamination, subsequent economic loss and high decontamination costs.</a:t>
            </a:r>
          </a:p>
          <a:p>
            <a:r>
              <a:rPr lang="en-US" sz="1300" dirty="0"/>
              <a:t>Any of these methods could cause panic in the public. Such an attack may give rise to fears of cancer for the persons concerned.</a:t>
            </a:r>
          </a:p>
          <a:p>
            <a:pPr defTabSz="916503">
              <a:spcBef>
                <a:spcPts val="601"/>
              </a:spcBef>
              <a:defRPr/>
            </a:pPr>
            <a:endParaRPr lang="en-US" sz="1300" dirty="0"/>
          </a:p>
        </p:txBody>
      </p:sp>
      <p:sp>
        <p:nvSpPr>
          <p:cNvPr id="2" name="Header Placeholder 1"/>
          <p:cNvSpPr>
            <a:spLocks noGrp="1"/>
          </p:cNvSpPr>
          <p:nvPr>
            <p:ph type="hdr" sz="quarter" idx="10"/>
          </p:nvPr>
        </p:nvSpPr>
        <p:spPr/>
        <p:txBody>
          <a:bodyPr/>
          <a:lstStyle/>
          <a:p>
            <a:r>
              <a:rPr lang="en-US"/>
              <a:t>Radiological and Nuclear Threat</a:t>
            </a:r>
            <a:endParaRPr lang="en-US" dirty="0"/>
          </a:p>
        </p:txBody>
      </p:sp>
      <p:sp>
        <p:nvSpPr>
          <p:cNvPr id="3" name="Date Placeholder 2"/>
          <p:cNvSpPr>
            <a:spLocks noGrp="1"/>
          </p:cNvSpPr>
          <p:nvPr>
            <p:ph type="dt" idx="11"/>
          </p:nvPr>
        </p:nvSpPr>
        <p:spPr/>
        <p:txBody>
          <a:bodyPr/>
          <a:lstStyle/>
          <a:p>
            <a:r>
              <a:rPr lang="en-US"/>
              <a:t>April 2016</a:t>
            </a:r>
            <a:endParaRPr lang="en-US" dirty="0"/>
          </a:p>
        </p:txBody>
      </p:sp>
      <p:sp>
        <p:nvSpPr>
          <p:cNvPr id="4" name="Footer Placeholder 3"/>
          <p:cNvSpPr>
            <a:spLocks noGrp="1"/>
          </p:cNvSpPr>
          <p:nvPr>
            <p:ph type="ftr" sz="quarter" idx="12"/>
          </p:nvPr>
        </p:nvSpPr>
        <p:spPr/>
        <p:txBody>
          <a:bodyPr/>
          <a:lstStyle/>
          <a:p>
            <a:r>
              <a:rPr lang="en-US"/>
              <a:t>ILEA Radiological and Nuclear Smuggling and Detection</a:t>
            </a:r>
            <a:endParaRPr lang="en-US" dirty="0"/>
          </a:p>
        </p:txBody>
      </p:sp>
      <p:sp>
        <p:nvSpPr>
          <p:cNvPr id="5" name="Slide Number Placeholder 4"/>
          <p:cNvSpPr>
            <a:spLocks noGrp="1"/>
          </p:cNvSpPr>
          <p:nvPr>
            <p:ph type="sldNum" sz="quarter" idx="13"/>
          </p:nvPr>
        </p:nvSpPr>
        <p:spPr/>
        <p:txBody>
          <a:bodyPr/>
          <a:lstStyle/>
          <a:p>
            <a:fld id="{268B2FB1-A1AA-400E-A04A-DF61D1B5B668}" type="slidenum">
              <a:rPr lang="en-US" smtClean="0"/>
              <a:pPr/>
              <a:t>14</a:t>
            </a:fld>
            <a:endParaRPr lang="en-US" dirty="0"/>
          </a:p>
        </p:txBody>
      </p:sp>
      <p:sp>
        <p:nvSpPr>
          <p:cNvPr id="11" name="Slide Image Placeholder 10"/>
          <p:cNvSpPr>
            <a:spLocks noGrp="1" noRot="1" noChangeAspect="1"/>
          </p:cNvSpPr>
          <p:nvPr>
            <p:ph type="sldImg"/>
          </p:nvPr>
        </p:nvSpPr>
        <p:spPr/>
      </p:sp>
    </p:spTree>
    <p:custDataLst>
      <p:tags r:id="rId1"/>
    </p:custDataLst>
    <p:extLst>
      <p:ext uri="{BB962C8B-B14F-4D97-AF65-F5344CB8AC3E}">
        <p14:creationId xmlns:p14="http://schemas.microsoft.com/office/powerpoint/2010/main" val="623265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Rot="1" noChangeAspect="1" noChangeArrowheads="1" noTextEdit="1"/>
          </p:cNvSpPr>
          <p:nvPr>
            <p:ph type="sldImg"/>
          </p:nvPr>
        </p:nvSpPr>
        <p:spPr bwMode="auto">
          <a:xfrm>
            <a:off x="917575" y="744538"/>
            <a:ext cx="4962525" cy="3722687"/>
          </a:xfrm>
          <a:prstGeom prst="rect">
            <a:avLst/>
          </a:prstGeom>
          <a:solidFill>
            <a:srgbClr val="FFFFFF"/>
          </a:solidFill>
          <a:ln>
            <a:solidFill>
              <a:srgbClr val="000000"/>
            </a:solidFill>
            <a:miter lim="800000"/>
            <a:headEnd/>
            <a:tailEnd/>
          </a:ln>
        </p:spPr>
      </p:sp>
      <p:sp>
        <p:nvSpPr>
          <p:cNvPr id="1810435" name="Rectangle 3"/>
          <p:cNvSpPr>
            <a:spLocks noGrp="1" noChangeArrowheads="1"/>
          </p:cNvSpPr>
          <p:nvPr>
            <p:ph type="body" idx="1"/>
          </p:nvPr>
        </p:nvSpPr>
        <p:spPr bwMode="auto">
          <a:xfrm>
            <a:off x="679450" y="4716463"/>
            <a:ext cx="5438775" cy="4467225"/>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696349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FF4B8B71-53CB-4474-A714-C2E8B4A0F5DA}" type="slidenum">
              <a:rPr lang="en-US" smtClean="0"/>
              <a:pPr>
                <a:defRPr/>
              </a:pPr>
              <a:t>16</a:t>
            </a:fld>
            <a:endParaRPr lang="en-US"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299578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lvl1pPr defTabSz="927100" eaLnBrk="0" hangingPunct="0">
              <a:defRPr sz="3200">
                <a:solidFill>
                  <a:schemeClr val="tx1"/>
                </a:solidFill>
                <a:latin typeface="Comic Sans MS" panose="030F0702030302020204" pitchFamily="66" charset="0"/>
                <a:cs typeface="Arial" panose="020B0604020202020204" pitchFamily="34" charset="0"/>
              </a:defRPr>
            </a:lvl1pPr>
            <a:lvl2pPr marL="742950" indent="-285750" defTabSz="927100" eaLnBrk="0" hangingPunct="0">
              <a:defRPr sz="3200">
                <a:solidFill>
                  <a:schemeClr val="tx1"/>
                </a:solidFill>
                <a:latin typeface="Comic Sans MS" panose="030F0702030302020204" pitchFamily="66" charset="0"/>
                <a:cs typeface="Arial" panose="020B0604020202020204" pitchFamily="34" charset="0"/>
              </a:defRPr>
            </a:lvl2pPr>
            <a:lvl3pPr marL="1143000" indent="-228600" defTabSz="927100" eaLnBrk="0" hangingPunct="0">
              <a:defRPr sz="3200">
                <a:solidFill>
                  <a:schemeClr val="tx1"/>
                </a:solidFill>
                <a:latin typeface="Comic Sans MS" panose="030F0702030302020204" pitchFamily="66" charset="0"/>
                <a:cs typeface="Arial" panose="020B0604020202020204" pitchFamily="34" charset="0"/>
              </a:defRPr>
            </a:lvl3pPr>
            <a:lvl4pPr marL="1600200" indent="-228600" defTabSz="927100" eaLnBrk="0" hangingPunct="0">
              <a:defRPr sz="3200">
                <a:solidFill>
                  <a:schemeClr val="tx1"/>
                </a:solidFill>
                <a:latin typeface="Comic Sans MS" panose="030F0702030302020204" pitchFamily="66" charset="0"/>
                <a:cs typeface="Arial" panose="020B0604020202020204" pitchFamily="34" charset="0"/>
              </a:defRPr>
            </a:lvl4pPr>
            <a:lvl5pPr marL="2057400" indent="-228600" defTabSz="927100" eaLnBrk="0" hangingPunct="0">
              <a:defRPr sz="3200">
                <a:solidFill>
                  <a:schemeClr val="tx1"/>
                </a:solidFill>
                <a:latin typeface="Comic Sans MS" panose="030F0702030302020204" pitchFamily="66" charset="0"/>
                <a:cs typeface="Arial" panose="020B0604020202020204" pitchFamily="34" charset="0"/>
              </a:defRPr>
            </a:lvl5pPr>
            <a:lvl6pPr marL="25146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6pPr>
            <a:lvl7pPr marL="29718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7pPr>
            <a:lvl8pPr marL="34290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8pPr>
            <a:lvl9pPr marL="38862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9pPr>
          </a:lstStyle>
          <a:p>
            <a:fld id="{6AE53D69-1C1D-4009-9AD4-AD19F0B6B53B}" type="slidenum">
              <a:rPr lang="en-US" altLang="en-US" sz="1200">
                <a:latin typeface="Times New Roman" panose="02020603050405020304" pitchFamily="18" charset="0"/>
              </a:rPr>
              <a:pPr/>
              <a:t>19</a:t>
            </a:fld>
            <a:endParaRPr lang="en-US" altLang="en-US" sz="1200" dirty="0">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dirty="0"/>
          </a:p>
        </p:txBody>
      </p:sp>
    </p:spTree>
    <p:extLst>
      <p:ext uri="{BB962C8B-B14F-4D97-AF65-F5344CB8AC3E}">
        <p14:creationId xmlns:p14="http://schemas.microsoft.com/office/powerpoint/2010/main" val="168629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lvl1pPr defTabSz="927100" eaLnBrk="0" hangingPunct="0">
              <a:defRPr sz="3200">
                <a:solidFill>
                  <a:schemeClr val="tx1"/>
                </a:solidFill>
                <a:latin typeface="Comic Sans MS" panose="030F0702030302020204" pitchFamily="66" charset="0"/>
                <a:cs typeface="Arial" panose="020B0604020202020204" pitchFamily="34" charset="0"/>
              </a:defRPr>
            </a:lvl1pPr>
            <a:lvl2pPr marL="742950" indent="-285750" defTabSz="927100" eaLnBrk="0" hangingPunct="0">
              <a:defRPr sz="3200">
                <a:solidFill>
                  <a:schemeClr val="tx1"/>
                </a:solidFill>
                <a:latin typeface="Comic Sans MS" panose="030F0702030302020204" pitchFamily="66" charset="0"/>
                <a:cs typeface="Arial" panose="020B0604020202020204" pitchFamily="34" charset="0"/>
              </a:defRPr>
            </a:lvl2pPr>
            <a:lvl3pPr marL="1143000" indent="-228600" defTabSz="927100" eaLnBrk="0" hangingPunct="0">
              <a:defRPr sz="3200">
                <a:solidFill>
                  <a:schemeClr val="tx1"/>
                </a:solidFill>
                <a:latin typeface="Comic Sans MS" panose="030F0702030302020204" pitchFamily="66" charset="0"/>
                <a:cs typeface="Arial" panose="020B0604020202020204" pitchFamily="34" charset="0"/>
              </a:defRPr>
            </a:lvl3pPr>
            <a:lvl4pPr marL="1600200" indent="-228600" defTabSz="927100" eaLnBrk="0" hangingPunct="0">
              <a:defRPr sz="3200">
                <a:solidFill>
                  <a:schemeClr val="tx1"/>
                </a:solidFill>
                <a:latin typeface="Comic Sans MS" panose="030F0702030302020204" pitchFamily="66" charset="0"/>
                <a:cs typeface="Arial" panose="020B0604020202020204" pitchFamily="34" charset="0"/>
              </a:defRPr>
            </a:lvl4pPr>
            <a:lvl5pPr marL="2057400" indent="-228600" defTabSz="927100" eaLnBrk="0" hangingPunct="0">
              <a:defRPr sz="3200">
                <a:solidFill>
                  <a:schemeClr val="tx1"/>
                </a:solidFill>
                <a:latin typeface="Comic Sans MS" panose="030F0702030302020204" pitchFamily="66" charset="0"/>
                <a:cs typeface="Arial" panose="020B0604020202020204" pitchFamily="34" charset="0"/>
              </a:defRPr>
            </a:lvl5pPr>
            <a:lvl6pPr marL="25146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6pPr>
            <a:lvl7pPr marL="29718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7pPr>
            <a:lvl8pPr marL="34290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8pPr>
            <a:lvl9pPr marL="38862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9pPr>
          </a:lstStyle>
          <a:p>
            <a:fld id="{D800A918-3445-4F65-AB50-36D88B9D0B4E}" type="slidenum">
              <a:rPr lang="en-US" altLang="en-US" sz="1200">
                <a:latin typeface="Times New Roman" panose="02020603050405020304" pitchFamily="18" charset="0"/>
              </a:rPr>
              <a:pPr/>
              <a:t>20</a:t>
            </a:fld>
            <a:endParaRPr lang="en-US" altLang="en-US" sz="1200" dirty="0">
              <a:latin typeface="Times New Roman" panose="02020603050405020304"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dirty="0"/>
          </a:p>
        </p:txBody>
      </p:sp>
    </p:spTree>
    <p:extLst>
      <p:ext uri="{BB962C8B-B14F-4D97-AF65-F5344CB8AC3E}">
        <p14:creationId xmlns:p14="http://schemas.microsoft.com/office/powerpoint/2010/main" val="409133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10"/>
          </p:nvPr>
        </p:nvSpPr>
        <p:spPr/>
        <p:txBody>
          <a:bodyPr/>
          <a:lstStyle/>
          <a:p>
            <a:fld id="{333FE187-D6CB-4D8B-A982-54091B9F29B9}" type="slidenum">
              <a:rPr lang="th-TH" smtClean="0"/>
              <a:pPr/>
              <a:t>21</a:t>
            </a:fld>
            <a:endParaRPr lang="th-TH"/>
          </a:p>
        </p:txBody>
      </p:sp>
    </p:spTree>
    <p:extLst>
      <p:ext uri="{BB962C8B-B14F-4D97-AF65-F5344CB8AC3E}">
        <p14:creationId xmlns:p14="http://schemas.microsoft.com/office/powerpoint/2010/main" val="2546222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5314951" y="6550819"/>
            <a:ext cx="4066116" cy="345281"/>
          </a:xfrm>
          <a:prstGeom prst="rect">
            <a:avLst/>
          </a:prstGeom>
          <a:noFill/>
          <a:ln w="12700">
            <a:miter lim="800000"/>
            <a:headEnd type="none" w="sm" len="sm"/>
            <a:tailEnd type="none" w="sm" len="sm"/>
          </a:ln>
        </p:spPr>
        <p:txBody>
          <a:bodyPr lIns="92738" tIns="46369" rIns="92738" bIns="46369" anchor="b"/>
          <a:lstStyle>
            <a:lvl1pPr defTabSz="927100" eaLnBrk="0" hangingPunct="0">
              <a:defRPr sz="3200">
                <a:solidFill>
                  <a:schemeClr val="tx1"/>
                </a:solidFill>
                <a:latin typeface="Comic Sans MS" panose="030F0702030302020204" pitchFamily="66" charset="0"/>
                <a:cs typeface="Arial" panose="020B0604020202020204" pitchFamily="34" charset="0"/>
              </a:defRPr>
            </a:lvl1pPr>
            <a:lvl2pPr marL="742950" indent="-285750" defTabSz="927100" eaLnBrk="0" hangingPunct="0">
              <a:defRPr sz="3200">
                <a:solidFill>
                  <a:schemeClr val="tx1"/>
                </a:solidFill>
                <a:latin typeface="Comic Sans MS" panose="030F0702030302020204" pitchFamily="66" charset="0"/>
                <a:cs typeface="Arial" panose="020B0604020202020204" pitchFamily="34" charset="0"/>
              </a:defRPr>
            </a:lvl2pPr>
            <a:lvl3pPr marL="1143000" indent="-228600" defTabSz="927100" eaLnBrk="0" hangingPunct="0">
              <a:defRPr sz="3200">
                <a:solidFill>
                  <a:schemeClr val="tx1"/>
                </a:solidFill>
                <a:latin typeface="Comic Sans MS" panose="030F0702030302020204" pitchFamily="66" charset="0"/>
                <a:cs typeface="Arial" panose="020B0604020202020204" pitchFamily="34" charset="0"/>
              </a:defRPr>
            </a:lvl3pPr>
            <a:lvl4pPr marL="1600200" indent="-228600" defTabSz="927100" eaLnBrk="0" hangingPunct="0">
              <a:defRPr sz="3200">
                <a:solidFill>
                  <a:schemeClr val="tx1"/>
                </a:solidFill>
                <a:latin typeface="Comic Sans MS" panose="030F0702030302020204" pitchFamily="66" charset="0"/>
                <a:cs typeface="Arial" panose="020B0604020202020204" pitchFamily="34" charset="0"/>
              </a:defRPr>
            </a:lvl4pPr>
            <a:lvl5pPr marL="2057400" indent="-228600" defTabSz="927100" eaLnBrk="0" hangingPunct="0">
              <a:defRPr sz="3200">
                <a:solidFill>
                  <a:schemeClr val="tx1"/>
                </a:solidFill>
                <a:latin typeface="Comic Sans MS" panose="030F0702030302020204" pitchFamily="66" charset="0"/>
                <a:cs typeface="Arial" panose="020B0604020202020204" pitchFamily="34" charset="0"/>
              </a:defRPr>
            </a:lvl5pPr>
            <a:lvl6pPr marL="25146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6pPr>
            <a:lvl7pPr marL="29718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7pPr>
            <a:lvl8pPr marL="34290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8pPr>
            <a:lvl9pPr marL="3886200" indent="-228600" defTabSz="9271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9pPr>
          </a:lstStyle>
          <a:p>
            <a:pPr algn="r"/>
            <a:fld id="{ED1156E9-3390-4878-8753-7EBAC67AB645}" type="slidenum">
              <a:rPr lang="en-US" altLang="en-US" sz="1200">
                <a:latin typeface="Times New Roman" panose="02020603050405020304" pitchFamily="18" charset="0"/>
              </a:rPr>
              <a:pPr algn="r"/>
              <a:t>22</a:t>
            </a:fld>
            <a:endParaRPr lang="en-US" altLang="en-US" sz="1200">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sz="1200" dirty="0"/>
          </a:p>
        </p:txBody>
      </p:sp>
    </p:spTree>
    <p:extLst>
      <p:ext uri="{BB962C8B-B14F-4D97-AF65-F5344CB8AC3E}">
        <p14:creationId xmlns:p14="http://schemas.microsoft.com/office/powerpoint/2010/main" val="1273291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GB" altLang="en-US" dirty="0"/>
          </a:p>
        </p:txBody>
      </p:sp>
    </p:spTree>
    <p:extLst>
      <p:ext uri="{BB962C8B-B14F-4D97-AF65-F5344CB8AC3E}">
        <p14:creationId xmlns:p14="http://schemas.microsoft.com/office/powerpoint/2010/main" val="416036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GB" altLang="en-US"/>
          </a:p>
        </p:txBody>
      </p:sp>
    </p:spTree>
    <p:extLst>
      <p:ext uri="{BB962C8B-B14F-4D97-AF65-F5344CB8AC3E}">
        <p14:creationId xmlns:p14="http://schemas.microsoft.com/office/powerpoint/2010/main" val="32610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fld id="{72CC3E59-AA37-40A5-B07F-F80E2879DA64}" type="slidenum">
              <a:rPr lang="th-TH" smtClean="0"/>
              <a:t>2</a:t>
            </a:fld>
            <a:endParaRPr lang="th-TH"/>
          </a:p>
        </p:txBody>
      </p:sp>
    </p:spTree>
    <p:extLst>
      <p:ext uri="{BB962C8B-B14F-4D97-AF65-F5344CB8AC3E}">
        <p14:creationId xmlns:p14="http://schemas.microsoft.com/office/powerpoint/2010/main" val="3553984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GB" altLang="en-US" dirty="0"/>
          </a:p>
        </p:txBody>
      </p:sp>
    </p:spTree>
    <p:extLst>
      <p:ext uri="{BB962C8B-B14F-4D97-AF65-F5344CB8AC3E}">
        <p14:creationId xmlns:p14="http://schemas.microsoft.com/office/powerpoint/2010/main" val="3593307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altLang="en-US" dirty="0"/>
          </a:p>
        </p:txBody>
      </p:sp>
    </p:spTree>
    <p:extLst>
      <p:ext uri="{BB962C8B-B14F-4D97-AF65-F5344CB8AC3E}">
        <p14:creationId xmlns:p14="http://schemas.microsoft.com/office/powerpoint/2010/main" val="2520819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36" tIns="44069" rIns="88136" bIns="44069" anchor="b"/>
          <a:lstStyle>
            <a:lvl1pPr defTabSz="866775">
              <a:defRPr>
                <a:solidFill>
                  <a:schemeClr val="tx1"/>
                </a:solidFill>
                <a:latin typeface="Arial" panose="020B0604020202020204" pitchFamily="34" charset="0"/>
              </a:defRPr>
            </a:lvl1pPr>
            <a:lvl2pPr marL="35879088" indent="-35447288" defTabSz="866775">
              <a:defRPr>
                <a:solidFill>
                  <a:schemeClr val="tx1"/>
                </a:solidFill>
                <a:latin typeface="Arial" panose="020B0604020202020204" pitchFamily="34" charset="0"/>
              </a:defRPr>
            </a:lvl2pPr>
            <a:lvl3pPr marL="48904525" indent="-48039338" defTabSz="866775">
              <a:defRPr>
                <a:solidFill>
                  <a:schemeClr val="tx1"/>
                </a:solidFill>
                <a:latin typeface="Arial" panose="020B0604020202020204" pitchFamily="34" charset="0"/>
              </a:defRPr>
            </a:lvl3pPr>
            <a:lvl4pPr marL="1600200" indent="-228600" defTabSz="866775">
              <a:defRPr>
                <a:solidFill>
                  <a:schemeClr val="tx1"/>
                </a:solidFill>
                <a:latin typeface="Arial" panose="020B0604020202020204" pitchFamily="34" charset="0"/>
              </a:defRPr>
            </a:lvl4pPr>
            <a:lvl5pPr marL="2057400" indent="-228600" defTabSz="866775">
              <a:defRPr>
                <a:solidFill>
                  <a:schemeClr val="tx1"/>
                </a:solidFill>
                <a:latin typeface="Arial" panose="020B0604020202020204" pitchFamily="34" charset="0"/>
              </a:defRPr>
            </a:lvl5pPr>
            <a:lvl6pPr marL="2514600" indent="-228600" defTabSz="866775" eaLnBrk="0" fontAlgn="base" hangingPunct="0">
              <a:spcBef>
                <a:spcPct val="0"/>
              </a:spcBef>
              <a:spcAft>
                <a:spcPct val="0"/>
              </a:spcAft>
              <a:defRPr>
                <a:solidFill>
                  <a:schemeClr val="tx1"/>
                </a:solidFill>
                <a:latin typeface="Arial" panose="020B0604020202020204" pitchFamily="34" charset="0"/>
              </a:defRPr>
            </a:lvl6pPr>
            <a:lvl7pPr marL="2971800" indent="-228600" defTabSz="866775" eaLnBrk="0" fontAlgn="base" hangingPunct="0">
              <a:spcBef>
                <a:spcPct val="0"/>
              </a:spcBef>
              <a:spcAft>
                <a:spcPct val="0"/>
              </a:spcAft>
              <a:defRPr>
                <a:solidFill>
                  <a:schemeClr val="tx1"/>
                </a:solidFill>
                <a:latin typeface="Arial" panose="020B0604020202020204" pitchFamily="34" charset="0"/>
              </a:defRPr>
            </a:lvl7pPr>
            <a:lvl8pPr marL="3429000" indent="-228600" defTabSz="866775" eaLnBrk="0" fontAlgn="base" hangingPunct="0">
              <a:spcBef>
                <a:spcPct val="0"/>
              </a:spcBef>
              <a:spcAft>
                <a:spcPct val="0"/>
              </a:spcAft>
              <a:defRPr>
                <a:solidFill>
                  <a:schemeClr val="tx1"/>
                </a:solidFill>
                <a:latin typeface="Arial" panose="020B0604020202020204" pitchFamily="34" charset="0"/>
              </a:defRPr>
            </a:lvl8pPr>
            <a:lvl9pPr marL="3886200" indent="-228600" defTabSz="8667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7704A18-C906-46FC-AD3F-0E66B24FECE4}" type="slidenum">
              <a:rPr lang="en-US" altLang="hu-HU" sz="1100">
                <a:ea typeface="ＭＳ Ｐゴシック" panose="020B0600070205080204" pitchFamily="34" charset="-128"/>
              </a:rPr>
              <a:pPr algn="r" eaLnBrk="1" hangingPunct="1"/>
              <a:t>30</a:t>
            </a:fld>
            <a:endParaRPr lang="en-US" altLang="hu-HU" sz="1100">
              <a:ea typeface="ＭＳ Ｐゴシック" panose="020B0600070205080204" pitchFamily="34" charset="-128"/>
            </a:endParaRPr>
          </a:p>
        </p:txBody>
      </p:sp>
      <p:sp>
        <p:nvSpPr>
          <p:cNvPr id="31747" name="Rectangle 2"/>
          <p:cNvSpPr>
            <a:spLocks noGrp="1" noRot="1" noChangeAspect="1" noChangeArrowheads="1" noTextEdit="1"/>
          </p:cNvSpPr>
          <p:nvPr>
            <p:ph type="sldImg"/>
          </p:nvPr>
        </p:nvSpPr>
        <p:spPr>
          <a:xfrm>
            <a:off x="1144588" y="685800"/>
            <a:ext cx="4570412" cy="3427413"/>
          </a:xfrm>
          <a:ln/>
        </p:spPr>
      </p:sp>
      <p:sp>
        <p:nvSpPr>
          <p:cNvPr id="31748"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lIns="86479" tIns="43239" rIns="86479" bIns="43239"/>
          <a:lstStyle/>
          <a:p>
            <a:pPr eaLnBrk="1" hangingPunct="1">
              <a:spcBef>
                <a:spcPct val="0"/>
              </a:spcBef>
            </a:pPr>
            <a:endParaRPr lang="en-GB" altLang="hu-HU">
              <a:latin typeface="Times New Roman" panose="02020603050405020304" pitchFamily="18" charset="0"/>
            </a:endParaRPr>
          </a:p>
        </p:txBody>
      </p:sp>
    </p:spTree>
    <p:extLst>
      <p:ext uri="{BB962C8B-B14F-4D97-AF65-F5344CB8AC3E}">
        <p14:creationId xmlns:p14="http://schemas.microsoft.com/office/powerpoint/2010/main" val="63268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44588" y="685800"/>
            <a:ext cx="4572000" cy="3429000"/>
          </a:xfrm>
          <a:ln/>
        </p:spPr>
      </p:sp>
      <p:sp>
        <p:nvSpPr>
          <p:cNvPr id="33795" name="Rectangle 3"/>
          <p:cNvSpPr>
            <a:spLocks noGrp="1" noChangeArrowheads="1"/>
          </p:cNvSpPr>
          <p:nvPr>
            <p:ph type="body" idx="1"/>
          </p:nvPr>
        </p:nvSpPr>
        <p:spPr>
          <a:xfrm>
            <a:off x="914400" y="4341813"/>
            <a:ext cx="5029200" cy="4116387"/>
          </a:xfrm>
          <a:noFill/>
        </p:spPr>
        <p:txBody>
          <a:bodyPr/>
          <a:lstStyle/>
          <a:p>
            <a:pPr eaLnBrk="1" hangingPunct="1"/>
            <a:endParaRPr lang="en-GB" altLang="hu-HU"/>
          </a:p>
        </p:txBody>
      </p:sp>
    </p:spTree>
    <p:extLst>
      <p:ext uri="{BB962C8B-B14F-4D97-AF65-F5344CB8AC3E}">
        <p14:creationId xmlns:p14="http://schemas.microsoft.com/office/powerpoint/2010/main" val="2011669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44588" y="685800"/>
            <a:ext cx="4570412" cy="3427413"/>
          </a:xfrm>
          <a:ln/>
        </p:spPr>
      </p:sp>
      <p:sp>
        <p:nvSpPr>
          <p:cNvPr id="35843" name="Rectangle 3"/>
          <p:cNvSpPr>
            <a:spLocks noGrp="1" noChangeArrowheads="1"/>
          </p:cNvSpPr>
          <p:nvPr>
            <p:ph type="body" idx="1"/>
          </p:nvPr>
        </p:nvSpPr>
        <p:spPr>
          <a:xfrm>
            <a:off x="912813" y="4341813"/>
            <a:ext cx="5032375" cy="4116387"/>
          </a:xfrm>
          <a:noFill/>
        </p:spPr>
        <p:txBody>
          <a:bodyPr lIns="86614" tIns="43307" rIns="86614" bIns="43307"/>
          <a:lstStyle/>
          <a:p>
            <a:pPr eaLnBrk="1" hangingPunct="1"/>
            <a:endParaRPr lang="de-AT" altLang="hu-HU"/>
          </a:p>
        </p:txBody>
      </p:sp>
    </p:spTree>
    <p:extLst>
      <p:ext uri="{BB962C8B-B14F-4D97-AF65-F5344CB8AC3E}">
        <p14:creationId xmlns:p14="http://schemas.microsoft.com/office/powerpoint/2010/main" val="1863007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614" tIns="43307" rIns="86614" bIns="43307" anchor="b"/>
          <a:lstStyle>
            <a:lvl1pPr defTabSz="866775">
              <a:defRPr>
                <a:solidFill>
                  <a:schemeClr val="tx1"/>
                </a:solidFill>
                <a:latin typeface="Arial" panose="020B0604020202020204" pitchFamily="34" charset="0"/>
              </a:defRPr>
            </a:lvl1pPr>
            <a:lvl2pPr marL="35879088" indent="-35447288" defTabSz="866775">
              <a:defRPr>
                <a:solidFill>
                  <a:schemeClr val="tx1"/>
                </a:solidFill>
                <a:latin typeface="Arial" panose="020B0604020202020204" pitchFamily="34" charset="0"/>
              </a:defRPr>
            </a:lvl2pPr>
            <a:lvl3pPr marL="48904525" indent="-48039338" defTabSz="866775">
              <a:defRPr>
                <a:solidFill>
                  <a:schemeClr val="tx1"/>
                </a:solidFill>
                <a:latin typeface="Arial" panose="020B0604020202020204" pitchFamily="34" charset="0"/>
              </a:defRPr>
            </a:lvl3pPr>
            <a:lvl4pPr marL="1600200" indent="-228600" defTabSz="866775">
              <a:defRPr>
                <a:solidFill>
                  <a:schemeClr val="tx1"/>
                </a:solidFill>
                <a:latin typeface="Arial" panose="020B0604020202020204" pitchFamily="34" charset="0"/>
              </a:defRPr>
            </a:lvl4pPr>
            <a:lvl5pPr marL="2057400" indent="-228600" defTabSz="866775">
              <a:defRPr>
                <a:solidFill>
                  <a:schemeClr val="tx1"/>
                </a:solidFill>
                <a:latin typeface="Arial" panose="020B0604020202020204" pitchFamily="34" charset="0"/>
              </a:defRPr>
            </a:lvl5pPr>
            <a:lvl6pPr marL="2514600" indent="-228600" defTabSz="866775" eaLnBrk="0" fontAlgn="base" hangingPunct="0">
              <a:spcBef>
                <a:spcPct val="0"/>
              </a:spcBef>
              <a:spcAft>
                <a:spcPct val="0"/>
              </a:spcAft>
              <a:defRPr>
                <a:solidFill>
                  <a:schemeClr val="tx1"/>
                </a:solidFill>
                <a:latin typeface="Arial" panose="020B0604020202020204" pitchFamily="34" charset="0"/>
              </a:defRPr>
            </a:lvl6pPr>
            <a:lvl7pPr marL="2971800" indent="-228600" defTabSz="866775" eaLnBrk="0" fontAlgn="base" hangingPunct="0">
              <a:spcBef>
                <a:spcPct val="0"/>
              </a:spcBef>
              <a:spcAft>
                <a:spcPct val="0"/>
              </a:spcAft>
              <a:defRPr>
                <a:solidFill>
                  <a:schemeClr val="tx1"/>
                </a:solidFill>
                <a:latin typeface="Arial" panose="020B0604020202020204" pitchFamily="34" charset="0"/>
              </a:defRPr>
            </a:lvl7pPr>
            <a:lvl8pPr marL="3429000" indent="-228600" defTabSz="866775" eaLnBrk="0" fontAlgn="base" hangingPunct="0">
              <a:spcBef>
                <a:spcPct val="0"/>
              </a:spcBef>
              <a:spcAft>
                <a:spcPct val="0"/>
              </a:spcAft>
              <a:defRPr>
                <a:solidFill>
                  <a:schemeClr val="tx1"/>
                </a:solidFill>
                <a:latin typeface="Arial" panose="020B0604020202020204" pitchFamily="34" charset="0"/>
              </a:defRPr>
            </a:lvl8pPr>
            <a:lvl9pPr marL="3886200" indent="-228600" defTabSz="8667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D19B355-D9CF-46AE-94A7-D33ACBBB9F72}" type="slidenum">
              <a:rPr lang="en-US" altLang="hu-HU" sz="1100">
                <a:ea typeface="ＭＳ Ｐゴシック" panose="020B0600070205080204" pitchFamily="34" charset="-128"/>
              </a:rPr>
              <a:pPr algn="r" eaLnBrk="1" hangingPunct="1"/>
              <a:t>36</a:t>
            </a:fld>
            <a:endParaRPr lang="en-US" altLang="hu-HU" sz="1100">
              <a:ea typeface="ＭＳ Ｐゴシック" panose="020B0600070205080204" pitchFamily="34" charset="-128"/>
            </a:endParaRPr>
          </a:p>
        </p:txBody>
      </p:sp>
      <p:sp>
        <p:nvSpPr>
          <p:cNvPr id="41987" name="Rectangle 1026"/>
          <p:cNvSpPr>
            <a:spLocks noGrp="1" noRot="1" noChangeAspect="1" noChangeArrowheads="1" noTextEdit="1"/>
          </p:cNvSpPr>
          <p:nvPr>
            <p:ph type="sldImg"/>
          </p:nvPr>
        </p:nvSpPr>
        <p:spPr>
          <a:xfrm>
            <a:off x="1144588" y="685800"/>
            <a:ext cx="4572000" cy="3429000"/>
          </a:xfrm>
          <a:ln/>
        </p:spPr>
      </p:sp>
      <p:sp>
        <p:nvSpPr>
          <p:cNvPr id="41988"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lIns="91432" tIns="45716" rIns="91432" bIns="45716"/>
          <a:lstStyle/>
          <a:p>
            <a:pPr eaLnBrk="1" hangingPunct="1"/>
            <a:endParaRPr lang="en-GB" altLang="hu-HU"/>
          </a:p>
        </p:txBody>
      </p:sp>
    </p:spTree>
    <p:extLst>
      <p:ext uri="{BB962C8B-B14F-4D97-AF65-F5344CB8AC3E}">
        <p14:creationId xmlns:p14="http://schemas.microsoft.com/office/powerpoint/2010/main" val="1805632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37</a:t>
            </a:fld>
            <a:endParaRPr lang="th-TH"/>
          </a:p>
        </p:txBody>
      </p:sp>
    </p:spTree>
    <p:extLst>
      <p:ext uri="{BB962C8B-B14F-4D97-AF65-F5344CB8AC3E}">
        <p14:creationId xmlns:p14="http://schemas.microsoft.com/office/powerpoint/2010/main" val="1299289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38</a:t>
            </a:fld>
            <a:endParaRPr lang="th-TH"/>
          </a:p>
        </p:txBody>
      </p:sp>
    </p:spTree>
    <p:extLst>
      <p:ext uri="{BB962C8B-B14F-4D97-AF65-F5344CB8AC3E}">
        <p14:creationId xmlns:p14="http://schemas.microsoft.com/office/powerpoint/2010/main" val="3246841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39</a:t>
            </a:fld>
            <a:endParaRPr lang="th-TH"/>
          </a:p>
        </p:txBody>
      </p:sp>
    </p:spTree>
    <p:extLst>
      <p:ext uri="{BB962C8B-B14F-4D97-AF65-F5344CB8AC3E}">
        <p14:creationId xmlns:p14="http://schemas.microsoft.com/office/powerpoint/2010/main" val="1590368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40</a:t>
            </a:fld>
            <a:endParaRPr lang="th-TH"/>
          </a:p>
        </p:txBody>
      </p:sp>
    </p:spTree>
    <p:extLst>
      <p:ext uri="{BB962C8B-B14F-4D97-AF65-F5344CB8AC3E}">
        <p14:creationId xmlns:p14="http://schemas.microsoft.com/office/powerpoint/2010/main" val="88236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C3E59-AA37-40A5-B07F-F80E2879DA64}"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304020202020204" pitchFamily="34" charset="-34"/>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Tree>
    <p:extLst>
      <p:ext uri="{BB962C8B-B14F-4D97-AF65-F5344CB8AC3E}">
        <p14:creationId xmlns:p14="http://schemas.microsoft.com/office/powerpoint/2010/main" val="3537470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41</a:t>
            </a:fld>
            <a:endParaRPr lang="th-TH"/>
          </a:p>
        </p:txBody>
      </p:sp>
    </p:spTree>
    <p:extLst>
      <p:ext uri="{BB962C8B-B14F-4D97-AF65-F5344CB8AC3E}">
        <p14:creationId xmlns:p14="http://schemas.microsoft.com/office/powerpoint/2010/main" val="149607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333FE187-D6CB-4D8B-A982-54091B9F29B9}" type="slidenum">
              <a:rPr lang="th-TH" smtClean="0"/>
              <a:pPr/>
              <a:t>43</a:t>
            </a:fld>
            <a:endParaRPr lang="th-TH"/>
          </a:p>
        </p:txBody>
      </p:sp>
    </p:spTree>
    <p:extLst>
      <p:ext uri="{BB962C8B-B14F-4D97-AF65-F5344CB8AC3E}">
        <p14:creationId xmlns:p14="http://schemas.microsoft.com/office/powerpoint/2010/main" val="140584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44</a:t>
            </a:fld>
            <a:endParaRPr lang="th-TH"/>
          </a:p>
        </p:txBody>
      </p:sp>
    </p:spTree>
    <p:extLst>
      <p:ext uri="{BB962C8B-B14F-4D97-AF65-F5344CB8AC3E}">
        <p14:creationId xmlns:p14="http://schemas.microsoft.com/office/powerpoint/2010/main" val="1509577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2859088" y="514350"/>
            <a:ext cx="3432175" cy="2573338"/>
          </a:xfrm>
          <a:noFill/>
        </p:spPr>
      </p:sp>
      <p:sp>
        <p:nvSpPr>
          <p:cNvPr id="39939" name="Rectangle 3"/>
          <p:cNvSpPr>
            <a:spLocks noGrp="1" noChangeArrowheads="1"/>
          </p:cNvSpPr>
          <p:nvPr>
            <p:ph type="body" idx="1"/>
          </p:nvPr>
        </p:nvSpPr>
        <p:spPr>
          <a:xfrm>
            <a:off x="1219345" y="3256263"/>
            <a:ext cx="6705315" cy="3087361"/>
          </a:xfrm>
          <a:noFill/>
        </p:spPr>
        <p:txBody>
          <a:bodyPr/>
          <a:lstStyle/>
          <a:p>
            <a:endParaRPr lang="en-US" dirty="0">
              <a:latin typeface="Arial" pitchFamily="34" charset="0"/>
            </a:endParaRPr>
          </a:p>
        </p:txBody>
      </p:sp>
    </p:spTree>
    <p:extLst>
      <p:ext uri="{BB962C8B-B14F-4D97-AF65-F5344CB8AC3E}">
        <p14:creationId xmlns:p14="http://schemas.microsoft.com/office/powerpoint/2010/main" val="362703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2859088" y="514350"/>
            <a:ext cx="3432175" cy="2573338"/>
          </a:xfrm>
          <a:noFill/>
        </p:spPr>
      </p:sp>
      <p:sp>
        <p:nvSpPr>
          <p:cNvPr id="41987" name="Rectangle 3"/>
          <p:cNvSpPr>
            <a:spLocks noGrp="1" noChangeArrowheads="1"/>
          </p:cNvSpPr>
          <p:nvPr>
            <p:ph type="body" idx="1"/>
          </p:nvPr>
        </p:nvSpPr>
        <p:spPr>
          <a:xfrm>
            <a:off x="1219345" y="3256263"/>
            <a:ext cx="6705315" cy="3087361"/>
          </a:xfrm>
          <a:noFill/>
        </p:spPr>
        <p:txBody>
          <a:bodyPr/>
          <a:lstStyle/>
          <a:p>
            <a:endParaRPr lang="en-US" dirty="0">
              <a:latin typeface="Arial" pitchFamily="34" charset="0"/>
            </a:endParaRPr>
          </a:p>
        </p:txBody>
      </p:sp>
    </p:spTree>
    <p:extLst>
      <p:ext uri="{BB962C8B-B14F-4D97-AF65-F5344CB8AC3E}">
        <p14:creationId xmlns:p14="http://schemas.microsoft.com/office/powerpoint/2010/main" val="3838426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2859088" y="514350"/>
            <a:ext cx="3432175" cy="2573338"/>
          </a:xfrm>
          <a:noFill/>
        </p:spPr>
      </p:sp>
      <p:sp>
        <p:nvSpPr>
          <p:cNvPr id="50179" name="Rectangle 3"/>
          <p:cNvSpPr>
            <a:spLocks noGrp="1" noChangeArrowheads="1"/>
          </p:cNvSpPr>
          <p:nvPr>
            <p:ph type="body" idx="1"/>
          </p:nvPr>
        </p:nvSpPr>
        <p:spPr>
          <a:xfrm>
            <a:off x="1219345" y="3256263"/>
            <a:ext cx="6705315" cy="3087361"/>
          </a:xfrm>
          <a:noFill/>
        </p:spPr>
        <p:txBody>
          <a:bodyPr/>
          <a:lstStyle/>
          <a:p>
            <a:endParaRPr lang="en-US" dirty="0">
              <a:latin typeface="Arial" pitchFamily="34" charset="0"/>
            </a:endParaRPr>
          </a:p>
        </p:txBody>
      </p:sp>
    </p:spTree>
    <p:extLst>
      <p:ext uri="{BB962C8B-B14F-4D97-AF65-F5344CB8AC3E}">
        <p14:creationId xmlns:p14="http://schemas.microsoft.com/office/powerpoint/2010/main" val="2709273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2859088" y="514350"/>
            <a:ext cx="3432175" cy="2573338"/>
          </a:xfrm>
          <a:noFill/>
        </p:spPr>
      </p:sp>
      <p:sp>
        <p:nvSpPr>
          <p:cNvPr id="39939" name="Rectangle 3"/>
          <p:cNvSpPr>
            <a:spLocks noGrp="1" noChangeArrowheads="1"/>
          </p:cNvSpPr>
          <p:nvPr>
            <p:ph type="body" idx="1"/>
          </p:nvPr>
        </p:nvSpPr>
        <p:spPr>
          <a:xfrm>
            <a:off x="1219345" y="3256263"/>
            <a:ext cx="6705315" cy="3087361"/>
          </a:xfrm>
          <a:noFill/>
        </p:spPr>
        <p:txBody>
          <a:bodyPr/>
          <a:lstStyle/>
          <a:p>
            <a:endParaRPr lang="en-US" dirty="0">
              <a:latin typeface="Arial" pitchFamily="34" charset="0"/>
            </a:endParaRPr>
          </a:p>
        </p:txBody>
      </p:sp>
    </p:spTree>
    <p:extLst>
      <p:ext uri="{BB962C8B-B14F-4D97-AF65-F5344CB8AC3E}">
        <p14:creationId xmlns:p14="http://schemas.microsoft.com/office/powerpoint/2010/main" val="3889735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2967038" y="595313"/>
            <a:ext cx="3214687" cy="2409825"/>
          </a:xfrm>
          <a:ln/>
        </p:spPr>
      </p:sp>
      <p:sp>
        <p:nvSpPr>
          <p:cNvPr id="55299" name="Rectangle 3"/>
          <p:cNvSpPr>
            <a:spLocks noGrp="1" noChangeArrowheads="1"/>
          </p:cNvSpPr>
          <p:nvPr>
            <p:ph type="body" idx="1"/>
          </p:nvPr>
        </p:nvSpPr>
        <p:spPr>
          <a:xfrm>
            <a:off x="1240369" y="3363518"/>
            <a:ext cx="6730999" cy="2906315"/>
          </a:xfrm>
          <a:noFill/>
          <a:ln/>
        </p:spPr>
        <p:txBody>
          <a:bodyPr/>
          <a:lstStyle/>
          <a:p>
            <a:r>
              <a:rPr lang="th-TH" dirty="0">
                <a:cs typeface="Arial" pitchFamily="34" charset="0"/>
              </a:rPr>
              <a:t>ตรวจพบการปนเปื้อนของรังสีในปัสสาวะของผู้ปฏิบัติงานของผู้ต้องสงสัย</a:t>
            </a:r>
            <a:endParaRPr lang="de-DE" dirty="0">
              <a:cs typeface="Arial" pitchFamily="34" charset="0"/>
            </a:endParaRPr>
          </a:p>
        </p:txBody>
      </p:sp>
    </p:spTree>
    <p:extLst>
      <p:ext uri="{BB962C8B-B14F-4D97-AF65-F5344CB8AC3E}">
        <p14:creationId xmlns:p14="http://schemas.microsoft.com/office/powerpoint/2010/main" val="853964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r>
              <a:rPr lang="en-US" dirty="0"/>
              <a:t>ALI</a:t>
            </a:r>
            <a:r>
              <a:rPr lang="en-US" baseline="0" dirty="0"/>
              <a:t> (Annual Limited on Intake) </a:t>
            </a:r>
            <a:r>
              <a:rPr lang="th-TH" baseline="0" dirty="0"/>
              <a:t>คือ ปริมาณรังสีสูงสุดที่ยอมให้ร่างกายรับได้ในหนึ่งปี กรณีของ </a:t>
            </a:r>
            <a:r>
              <a:rPr lang="en-US" baseline="0" dirty="0"/>
              <a:t>Cs-137</a:t>
            </a:r>
            <a:r>
              <a:rPr lang="th-TH" baseline="0" dirty="0"/>
              <a:t> ประมาณ </a:t>
            </a:r>
            <a:r>
              <a:rPr lang="en-US" baseline="0" dirty="0"/>
              <a:t>3</a:t>
            </a:r>
            <a:r>
              <a:rPr lang="th-TH" baseline="0" dirty="0"/>
              <a:t> ล้านเบคเคอเรล</a:t>
            </a:r>
            <a:endParaRPr lang="th-TH" dirty="0"/>
          </a:p>
        </p:txBody>
      </p:sp>
      <p:sp>
        <p:nvSpPr>
          <p:cNvPr id="4" name="ตัวยึดหมายเลขภาพนิ่ง 3"/>
          <p:cNvSpPr>
            <a:spLocks noGrp="1"/>
          </p:cNvSpPr>
          <p:nvPr>
            <p:ph type="sldNum" sz="quarter" idx="10"/>
          </p:nvPr>
        </p:nvSpPr>
        <p:spPr/>
        <p:txBody>
          <a:bodyPr/>
          <a:lstStyle/>
          <a:p>
            <a:pPr>
              <a:defRPr/>
            </a:pPr>
            <a:fld id="{7440C27A-ECA6-473F-B4A5-B96E6640863D}" type="slidenum">
              <a:rPr lang="th-TH" smtClean="0"/>
              <a:pPr>
                <a:defRPr/>
              </a:pPr>
              <a:t>51</a:t>
            </a:fld>
            <a:endParaRPr lang="th-TH"/>
          </a:p>
        </p:txBody>
      </p:sp>
    </p:spTree>
    <p:extLst>
      <p:ext uri="{BB962C8B-B14F-4D97-AF65-F5344CB8AC3E}">
        <p14:creationId xmlns:p14="http://schemas.microsoft.com/office/powerpoint/2010/main" val="2391154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2860675" y="514350"/>
            <a:ext cx="3429000" cy="2571750"/>
          </a:xfrm>
          <a:ln/>
        </p:spPr>
      </p:sp>
      <p:sp>
        <p:nvSpPr>
          <p:cNvPr id="57347" name="Rectangle 3"/>
          <p:cNvSpPr>
            <a:spLocks noGrp="1" noChangeArrowheads="1"/>
          </p:cNvSpPr>
          <p:nvPr>
            <p:ph type="body" idx="1"/>
          </p:nvPr>
        </p:nvSpPr>
        <p:spPr>
          <a:xfrm>
            <a:off x="1221320" y="3256360"/>
            <a:ext cx="6701365" cy="3087290"/>
          </a:xfrm>
          <a:noFill/>
          <a:ln/>
        </p:spPr>
        <p:txBody>
          <a:bodyPr/>
          <a:lstStyle/>
          <a:p>
            <a:endParaRPr lang="en-GB">
              <a:cs typeface="Arial" pitchFamily="34" charset="0"/>
            </a:endParaRPr>
          </a:p>
        </p:txBody>
      </p:sp>
    </p:spTree>
    <p:extLst>
      <p:ext uri="{BB962C8B-B14F-4D97-AF65-F5344CB8AC3E}">
        <p14:creationId xmlns:p14="http://schemas.microsoft.com/office/powerpoint/2010/main" val="3043704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CC3E59-AA37-40A5-B07F-F80E2879DA64}"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304020202020204" pitchFamily="34" charset="-34"/>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Tree>
    <p:extLst>
      <p:ext uri="{BB962C8B-B14F-4D97-AF65-F5344CB8AC3E}">
        <p14:creationId xmlns:p14="http://schemas.microsoft.com/office/powerpoint/2010/main" val="1938294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2860675" y="514350"/>
            <a:ext cx="3429000" cy="2571750"/>
          </a:xfrm>
          <a:ln/>
        </p:spPr>
      </p:sp>
      <p:sp>
        <p:nvSpPr>
          <p:cNvPr id="57347" name="Rectangle 3"/>
          <p:cNvSpPr>
            <a:spLocks noGrp="1" noChangeArrowheads="1"/>
          </p:cNvSpPr>
          <p:nvPr>
            <p:ph type="body" idx="1"/>
          </p:nvPr>
        </p:nvSpPr>
        <p:spPr>
          <a:xfrm>
            <a:off x="1221320" y="3256360"/>
            <a:ext cx="6701365" cy="3087290"/>
          </a:xfrm>
          <a:noFill/>
          <a:ln/>
        </p:spPr>
        <p:txBody>
          <a:bodyPr/>
          <a:lstStyle/>
          <a:p>
            <a:endParaRPr lang="en-GB">
              <a:cs typeface="Arial" pitchFamily="34" charset="0"/>
            </a:endParaRPr>
          </a:p>
        </p:txBody>
      </p:sp>
    </p:spTree>
    <p:extLst>
      <p:ext uri="{BB962C8B-B14F-4D97-AF65-F5344CB8AC3E}">
        <p14:creationId xmlns:p14="http://schemas.microsoft.com/office/powerpoint/2010/main" val="746970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2859088" y="514350"/>
            <a:ext cx="3430587" cy="2573338"/>
          </a:xfrm>
          <a:ln/>
        </p:spPr>
      </p:sp>
      <p:sp>
        <p:nvSpPr>
          <p:cNvPr id="60419" name="Rectangle 3"/>
          <p:cNvSpPr>
            <a:spLocks noGrp="1" noChangeArrowheads="1"/>
          </p:cNvSpPr>
          <p:nvPr>
            <p:ph type="body" idx="1"/>
          </p:nvPr>
        </p:nvSpPr>
        <p:spPr>
          <a:xfrm>
            <a:off x="1219201" y="3256360"/>
            <a:ext cx="6705600" cy="3087290"/>
          </a:xfrm>
          <a:noFill/>
          <a:ln/>
        </p:spPr>
        <p:txBody>
          <a:bodyPr/>
          <a:lstStyle/>
          <a:p>
            <a:endParaRPr lang="en-GB" dirty="0">
              <a:cs typeface="Arial" pitchFamily="34" charset="0"/>
            </a:endParaRPr>
          </a:p>
        </p:txBody>
      </p:sp>
    </p:spTree>
    <p:extLst>
      <p:ext uri="{BB962C8B-B14F-4D97-AF65-F5344CB8AC3E}">
        <p14:creationId xmlns:p14="http://schemas.microsoft.com/office/powerpoint/2010/main" val="3515318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55</a:t>
            </a:fld>
            <a:endParaRPr lang="th-TH"/>
          </a:p>
        </p:txBody>
      </p:sp>
    </p:spTree>
    <p:extLst>
      <p:ext uri="{BB962C8B-B14F-4D97-AF65-F5344CB8AC3E}">
        <p14:creationId xmlns:p14="http://schemas.microsoft.com/office/powerpoint/2010/main" val="1628730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56</a:t>
            </a:fld>
            <a:endParaRPr lang="th-TH"/>
          </a:p>
        </p:txBody>
      </p:sp>
    </p:spTree>
    <p:extLst>
      <p:ext uri="{BB962C8B-B14F-4D97-AF65-F5344CB8AC3E}">
        <p14:creationId xmlns:p14="http://schemas.microsoft.com/office/powerpoint/2010/main" val="1405965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57</a:t>
            </a:fld>
            <a:endParaRPr lang="th-TH"/>
          </a:p>
        </p:txBody>
      </p:sp>
    </p:spTree>
    <p:extLst>
      <p:ext uri="{BB962C8B-B14F-4D97-AF65-F5344CB8AC3E}">
        <p14:creationId xmlns:p14="http://schemas.microsoft.com/office/powerpoint/2010/main" val="3573826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58</a:t>
            </a:fld>
            <a:endParaRPr lang="th-TH"/>
          </a:p>
        </p:txBody>
      </p:sp>
    </p:spTree>
    <p:extLst>
      <p:ext uri="{BB962C8B-B14F-4D97-AF65-F5344CB8AC3E}">
        <p14:creationId xmlns:p14="http://schemas.microsoft.com/office/powerpoint/2010/main" val="875413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ยึดรูปบนภาพนิ่ง 1"/>
          <p:cNvSpPr>
            <a:spLocks noGrp="1" noRot="1" noChangeAspect="1"/>
          </p:cNvSpPr>
          <p:nvPr>
            <p:ph type="sldImg"/>
          </p:nvPr>
        </p:nvSpPr>
        <p:spPr/>
      </p:sp>
      <p:sp>
        <p:nvSpPr>
          <p:cNvPr id="3" name="ตัวยึดบันทึกย่อ 2"/>
          <p:cNvSpPr>
            <a:spLocks noGrp="1"/>
          </p:cNvSpPr>
          <p:nvPr>
            <p:ph type="body" idx="1"/>
          </p:nvPr>
        </p:nvSpPr>
        <p:spPr/>
        <p:txBody>
          <a:bodyPr>
            <a:normAutofit/>
          </a:bodyPr>
          <a:lstStyle/>
          <a:p>
            <a:endParaRPr lang="th-TH" dirty="0"/>
          </a:p>
        </p:txBody>
      </p:sp>
      <p:sp>
        <p:nvSpPr>
          <p:cNvPr id="4" name="ตัวยึดหมายเลขภาพนิ่ง 3"/>
          <p:cNvSpPr>
            <a:spLocks noGrp="1"/>
          </p:cNvSpPr>
          <p:nvPr>
            <p:ph type="sldNum" sz="quarter" idx="10"/>
          </p:nvPr>
        </p:nvSpPr>
        <p:spPr/>
        <p:txBody>
          <a:bodyPr/>
          <a:lstStyle/>
          <a:p>
            <a:fld id="{48DFA729-022E-43A5-A83D-BA454D27CD64}" type="slidenum">
              <a:rPr lang="th-TH" smtClean="0"/>
              <a:pPr/>
              <a:t>59</a:t>
            </a:fld>
            <a:endParaRPr lang="th-TH"/>
          </a:p>
        </p:txBody>
      </p:sp>
    </p:spTree>
    <p:extLst>
      <p:ext uri="{BB962C8B-B14F-4D97-AF65-F5344CB8AC3E}">
        <p14:creationId xmlns:p14="http://schemas.microsoft.com/office/powerpoint/2010/main" val="29058198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2967038" y="595313"/>
            <a:ext cx="3214687" cy="2409825"/>
          </a:xfrm>
          <a:ln/>
        </p:spPr>
      </p:sp>
      <p:sp>
        <p:nvSpPr>
          <p:cNvPr id="55299" name="Rectangle 3"/>
          <p:cNvSpPr>
            <a:spLocks noGrp="1" noChangeArrowheads="1"/>
          </p:cNvSpPr>
          <p:nvPr>
            <p:ph type="body" idx="1"/>
          </p:nvPr>
        </p:nvSpPr>
        <p:spPr>
          <a:xfrm>
            <a:off x="1240369" y="3363518"/>
            <a:ext cx="6730999" cy="2906315"/>
          </a:xfrm>
          <a:noFill/>
          <a:ln/>
        </p:spPr>
        <p:txBody>
          <a:bodyPr/>
          <a:lstStyle/>
          <a:p>
            <a:endParaRPr lang="de-DE" dirty="0">
              <a:cs typeface="Arial" pitchFamily="34" charset="0"/>
            </a:endParaRPr>
          </a:p>
        </p:txBody>
      </p:sp>
    </p:spTree>
    <p:extLst>
      <p:ext uri="{BB962C8B-B14F-4D97-AF65-F5344CB8AC3E}">
        <p14:creationId xmlns:p14="http://schemas.microsoft.com/office/powerpoint/2010/main" val="3061179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2967038" y="595313"/>
            <a:ext cx="3214687" cy="2409825"/>
          </a:xfrm>
          <a:ln/>
        </p:spPr>
      </p:sp>
      <p:sp>
        <p:nvSpPr>
          <p:cNvPr id="55299" name="Rectangle 3"/>
          <p:cNvSpPr>
            <a:spLocks noGrp="1" noChangeArrowheads="1"/>
          </p:cNvSpPr>
          <p:nvPr>
            <p:ph type="body" idx="1"/>
          </p:nvPr>
        </p:nvSpPr>
        <p:spPr>
          <a:xfrm>
            <a:off x="1240369" y="3363518"/>
            <a:ext cx="6730999" cy="2906315"/>
          </a:xfrm>
          <a:noFill/>
          <a:ln/>
        </p:spPr>
        <p:txBody>
          <a:bodyPr/>
          <a:lstStyle/>
          <a:p>
            <a:endParaRPr lang="de-DE" dirty="0">
              <a:cs typeface="Arial" pitchFamily="34" charset="0"/>
            </a:endParaRPr>
          </a:p>
        </p:txBody>
      </p:sp>
    </p:spTree>
    <p:extLst>
      <p:ext uri="{BB962C8B-B14F-4D97-AF65-F5344CB8AC3E}">
        <p14:creationId xmlns:p14="http://schemas.microsoft.com/office/powerpoint/2010/main" val="2099903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2967038" y="595313"/>
            <a:ext cx="3214687" cy="2409825"/>
          </a:xfrm>
          <a:ln/>
        </p:spPr>
      </p:sp>
      <p:sp>
        <p:nvSpPr>
          <p:cNvPr id="55299" name="Rectangle 3"/>
          <p:cNvSpPr>
            <a:spLocks noGrp="1" noChangeArrowheads="1"/>
          </p:cNvSpPr>
          <p:nvPr>
            <p:ph type="body" idx="1"/>
          </p:nvPr>
        </p:nvSpPr>
        <p:spPr>
          <a:xfrm>
            <a:off x="1240369" y="3363518"/>
            <a:ext cx="6730999" cy="2906315"/>
          </a:xfrm>
          <a:noFill/>
          <a:ln/>
        </p:spPr>
        <p:txBody>
          <a:bodyPr/>
          <a:lstStyle/>
          <a:p>
            <a:endParaRPr lang="de-DE" dirty="0">
              <a:cs typeface="Arial" pitchFamily="34" charset="0"/>
            </a:endParaRPr>
          </a:p>
        </p:txBody>
      </p:sp>
    </p:spTree>
    <p:extLst>
      <p:ext uri="{BB962C8B-B14F-4D97-AF65-F5344CB8AC3E}">
        <p14:creationId xmlns:p14="http://schemas.microsoft.com/office/powerpoint/2010/main" val="1132921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A546A3-1041-4B68-82FA-6EB64427FD18}" type="slidenum">
              <a:rPr lang="en-US" altLang="en-US"/>
              <a:pPr eaLnBrk="1" hangingPunct="1"/>
              <a:t>8</a:t>
            </a:fld>
            <a:endParaRPr lang="en-US" altLang="en-US"/>
          </a:p>
        </p:txBody>
      </p:sp>
      <p:sp>
        <p:nvSpPr>
          <p:cNvPr id="45059" name="Rectangle 2"/>
          <p:cNvSpPr>
            <a:spLocks noGrp="1" noRot="1" noChangeAspect="1" noChangeArrowheads="1" noTextEdit="1"/>
          </p:cNvSpPr>
          <p:nvPr>
            <p:ph type="sldImg"/>
          </p:nvPr>
        </p:nvSpPr>
        <p:spPr>
          <a:xfrm>
            <a:off x="1147763" y="685800"/>
            <a:ext cx="4572000" cy="3429000"/>
          </a:xfrm>
          <a:ln/>
        </p:spPr>
      </p:sp>
      <p:sp>
        <p:nvSpPr>
          <p:cNvPr id="45060" name="Rectangle 3"/>
          <p:cNvSpPr>
            <a:spLocks noGrp="1" noChangeArrowheads="1"/>
          </p:cNvSpPr>
          <p:nvPr>
            <p:ph type="body" idx="1"/>
          </p:nvPr>
        </p:nvSpPr>
        <p:spPr>
          <a:xfrm>
            <a:off x="917575" y="4343400"/>
            <a:ext cx="5024438" cy="4114800"/>
          </a:xfrm>
          <a:noFill/>
        </p:spPr>
        <p:txBody>
          <a:bodyPr/>
          <a:lstStyle/>
          <a:p>
            <a:pPr lvl="1" eaLnBrk="1" hangingPunct="1"/>
            <a:r>
              <a:rPr lang="en-US" altLang="en-US" b="1">
                <a:latin typeface="Arial" panose="020B0604020202020204" pitchFamily="34" charset="0"/>
                <a:cs typeface="Arial" panose="020B0604020202020204" pitchFamily="34" charset="0"/>
              </a:rPr>
              <a:t>DEVELOPED BY:	</a:t>
            </a:r>
          </a:p>
          <a:p>
            <a:pPr lvl="1" eaLnBrk="1" hangingPunct="1"/>
            <a:r>
              <a:rPr lang="en-US" altLang="en-US" b="1">
                <a:latin typeface="Arial" panose="020B0604020202020204" pitchFamily="34" charset="0"/>
                <a:cs typeface="Arial" panose="020B0604020202020204" pitchFamily="34" charset="0"/>
              </a:rPr>
              <a:t>IAEA</a:t>
            </a:r>
          </a:p>
          <a:p>
            <a:pPr lvl="1" eaLnBrk="1" hangingPunct="1"/>
            <a:r>
              <a:rPr lang="en-US" altLang="en-US" b="1">
                <a:latin typeface="Arial" panose="020B0604020202020204" pitchFamily="34" charset="0"/>
                <a:cs typeface="Arial" panose="020B0604020202020204" pitchFamily="34" charset="0"/>
              </a:rPr>
              <a:t>Author(s):	unknown</a:t>
            </a:r>
          </a:p>
          <a:p>
            <a:pPr lvl="1" eaLnBrk="1" hangingPunct="1"/>
            <a:r>
              <a:rPr lang="en-US" altLang="en-US" b="1">
                <a:latin typeface="Arial" panose="020B0604020202020204" pitchFamily="34" charset="0"/>
                <a:cs typeface="Arial" panose="020B0604020202020204" pitchFamily="34" charset="0"/>
              </a:rPr>
              <a:t>DATE:	unknown</a:t>
            </a:r>
          </a:p>
          <a:p>
            <a:pPr lvl="1" eaLnBrk="1" hangingPunct="1"/>
            <a:r>
              <a:rPr lang="en-US" altLang="en-US" b="1">
                <a:latin typeface="Arial" panose="020B0604020202020204" pitchFamily="34" charset="0"/>
                <a:cs typeface="Arial" panose="020B0604020202020204" pitchFamily="34" charset="0"/>
              </a:rPr>
              <a:t>IAEA Classification Review:	unknown</a:t>
            </a:r>
          </a:p>
          <a:p>
            <a:pPr lvl="1" eaLnBrk="1" hangingPunct="1"/>
            <a:r>
              <a:rPr lang="en-US" altLang="en-US" b="1">
                <a:latin typeface="Arial" panose="020B0604020202020204" pitchFamily="34" charset="0"/>
                <a:cs typeface="Arial" panose="020B0604020202020204" pitchFamily="34" charset="0"/>
              </a:rPr>
              <a:t>IAEA Document Control Number:	unknown</a:t>
            </a: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11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spcBef>
                <a:spcPts val="601"/>
              </a:spcBef>
              <a:defRPr/>
            </a:pPr>
            <a:r>
              <a:rPr lang="en-US" dirty="0"/>
              <a:t>Nuclear weapons are the most dangerous weapons on earth. One can destroy a whole city, potentially killing millions, and jeopardizing the natural environment and lives of future generations through its long-term catastrophic effects. Nuclear weapons have only been used twice in warfare - the first, nicknamed Little Boy, was dropped on Hiroshima, Japan on Aug. 6, 1945 with a yield of 15 Kilotons (KT) and the second, Fat Man, was dropped on Nagasaki, Japan on Aug. 9, 1945 with a yield of 20 KT.</a:t>
            </a:r>
          </a:p>
        </p:txBody>
      </p:sp>
      <p:sp>
        <p:nvSpPr>
          <p:cNvPr id="4" name="Header Placeholder 3"/>
          <p:cNvSpPr>
            <a:spLocks noGrp="1"/>
          </p:cNvSpPr>
          <p:nvPr>
            <p:ph type="hdr" sz="quarter" idx="10"/>
          </p:nvPr>
        </p:nvSpPr>
        <p:spPr/>
        <p:txBody>
          <a:bodyPr/>
          <a:lstStyle/>
          <a:p>
            <a:pPr>
              <a:defRPr/>
            </a:pPr>
            <a:r>
              <a:rPr lang="en-US"/>
              <a:t>Radiological and Nuclear Threat</a:t>
            </a:r>
            <a:endParaRPr lang="en-US" dirty="0"/>
          </a:p>
        </p:txBody>
      </p:sp>
      <p:sp>
        <p:nvSpPr>
          <p:cNvPr id="5" name="Date Placeholder 4"/>
          <p:cNvSpPr>
            <a:spLocks noGrp="1"/>
          </p:cNvSpPr>
          <p:nvPr>
            <p:ph type="dt" idx="11"/>
          </p:nvPr>
        </p:nvSpPr>
        <p:spPr/>
        <p:txBody>
          <a:bodyPr/>
          <a:lstStyle/>
          <a:p>
            <a:pPr>
              <a:defRPr/>
            </a:pPr>
            <a:r>
              <a:rPr lang="en-US"/>
              <a:t>April 2016</a:t>
            </a:r>
            <a:endParaRPr lang="en-US" dirty="0"/>
          </a:p>
        </p:txBody>
      </p:sp>
      <p:sp>
        <p:nvSpPr>
          <p:cNvPr id="6" name="Footer Placeholder 5"/>
          <p:cNvSpPr>
            <a:spLocks noGrp="1"/>
          </p:cNvSpPr>
          <p:nvPr>
            <p:ph type="ftr" sz="quarter" idx="12"/>
          </p:nvPr>
        </p:nvSpPr>
        <p:spPr/>
        <p:txBody>
          <a:bodyPr/>
          <a:lstStyle/>
          <a:p>
            <a:pPr>
              <a:defRPr/>
            </a:pPr>
            <a:r>
              <a:rPr lang="en-US"/>
              <a:t>ILEA Radiological and Nuclear Smuggling and Detection</a:t>
            </a:r>
            <a:endParaRPr lang="en-US" dirty="0"/>
          </a:p>
        </p:txBody>
      </p:sp>
      <p:sp>
        <p:nvSpPr>
          <p:cNvPr id="7" name="Slide Number Placeholder 6"/>
          <p:cNvSpPr>
            <a:spLocks noGrp="1"/>
          </p:cNvSpPr>
          <p:nvPr>
            <p:ph type="sldNum" sz="quarter" idx="13"/>
          </p:nvPr>
        </p:nvSpPr>
        <p:spPr/>
        <p:txBody>
          <a:bodyPr/>
          <a:lstStyle/>
          <a:p>
            <a:pPr>
              <a:defRPr/>
            </a:pPr>
            <a:fld id="{268B2FB1-A1AA-400E-A04A-DF61D1B5B668}" type="slidenum">
              <a:rPr lang="en-US" smtClean="0"/>
              <a:pPr>
                <a:defRPr/>
              </a:pPr>
              <a:t>9</a:t>
            </a:fld>
            <a:endParaRPr lang="en-US" dirty="0"/>
          </a:p>
        </p:txBody>
      </p:sp>
    </p:spTree>
    <p:custDataLst>
      <p:tags r:id="rId1"/>
    </p:custDataLst>
    <p:extLst>
      <p:ext uri="{BB962C8B-B14F-4D97-AF65-F5344CB8AC3E}">
        <p14:creationId xmlns:p14="http://schemas.microsoft.com/office/powerpoint/2010/main" val="34291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One of the good news in combatting nuclear terrorism is that it takes a fairly large quantity of either uranium or plutonium to make a nuclear weapon. The International Atomic Energy Agency (IAEA) defines a significant quantity as the amount of material needed to manufacture a full nuclear weapon. The significant quantity given by the IAEA is 25 kilograms of U-235 and 8 kilograms of plutonium.</a:t>
            </a:r>
          </a:p>
          <a:p>
            <a:r>
              <a:rPr lang="en-US" dirty="0"/>
              <a:t>It would be difficult for terrorists to make the amount of material without being found out. It is much more likely they would try to obtain this material by acquiring it. Information on smuggling activities may serve as a measure of the efficiency and comprehensiveness of fissile material control. Small amounts of uranium and plutonium have been smuggled. In fact, to date there have 18 known seizures of weapons-grade material. But all the seizures combined would be well below the amount necessary for a nuclear weapon. Although this is comforting, the percentage of smugglers caught is not known, nor whether a recent drop in the last few years is real. It just may be that smugglers have learned and are now more sophisticated.</a:t>
            </a:r>
          </a:p>
          <a:p>
            <a:endParaRPr lang="en-US" dirty="0"/>
          </a:p>
        </p:txBody>
      </p:sp>
      <p:sp>
        <p:nvSpPr>
          <p:cNvPr id="5" name="Date Placeholder 4"/>
          <p:cNvSpPr>
            <a:spLocks noGrp="1"/>
          </p:cNvSpPr>
          <p:nvPr>
            <p:ph type="dt" idx="11"/>
          </p:nvPr>
        </p:nvSpPr>
        <p:spPr/>
        <p:txBody>
          <a:bodyPr/>
          <a:lstStyle/>
          <a:p>
            <a:r>
              <a:rPr lang="en-US"/>
              <a:t>April 2016</a:t>
            </a:r>
            <a:endParaRPr lang="en-US" dirty="0"/>
          </a:p>
        </p:txBody>
      </p:sp>
      <p:sp>
        <p:nvSpPr>
          <p:cNvPr id="7" name="Slide Number Placeholder 6"/>
          <p:cNvSpPr>
            <a:spLocks noGrp="1"/>
          </p:cNvSpPr>
          <p:nvPr>
            <p:ph type="sldNum" sz="quarter" idx="13"/>
          </p:nvPr>
        </p:nvSpPr>
        <p:spPr/>
        <p:txBody>
          <a:bodyPr/>
          <a:lstStyle/>
          <a:p>
            <a:fld id="{268B2FB1-A1AA-400E-A04A-DF61D1B5B668}" type="slidenum">
              <a:rPr lang="en-US" smtClean="0"/>
              <a:pPr/>
              <a:t>10</a:t>
            </a:fld>
            <a:endParaRPr lang="en-US" dirty="0"/>
          </a:p>
        </p:txBody>
      </p:sp>
      <p:sp>
        <p:nvSpPr>
          <p:cNvPr id="8" name="Header Placeholder 7"/>
          <p:cNvSpPr>
            <a:spLocks noGrp="1"/>
          </p:cNvSpPr>
          <p:nvPr>
            <p:ph type="hdr" sz="quarter" idx="14"/>
          </p:nvPr>
        </p:nvSpPr>
        <p:spPr/>
        <p:txBody>
          <a:bodyPr/>
          <a:lstStyle/>
          <a:p>
            <a:r>
              <a:rPr lang="en-US"/>
              <a:t>Radiological and Nuclear Threat</a:t>
            </a:r>
            <a:endParaRPr lang="en-US" dirty="0"/>
          </a:p>
        </p:txBody>
      </p:sp>
      <p:sp>
        <p:nvSpPr>
          <p:cNvPr id="9" name="Footer Placeholder 8"/>
          <p:cNvSpPr>
            <a:spLocks noGrp="1"/>
          </p:cNvSpPr>
          <p:nvPr>
            <p:ph type="ftr" sz="quarter" idx="15"/>
          </p:nvPr>
        </p:nvSpPr>
        <p:spPr/>
        <p:txBody>
          <a:bodyPr/>
          <a:lstStyle/>
          <a:p>
            <a:r>
              <a:rPr lang="en-US"/>
              <a:t>ILEA Radiological and Nuclear Smuggling and Detection</a:t>
            </a:r>
            <a:endParaRPr lang="en-US" dirty="0"/>
          </a:p>
        </p:txBody>
      </p:sp>
      <p:sp>
        <p:nvSpPr>
          <p:cNvPr id="13" name="Slide Image Placeholder 12"/>
          <p:cNvSpPr>
            <a:spLocks noGrp="1" noRot="1" noChangeAspect="1"/>
          </p:cNvSpPr>
          <p:nvPr>
            <p:ph type="sldImg"/>
          </p:nvPr>
        </p:nvSpPr>
        <p:spPr/>
      </p:sp>
    </p:spTree>
    <p:custDataLst>
      <p:tags r:id="rId1"/>
    </p:custDataLst>
    <p:extLst>
      <p:ext uri="{BB962C8B-B14F-4D97-AF65-F5344CB8AC3E}">
        <p14:creationId xmlns:p14="http://schemas.microsoft.com/office/powerpoint/2010/main" val="3502670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8386" name="Rectangle 2"/>
          <p:cNvSpPr>
            <a:spLocks noGrp="1" noRot="1" noChangeAspect="1" noChangeArrowheads="1" noTextEdit="1"/>
          </p:cNvSpPr>
          <p:nvPr>
            <p:ph type="sldImg"/>
          </p:nvPr>
        </p:nvSpPr>
        <p:spPr bwMode="auto">
          <a:xfrm>
            <a:off x="1136650" y="684213"/>
            <a:ext cx="4567238" cy="3424237"/>
          </a:xfrm>
          <a:prstGeom prst="rect">
            <a:avLst/>
          </a:prstGeom>
          <a:solidFill>
            <a:srgbClr val="FFFFFF"/>
          </a:solidFill>
          <a:ln>
            <a:solidFill>
              <a:srgbClr val="000000"/>
            </a:solidFill>
            <a:miter lim="800000"/>
            <a:headEnd/>
            <a:tailEnd/>
          </a:ln>
        </p:spPr>
      </p:sp>
      <p:sp>
        <p:nvSpPr>
          <p:cNvPr id="1808387" name="Rectangle 3"/>
          <p:cNvSpPr>
            <a:spLocks noGrp="1" noChangeArrowheads="1"/>
          </p:cNvSpPr>
          <p:nvPr>
            <p:ph type="body" idx="1"/>
          </p:nvPr>
        </p:nvSpPr>
        <p:spPr bwMode="auto">
          <a:xfrm>
            <a:off x="683724" y="4336978"/>
            <a:ext cx="5472981" cy="4107793"/>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96609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GB" altLang="en-US" dirty="0"/>
          </a:p>
        </p:txBody>
      </p:sp>
    </p:spTree>
    <p:extLst>
      <p:ext uri="{BB962C8B-B14F-4D97-AF65-F5344CB8AC3E}">
        <p14:creationId xmlns:p14="http://schemas.microsoft.com/office/powerpoint/2010/main" val="2687158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1669D334-0E30-4C19-B9D8-86D39345793D}" type="datetime1">
              <a:rPr lang="en-US" smtClean="0"/>
              <a:t>11/2/2020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121704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C19DB54E-7943-4B48-9F29-77D4DC8FC2B1}" type="datetime1">
              <a:rPr lang="en-US" smtClean="0"/>
              <a:t>11/2/2020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777129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BEAA2C45-AE7E-4E3D-8FAE-1358F0248F2A}" type="datetime1">
              <a:rPr lang="en-US" smtClean="0"/>
              <a:t>11/2/2020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1813517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61F2876-589B-49FB-8713-753C53C3EA08}" type="datetime1">
              <a:rPr lang="en-US" smtClean="0"/>
              <a:t>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Title 1"/>
          <p:cNvSpPr>
            <a:spLocks noGrp="1"/>
          </p:cNvSpPr>
          <p:nvPr>
            <p:ph type="title"/>
          </p:nvPr>
        </p:nvSpPr>
        <p:spPr/>
        <p:txBody>
          <a:bodyPr>
            <a:normAutofit/>
          </a:bodyPr>
          <a:lstStyle>
            <a:lvl1pPr algn="l">
              <a:defRPr sz="2401"/>
            </a:lvl1pPr>
          </a:lstStyle>
          <a:p>
            <a:r>
              <a:rPr lang="en-US"/>
              <a:t>Click to edit Master title style</a:t>
            </a:r>
            <a:endParaRPr/>
          </a:p>
        </p:txBody>
      </p:sp>
    </p:spTree>
    <p:extLst>
      <p:ext uri="{BB962C8B-B14F-4D97-AF65-F5344CB8AC3E}">
        <p14:creationId xmlns:p14="http://schemas.microsoft.com/office/powerpoint/2010/main" val="159238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82575" y="98425"/>
            <a:ext cx="8534400" cy="762000"/>
          </a:xfrm>
        </p:spPr>
        <p:txBody>
          <a:bodyPr/>
          <a:lstStyle/>
          <a:p>
            <a:r>
              <a:rPr lang="en-US"/>
              <a:t>Click to edit Master title style</a:t>
            </a:r>
          </a:p>
        </p:txBody>
      </p:sp>
      <p:sp>
        <p:nvSpPr>
          <p:cNvPr id="3" name="Text Placeholder 2"/>
          <p:cNvSpPr>
            <a:spLocks noGrp="1"/>
          </p:cNvSpPr>
          <p:nvPr>
            <p:ph type="body" sz="half" idx="1"/>
          </p:nvPr>
        </p:nvSpPr>
        <p:spPr>
          <a:xfrm>
            <a:off x="274638" y="1524000"/>
            <a:ext cx="421957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524000"/>
            <a:ext cx="4221162"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3886200"/>
            <a:ext cx="4221162"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75E14643-07C9-4568-B531-6746997BB7EF}" type="datetime1">
              <a:rPr lang="th-TH" smtClean="0"/>
              <a:pPr>
                <a:defRPr/>
              </a:pPr>
              <a:t>02/11/63</a:t>
            </a:fld>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911252F8-5C82-4D3C-AFB5-A5B941823C6C}" type="slidenum">
              <a:rPr lang="en-US"/>
              <a:pPr>
                <a:defRPr/>
              </a:pPr>
              <a:t>‹#›</a:t>
            </a:fld>
            <a:endParaRPr lang="en-US"/>
          </a:p>
        </p:txBody>
      </p:sp>
    </p:spTree>
    <p:extLst>
      <p:ext uri="{BB962C8B-B14F-4D97-AF65-F5344CB8AC3E}">
        <p14:creationId xmlns:p14="http://schemas.microsoft.com/office/powerpoint/2010/main" val="596339121"/>
      </p:ext>
    </p:extLst>
  </p:cSld>
  <p:clrMapOvr>
    <a:masterClrMapping/>
  </p:clrMapOvr>
  <p:transition spd="med">
    <p:blinds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a:t>Click to edit Master title style</a:t>
            </a:r>
          </a:p>
        </p:txBody>
      </p:sp>
      <p:sp>
        <p:nvSpPr>
          <p:cNvPr id="3" name="Table Placeholder 2"/>
          <p:cNvSpPr>
            <a:spLocks noGrp="1"/>
          </p:cNvSpPr>
          <p:nvPr>
            <p:ph type="tbl" idx="1"/>
          </p:nvPr>
        </p:nvSpPr>
        <p:spPr>
          <a:xfrm>
            <a:off x="1371600" y="762000"/>
            <a:ext cx="7772400" cy="57150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6CCCF211-FC5B-466E-86CD-7BD4CB42E5C6}" type="slidenum">
              <a:rPr lang="en-US" altLang="en-US"/>
              <a:pPr/>
              <a:t>‹#›</a:t>
            </a:fld>
            <a:endParaRPr lang="en-US" altLang="en-US"/>
          </a:p>
        </p:txBody>
      </p:sp>
    </p:spTree>
    <p:extLst>
      <p:ext uri="{BB962C8B-B14F-4D97-AF65-F5344CB8AC3E}">
        <p14:creationId xmlns:p14="http://schemas.microsoft.com/office/powerpoint/2010/main" val="277122521"/>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762000"/>
          </a:xfrm>
        </p:spPr>
        <p:txBody>
          <a:bodyPr/>
          <a:lstStyle/>
          <a:p>
            <a:r>
              <a:rPr lang="en-US"/>
              <a:t>Click to edit Master title style</a:t>
            </a:r>
          </a:p>
        </p:txBody>
      </p:sp>
      <p:sp>
        <p:nvSpPr>
          <p:cNvPr id="3" name="Content Placeholder 2"/>
          <p:cNvSpPr>
            <a:spLocks noGrp="1"/>
          </p:cNvSpPr>
          <p:nvPr>
            <p:ph sz="quarter" idx="1"/>
          </p:nvPr>
        </p:nvSpPr>
        <p:spPr>
          <a:xfrm>
            <a:off x="1372040" y="762000"/>
            <a:ext cx="3815620" cy="2781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328381" y="762000"/>
            <a:ext cx="3815619" cy="2781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372040" y="3695700"/>
            <a:ext cx="3815620" cy="2781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328381" y="3695700"/>
            <a:ext cx="3815619" cy="2781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0" y="6629400"/>
            <a:ext cx="1905611" cy="228600"/>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92C58F8-7169-437E-A76A-6D12AFE9BA0D}" type="datetime1">
              <a:rPr kumimoji="0" lang="en-US" altLang="en-US" sz="1200" b="0" i="0" u="none" strike="noStrike" kern="1200" cap="none" spc="0" normalizeH="0" baseline="0" noProof="0" smtClean="0">
                <a:ln>
                  <a:noFill/>
                </a:ln>
                <a:solidFill>
                  <a:prstClr val="black">
                    <a:tint val="75000"/>
                  </a:prstClr>
                </a:solidFill>
                <a:effectLst/>
                <a:uLnTx/>
                <a:uFillTx/>
                <a:latin typeface="Calibri"/>
                <a:ea typeface="+mn-ea"/>
                <a:cs typeface="+mn-cs"/>
              </a:rPr>
              <a:t>11/2/2020</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lide Number Placeholder 7"/>
          <p:cNvSpPr>
            <a:spLocks noGrp="1"/>
          </p:cNvSpPr>
          <p:nvPr>
            <p:ph type="sldNum" sz="quarter" idx="11"/>
          </p:nvPr>
        </p:nvSpPr>
        <p:spPr>
          <a:xfrm>
            <a:off x="7238389" y="6629400"/>
            <a:ext cx="1905611" cy="228600"/>
          </a:xfrm>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C142D05-DA4F-4B29-879A-9020744CC724}" type="slidenum">
              <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754381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876076F1-D0DE-4AAC-915C-2B08CA2E361A}" type="datetime1">
              <a:rPr lang="en-US" smtClean="0"/>
              <a:t>11/2/2020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2897304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h-TH"/>
              <a:t>แก้ไขสไตล์ของข้อความต้นแบบ</a:t>
            </a:r>
          </a:p>
        </p:txBody>
      </p:sp>
      <p:sp>
        <p:nvSpPr>
          <p:cNvPr id="4" name="Date Placeholder 3"/>
          <p:cNvSpPr>
            <a:spLocks noGrp="1"/>
          </p:cNvSpPr>
          <p:nvPr>
            <p:ph type="dt" sz="half" idx="10"/>
          </p:nvPr>
        </p:nvSpPr>
        <p:spPr/>
        <p:txBody>
          <a:bodyPr/>
          <a:lstStyle/>
          <a:p>
            <a:fld id="{61D28E30-3404-47E6-A0C6-BF0C40729C28}" type="datetime1">
              <a:rPr lang="en-US" smtClean="0"/>
              <a:t>11/2/2020</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1978548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8FF04606-BA9D-41E4-AFE7-43392F7054E3}" type="datetime1">
              <a:rPr lang="en-US" smtClean="0"/>
              <a:t>11/2/2020</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70733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แก้ไขสไตล์ของข้อความต้นแบบ</a:t>
            </a:r>
          </a:p>
        </p:txBody>
      </p:sp>
      <p:sp>
        <p:nvSpPr>
          <p:cNvPr id="4" name="Content Placeholder 3"/>
          <p:cNvSpPr>
            <a:spLocks noGrp="1"/>
          </p:cNvSpPr>
          <p:nvPr>
            <p:ph sz="half" idx="2"/>
          </p:nvPr>
        </p:nvSpPr>
        <p:spPr>
          <a:xfrm>
            <a:off x="629842" y="2505075"/>
            <a:ext cx="3868340" cy="3684588"/>
          </a:xfrm>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แก้ไขสไตล์ของข้อความต้นแบบ</a:t>
            </a:r>
          </a:p>
        </p:txBody>
      </p:sp>
      <p:sp>
        <p:nvSpPr>
          <p:cNvPr id="6" name="Content Placeholder 5"/>
          <p:cNvSpPr>
            <a:spLocks noGrp="1"/>
          </p:cNvSpPr>
          <p:nvPr>
            <p:ph sz="quarter" idx="4"/>
          </p:nvPr>
        </p:nvSpPr>
        <p:spPr>
          <a:xfrm>
            <a:off x="4629150" y="2505075"/>
            <a:ext cx="3887391" cy="3684588"/>
          </a:xfrm>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EE73034B-8913-48F0-9CAD-3EB48F6ED7A5}" type="datetime1">
              <a:rPr lang="en-US" smtClean="0"/>
              <a:t>11/2/2020</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833133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745EE997-08AA-4E3E-905A-648AF9CCDEDA}" type="datetime1">
              <a:rPr lang="en-US" smtClean="0"/>
              <a:t>11/2/2020</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416732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98EB-18FE-4EC0-A985-C415681FFBFD}" type="datetime1">
              <a:rPr lang="en-US" smtClean="0"/>
              <a:t>11/2/2020</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496944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แก้ไขสไตล์ของข้อความต้นแบบ</a:t>
            </a:r>
          </a:p>
        </p:txBody>
      </p:sp>
      <p:sp>
        <p:nvSpPr>
          <p:cNvPr id="5" name="Date Placeholder 4"/>
          <p:cNvSpPr>
            <a:spLocks noGrp="1"/>
          </p:cNvSpPr>
          <p:nvPr>
            <p:ph type="dt" sz="half" idx="10"/>
          </p:nvPr>
        </p:nvSpPr>
        <p:spPr/>
        <p:txBody>
          <a:bodyPr/>
          <a:lstStyle/>
          <a:p>
            <a:fld id="{D17FC70B-A8B2-4927-A2CF-8A33DFDA51DD}" type="datetime1">
              <a:rPr lang="en-US" smtClean="0"/>
              <a:t>11/2/2020</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1635211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แก้ไขสไตล์ของข้อความต้นแบบ</a:t>
            </a:r>
          </a:p>
        </p:txBody>
      </p:sp>
      <p:sp>
        <p:nvSpPr>
          <p:cNvPr id="5" name="Date Placeholder 4"/>
          <p:cNvSpPr>
            <a:spLocks noGrp="1"/>
          </p:cNvSpPr>
          <p:nvPr>
            <p:ph type="dt" sz="half" idx="10"/>
          </p:nvPr>
        </p:nvSpPr>
        <p:spPr/>
        <p:txBody>
          <a:bodyPr/>
          <a:lstStyle/>
          <a:p>
            <a:fld id="{E6DFBFA0-22C0-4B0B-9EB7-1854D81689B5}" type="datetime1">
              <a:rPr lang="en-US" smtClean="0"/>
              <a:t>11/2/2020</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84BE401-40E7-42A5-826D-B7266E14A2DE}" type="slidenum">
              <a:rPr lang="th-TH" smtClean="0"/>
              <a:t>‹#›</a:t>
            </a:fld>
            <a:endParaRPr lang="th-TH"/>
          </a:p>
        </p:txBody>
      </p:sp>
    </p:spTree>
    <p:extLst>
      <p:ext uri="{BB962C8B-B14F-4D97-AF65-F5344CB8AC3E}">
        <p14:creationId xmlns:p14="http://schemas.microsoft.com/office/powerpoint/2010/main" val="359182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1D6A7-04A0-43C5-A55A-F5288CDAD5FE}" type="datetime1">
              <a:rPr lang="en-US" smtClean="0"/>
              <a:t>11/2/2020</a:t>
            </a:fld>
            <a:endParaRPr lang="th-T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BE401-40E7-42A5-826D-B7266E14A2DE}" type="slidenum">
              <a:rPr lang="th-TH" smtClean="0"/>
              <a:t>‹#›</a:t>
            </a:fld>
            <a:endParaRPr lang="th-TH"/>
          </a:p>
        </p:txBody>
      </p:sp>
    </p:spTree>
    <p:extLst>
      <p:ext uri="{BB962C8B-B14F-4D97-AF65-F5344CB8AC3E}">
        <p14:creationId xmlns:p14="http://schemas.microsoft.com/office/powerpoint/2010/main" val="1161485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78" r:id="rId13"/>
    <p:sldLayoutId id="2147483779" r:id="rId14"/>
    <p:sldLayoutId id="214748378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12.xml"/><Relationship Id="rId16"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hyperlink" Target="http://images.google.com/imgres?imgurl=http://www.uchsc.edu/safety/Images/RadiationSymbol.gif&amp;imgrefurl=http://www.uchsc.edu/safety/MovetoFitz/index-RadIssues.htm&amp;usg=__DE9iCMCuJPpnaPwnMC1zohd4Ykc=&amp;h=1093&amp;w=1171&amp;sz=17&amp;hl=en&amp;start=5&amp;tbnid=WZVNuJhRHtmTpM:&amp;tbnh=140&amp;tbnw=150&amp;prev=/images?q=radiation+symbol&amp;gbv=2&amp;hl=en" TargetMode="External"/><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radiation.wmv" TargetMode="External"/><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8.wmf"/><Relationship Id="rId5" Type="http://schemas.openxmlformats.org/officeDocument/2006/relationships/image" Target="../media/image62.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hyperlink" Target="http://images.google.com/imgres?imgurl=http://www.uchsc.edu/safety/Images/RadiationSymbol.gif&amp;imgrefurl=http://www.uchsc.edu/safety/MovetoFitz/index-RadIssues.htm&amp;usg=__DE9iCMCuJPpnaPwnMC1zohd4Ykc=&amp;h=1093&amp;w=1171&amp;sz=17&amp;hl=en&amp;start=5&amp;tbnid=WZVNuJhRHtmTpM:&amp;tbnh=140&amp;tbnw=150&amp;prev=/images?q=radiation+symbol&amp;gbv=2&amp;hl=en" TargetMode="External"/><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49.png"/><Relationship Id="rId7" Type="http://schemas.openxmlformats.org/officeDocument/2006/relationships/diagramColors" Target="../diagrams/colors7.xml"/><Relationship Id="rId12" Type="http://schemas.openxmlformats.org/officeDocument/2006/relationships/image" Target="../media/image15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image" Target="../media/image152.png"/><Relationship Id="rId5" Type="http://schemas.openxmlformats.org/officeDocument/2006/relationships/diagramLayout" Target="../diagrams/layout7.xml"/><Relationship Id="rId10" Type="http://schemas.openxmlformats.org/officeDocument/2006/relationships/image" Target="../media/image151.png"/><Relationship Id="rId4" Type="http://schemas.openxmlformats.org/officeDocument/2006/relationships/diagramData" Target="../diagrams/data7.xml"/><Relationship Id="rId9" Type="http://schemas.openxmlformats.org/officeDocument/2006/relationships/image" Target="../media/image150.png"/></Relationships>
</file>

<file path=ppt/slides/_rels/slide6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diagramLayout" Target="../diagrams/layout8.xml"/><Relationship Id="rId7" Type="http://schemas.openxmlformats.org/officeDocument/2006/relationships/image" Target="../media/image155.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diagramLayout" Target="../diagrams/layout9.xml"/><Relationship Id="rId7" Type="http://schemas.openxmlformats.org/officeDocument/2006/relationships/image" Target="../media/image157.jpeg"/><Relationship Id="rId12" Type="http://schemas.openxmlformats.org/officeDocument/2006/relationships/image" Target="../media/image162.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161.jpeg"/><Relationship Id="rId5" Type="http://schemas.openxmlformats.org/officeDocument/2006/relationships/diagramColors" Target="../diagrams/colors9.xml"/><Relationship Id="rId10" Type="http://schemas.openxmlformats.org/officeDocument/2006/relationships/image" Target="../media/image160.jpeg"/><Relationship Id="rId4" Type="http://schemas.openxmlformats.org/officeDocument/2006/relationships/diagramQuickStyle" Target="../diagrams/quickStyle9.xml"/><Relationship Id="rId9" Type="http://schemas.openxmlformats.org/officeDocument/2006/relationships/image" Target="../media/image159.jpeg"/></Relationships>
</file>

<file path=ppt/slides/_rels/slide6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en.wikipedia.org/wiki/File:Nagasakibomb.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ชื่อเรื่องรอง 2"/>
          <p:cNvSpPr txBox="1">
            <a:spLocks/>
          </p:cNvSpPr>
          <p:nvPr/>
        </p:nvSpPr>
        <p:spPr>
          <a:xfrm>
            <a:off x="199615" y="5260959"/>
            <a:ext cx="8807842" cy="14552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h-TH" b="1" dirty="0">
                <a:latin typeface="TH SarabunPSK" panose="020B0500040200020003" pitchFamily="34" charset="-34"/>
                <a:cs typeface="TH SarabunPSK" panose="020B0500040200020003" pitchFamily="34" charset="-34"/>
              </a:rPr>
              <a:t>รายวิชา </a:t>
            </a:r>
            <a:r>
              <a:rPr lang="en-US" b="1" dirty="0">
                <a:latin typeface="TH SarabunPSK" panose="020B0500040200020003" pitchFamily="34" charset="-34"/>
                <a:cs typeface="TH SarabunPSK" panose="020B0500040200020003" pitchFamily="34" charset="-34"/>
              </a:rPr>
              <a:t>SCPY 451 Forensic Physics </a:t>
            </a:r>
            <a:r>
              <a:rPr lang="th-TH" b="1" dirty="0">
                <a:latin typeface="TH SarabunPSK" panose="020B0500040200020003" pitchFamily="34" charset="-34"/>
                <a:cs typeface="TH SarabunPSK" panose="020B0500040200020003" pitchFamily="34" charset="-34"/>
              </a:rPr>
              <a:t> </a:t>
            </a:r>
          </a:p>
          <a:p>
            <a:r>
              <a:rPr lang="th-TH" b="1" dirty="0">
                <a:latin typeface="TH SarabunPSK" panose="020B0500040200020003" pitchFamily="34" charset="-34"/>
                <a:cs typeface="TH SarabunPSK" panose="020B0500040200020003" pitchFamily="34" charset="-34"/>
              </a:rPr>
              <a:t>คณะวิทยาศาสตร์ มหาวิทยาลัยมหิดล </a:t>
            </a:r>
          </a:p>
          <a:p>
            <a:r>
              <a:rPr lang="th-TH" b="1" dirty="0">
                <a:latin typeface="TH SarabunPSK" panose="020B0500040200020003" pitchFamily="34" charset="-34"/>
                <a:cs typeface="TH SarabunPSK" panose="020B0500040200020003" pitchFamily="34" charset="-34"/>
              </a:rPr>
              <a:t>วันพุธที่ 4 พฤศจิกายน พ.ศ. 2563 เวลา 9.00 -12.00 น.</a:t>
            </a:r>
          </a:p>
          <a:p>
            <a:endParaRPr lang="th-TH" dirty="0">
              <a:latin typeface="TH SarabunPSK" panose="020B0500040200020003" pitchFamily="34" charset="-34"/>
              <a:cs typeface="TH SarabunPSK" panose="020B0500040200020003" pitchFamily="34" charset="-34"/>
            </a:endParaRPr>
          </a:p>
        </p:txBody>
      </p:sp>
      <p:sp>
        <p:nvSpPr>
          <p:cNvPr id="8" name="Title 7">
            <a:extLst>
              <a:ext uri="{FF2B5EF4-FFF2-40B4-BE49-F238E27FC236}">
                <a16:creationId xmlns:a16="http://schemas.microsoft.com/office/drawing/2014/main" id="{D8F7C2E8-10A0-C24A-8B38-0E3E8D27B67F}"/>
              </a:ext>
            </a:extLst>
          </p:cNvPr>
          <p:cNvSpPr>
            <a:spLocks noGrp="1"/>
          </p:cNvSpPr>
          <p:nvPr>
            <p:ph type="ctrTitle"/>
          </p:nvPr>
        </p:nvSpPr>
        <p:spPr>
          <a:xfrm>
            <a:off x="717336" y="1273597"/>
            <a:ext cx="7772400" cy="1501779"/>
          </a:xfrm>
        </p:spPr>
        <p:txBody>
          <a:bodyPr>
            <a:normAutofit fontScale="90000"/>
          </a:bodyPr>
          <a:lstStyle/>
          <a:p>
            <a:r>
              <a:rPr lang="th-TH" sz="5200" b="1" dirty="0">
                <a:latin typeface="TH SarabunPSK" panose="020B0500040200020003" pitchFamily="34" charset="-34"/>
                <a:cs typeface="TH SarabunPSK" panose="020B0500040200020003" pitchFamily="34" charset="-34"/>
              </a:rPr>
              <a:t>การตรวจพิสูจน์เอกลักษณ์ทางนิวเคลียร์ </a:t>
            </a:r>
            <a:br>
              <a:rPr lang="th-TH" sz="5200" b="1" dirty="0">
                <a:latin typeface="TH SarabunPSK" panose="020B0500040200020003" pitchFamily="34" charset="-34"/>
                <a:cs typeface="TH SarabunPSK" panose="020B0500040200020003" pitchFamily="34" charset="-34"/>
              </a:rPr>
            </a:br>
            <a:r>
              <a:rPr lang="en-US" sz="5200" b="1" dirty="0">
                <a:latin typeface="TH SarabunPSK" panose="020B0500040200020003" pitchFamily="34" charset="-34"/>
                <a:cs typeface="TH SarabunPSK" panose="020B0500040200020003" pitchFamily="34" charset="-34"/>
              </a:rPr>
              <a:t>(Nuclear Forensics Analysis)</a:t>
            </a:r>
          </a:p>
        </p:txBody>
      </p:sp>
      <p:sp>
        <p:nvSpPr>
          <p:cNvPr id="9" name="ชื่อเรื่อง 1">
            <a:extLst>
              <a:ext uri="{FF2B5EF4-FFF2-40B4-BE49-F238E27FC236}">
                <a16:creationId xmlns:a16="http://schemas.microsoft.com/office/drawing/2014/main" id="{2AD70134-859C-F74C-A1F3-617E190B6ABB}"/>
              </a:ext>
            </a:extLst>
          </p:cNvPr>
          <p:cNvSpPr txBox="1">
            <a:spLocks/>
          </p:cNvSpPr>
          <p:nvPr/>
        </p:nvSpPr>
        <p:spPr>
          <a:xfrm>
            <a:off x="199615" y="4082624"/>
            <a:ext cx="8676957" cy="699796"/>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r>
              <a:rPr lang="th-TH" sz="2800" dirty="0">
                <a:solidFill>
                  <a:srgbClr val="000099"/>
                </a:solidFill>
                <a:latin typeface="TH SarabunPSK" panose="020B0500040200020003" pitchFamily="34" charset="-34"/>
                <a:cs typeface="TH SarabunPSK" panose="020B0500040200020003" pitchFamily="34" charset="-34"/>
              </a:rPr>
              <a:t>กลุ่มสนับสนุนทางเทคนิคด้านความมั่นคงและพิทักษ์ความปลอดภัย</a:t>
            </a:r>
          </a:p>
          <a:p>
            <a:pPr algn="ctr"/>
            <a:r>
              <a:rPr lang="th-TH" sz="2800" dirty="0">
                <a:solidFill>
                  <a:srgbClr val="000099"/>
                </a:solidFill>
                <a:latin typeface="TH SarabunPSK" panose="020B0500040200020003" pitchFamily="34" charset="-34"/>
                <a:cs typeface="TH SarabunPSK" panose="020B0500040200020003" pitchFamily="34" charset="-34"/>
              </a:rPr>
              <a:t>กองพัฒนาระบบและมาตรฐานกำกับดูแลความปลอดภัย สำนักงานปรมาณูเพื่อสันติ</a:t>
            </a:r>
          </a:p>
        </p:txBody>
      </p:sp>
      <p:sp>
        <p:nvSpPr>
          <p:cNvPr id="6" name="ชื่อเรื่อง 1">
            <a:extLst>
              <a:ext uri="{FF2B5EF4-FFF2-40B4-BE49-F238E27FC236}">
                <a16:creationId xmlns:a16="http://schemas.microsoft.com/office/drawing/2014/main" id="{421DF751-E569-4A8F-AF39-BC4E77B9526B}"/>
              </a:ext>
            </a:extLst>
          </p:cNvPr>
          <p:cNvSpPr txBox="1">
            <a:spLocks/>
          </p:cNvSpPr>
          <p:nvPr/>
        </p:nvSpPr>
        <p:spPr>
          <a:xfrm>
            <a:off x="1271575" y="3057590"/>
            <a:ext cx="6533036" cy="547691"/>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r>
              <a:rPr lang="th-TH" sz="3600" b="1" dirty="0">
                <a:solidFill>
                  <a:schemeClr val="tx1"/>
                </a:solidFill>
                <a:latin typeface="TH SarabunPSK" panose="020B0500040200020003" pitchFamily="34" charset="-34"/>
                <a:cs typeface="TH SarabunPSK" panose="020B0500040200020003" pitchFamily="34" charset="-34"/>
              </a:rPr>
              <a:t>หริเนตร มุ่งพยาบาล</a:t>
            </a:r>
          </a:p>
        </p:txBody>
      </p:sp>
    </p:spTree>
    <p:extLst>
      <p:ext uri="{BB962C8B-B14F-4D97-AF65-F5344CB8AC3E}">
        <p14:creationId xmlns:p14="http://schemas.microsoft.com/office/powerpoint/2010/main" val="2970868140"/>
      </p:ext>
    </p:extLst>
  </p:cSld>
  <p:clrMapOvr>
    <a:masterClrMapping/>
  </p:clrMapOvr>
  <mc:AlternateContent xmlns:mc="http://schemas.openxmlformats.org/markup-compatibility/2006" xmlns:p14="http://schemas.microsoft.com/office/powerpoint/2010/main">
    <mc:Choice Requires="p14">
      <p:transition spd="slow" p14:dur="2000" advTm="4829"/>
    </mc:Choice>
    <mc:Fallback xmlns="">
      <p:transition spd="slow" advTm="482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434466F-8117-4516-84EF-1934817BB48D}"/>
              </a:ext>
            </a:extLst>
          </p:cNvPr>
          <p:cNvSpPr txBox="1"/>
          <p:nvPr/>
        </p:nvSpPr>
        <p:spPr>
          <a:xfrm>
            <a:off x="0" y="6106977"/>
            <a:ext cx="9104243"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th-TH" sz="2200" dirty="0"/>
              <a:t>ที่มา</a:t>
            </a:r>
            <a:r>
              <a:rPr lang="en-US" dirty="0"/>
              <a:t> : Radiological and Nuclear Smuggling and Detection for Law Enforcement Awareness Course, International Law Enforcement Academy, Bangkok, Thailand, June 4-8, 2018</a:t>
            </a:r>
          </a:p>
        </p:txBody>
      </p:sp>
      <p:sp>
        <p:nvSpPr>
          <p:cNvPr id="2" name="Title 1"/>
          <p:cNvSpPr>
            <a:spLocks noGrp="1"/>
          </p:cNvSpPr>
          <p:nvPr>
            <p:ph type="title"/>
          </p:nvPr>
        </p:nvSpPr>
        <p:spPr>
          <a:xfrm>
            <a:off x="2373817" y="0"/>
            <a:ext cx="4439480" cy="860585"/>
          </a:xfrm>
        </p:spPr>
        <p:txBody>
          <a:bodyPr>
            <a:noAutofit/>
          </a:bodyPr>
          <a:lstStyle/>
          <a:p>
            <a:pPr algn="ctr"/>
            <a:r>
              <a:rPr lang="th-TH" sz="4200" b="1" dirty="0">
                <a:latin typeface="TH SarabunPSK" panose="020B0500040200020003" pitchFamily="34" charset="-34"/>
                <a:cs typeface="TH SarabunPSK" panose="020B0500040200020003" pitchFamily="34" charset="-34"/>
              </a:rPr>
              <a:t>การผลิตอาวุธนิวเคลียร์</a:t>
            </a:r>
            <a:endParaRPr lang="en-US" sz="4200" b="1" dirty="0">
              <a:latin typeface="TH SarabunPSK" panose="020B0500040200020003" pitchFamily="34" charset="-34"/>
              <a:cs typeface="TH SarabunPSK" panose="020B0500040200020003" pitchFamily="34" charset="-34"/>
            </a:endParaRPr>
          </a:p>
        </p:txBody>
      </p:sp>
      <p:sp>
        <p:nvSpPr>
          <p:cNvPr id="3" name="Content Placeholder 2"/>
          <p:cNvSpPr>
            <a:spLocks noGrp="1"/>
          </p:cNvSpPr>
          <p:nvPr>
            <p:ph idx="1"/>
          </p:nvPr>
        </p:nvSpPr>
        <p:spPr>
          <a:xfrm>
            <a:off x="628650" y="1077280"/>
            <a:ext cx="7886700" cy="4351338"/>
          </a:xfrm>
        </p:spPr>
        <p:txBody>
          <a:bodyPr/>
          <a:lstStyle/>
          <a:p>
            <a:r>
              <a:rPr lang="th-TH" b="1" dirty="0">
                <a:solidFill>
                  <a:srgbClr val="0000CC"/>
                </a:solidFill>
                <a:latin typeface="TH SarabunPSK" panose="020B0500040200020003" pitchFamily="34" charset="-34"/>
                <a:cs typeface="TH SarabunPSK" panose="020B0500040200020003" pitchFamily="34" charset="-34"/>
              </a:rPr>
              <a:t>วัสดุนิวเคลียร์</a:t>
            </a:r>
            <a:endParaRPr lang="en-US" b="1" dirty="0">
              <a:solidFill>
                <a:srgbClr val="0000CC"/>
              </a:solidFill>
              <a:latin typeface="TH SarabunPSK" panose="020B0500040200020003" pitchFamily="34" charset="-34"/>
              <a:cs typeface="TH SarabunPSK" panose="020B0500040200020003" pitchFamily="34" charset="-34"/>
            </a:endParaRPr>
          </a:p>
          <a:p>
            <a:pPr lvl="1"/>
            <a:r>
              <a:rPr lang="th-TH" dirty="0">
                <a:latin typeface="TH SarabunPSK" panose="020B0500040200020003" pitchFamily="34" charset="-34"/>
                <a:cs typeface="TH SarabunPSK" panose="020B0500040200020003" pitchFamily="34" charset="-34"/>
              </a:rPr>
              <a:t>ต้องใช้ </a:t>
            </a:r>
            <a:r>
              <a:rPr lang="en-US" dirty="0">
                <a:latin typeface="TH SarabunPSK" panose="020B0500040200020003" pitchFamily="34" charset="-34"/>
                <a:cs typeface="TH SarabunPSK" panose="020B0500040200020003" pitchFamily="34" charset="-34"/>
              </a:rPr>
              <a:t>U-235 </a:t>
            </a:r>
            <a:r>
              <a:rPr lang="th-TH" dirty="0">
                <a:latin typeface="TH SarabunPSK" panose="020B0500040200020003" pitchFamily="34" charset="-34"/>
                <a:cs typeface="TH SarabunPSK" panose="020B0500040200020003" pitchFamily="34" charset="-34"/>
              </a:rPr>
              <a:t>จำนวน 25 กิโลกรัม</a:t>
            </a:r>
            <a:endParaRPr lang="en-US" dirty="0">
              <a:latin typeface="TH SarabunPSK" panose="020B0500040200020003" pitchFamily="34" charset="-34"/>
              <a:cs typeface="TH SarabunPSK" panose="020B0500040200020003" pitchFamily="34" charset="-34"/>
            </a:endParaRPr>
          </a:p>
          <a:p>
            <a:pPr lvl="1"/>
            <a:r>
              <a:rPr lang="th-TH" dirty="0">
                <a:latin typeface="TH SarabunPSK" panose="020B0500040200020003" pitchFamily="34" charset="-34"/>
                <a:cs typeface="TH SarabunPSK" panose="020B0500040200020003" pitchFamily="34" charset="-34"/>
              </a:rPr>
              <a:t>ต้องใช้ </a:t>
            </a:r>
            <a:r>
              <a:rPr lang="en-US" dirty="0">
                <a:latin typeface="TH SarabunPSK" panose="020B0500040200020003" pitchFamily="34" charset="-34"/>
                <a:cs typeface="TH SarabunPSK" panose="020B0500040200020003" pitchFamily="34" charset="-34"/>
              </a:rPr>
              <a:t>Pu-239 </a:t>
            </a:r>
            <a:r>
              <a:rPr lang="th-TH" dirty="0">
                <a:latin typeface="TH SarabunPSK" panose="020B0500040200020003" pitchFamily="34" charset="-34"/>
                <a:cs typeface="TH SarabunPSK" panose="020B0500040200020003" pitchFamily="34" charset="-34"/>
              </a:rPr>
              <a:t>จำนวน 8 กิโลกรัม</a:t>
            </a:r>
          </a:p>
          <a:p>
            <a:r>
              <a:rPr lang="th-TH" b="1" dirty="0">
                <a:solidFill>
                  <a:srgbClr val="0000CC"/>
                </a:solidFill>
                <a:latin typeface="TH SarabunPSK" panose="020B0500040200020003" pitchFamily="34" charset="-34"/>
                <a:cs typeface="TH SarabunPSK" panose="020B0500040200020003" pitchFamily="34" charset="-34"/>
              </a:rPr>
              <a:t>มีการลักลอบขนส่งยูเรเนียมและพลูโตเนียมในปริมาณเล็กน้อย</a:t>
            </a:r>
            <a:endParaRPr lang="en-US" b="1" dirty="0">
              <a:solidFill>
                <a:srgbClr val="0000CC"/>
              </a:solidFill>
              <a:latin typeface="TH SarabunPSK" panose="020B0500040200020003" pitchFamily="34" charset="-34"/>
              <a:cs typeface="TH SarabunPSK" panose="020B0500040200020003" pitchFamily="34" charset="-34"/>
            </a:endParaRPr>
          </a:p>
          <a:p>
            <a:pPr lvl="1"/>
            <a:r>
              <a:rPr lang="th-TH" dirty="0">
                <a:latin typeface="TH SarabunPSK" panose="020B0500040200020003" pitchFamily="34" charset="-34"/>
                <a:cs typeface="TH SarabunPSK" panose="020B0500040200020003" pitchFamily="34" charset="-34"/>
              </a:rPr>
              <a:t>การตรวจยึดวัสดุสำหรับใช้ทำอาวุธทั้งสิ้น 18 ครั้ง</a:t>
            </a:r>
            <a:endParaRPr lang="en-US" dirty="0">
              <a:latin typeface="TH SarabunPSK" panose="020B0500040200020003" pitchFamily="34" charset="-34"/>
              <a:cs typeface="TH SarabunPSK" panose="020B0500040200020003" pitchFamily="34" charset="-34"/>
            </a:endParaRPr>
          </a:p>
        </p:txBody>
      </p:sp>
      <p:sp>
        <p:nvSpPr>
          <p:cNvPr id="4" name="Slide Number Placeholder 3"/>
          <p:cNvSpPr>
            <a:spLocks noGrp="1"/>
          </p:cNvSpPr>
          <p:nvPr>
            <p:ph type="sldNum" sz="quarter" idx="4294967295"/>
          </p:nvPr>
        </p:nvSpPr>
        <p:spPr>
          <a:xfrm>
            <a:off x="8138160" y="6492240"/>
            <a:ext cx="914400" cy="274320"/>
          </a:xfrm>
          <a:prstGeom prst="rect">
            <a:avLst/>
          </a:prstGeom>
        </p:spPr>
        <p:txBody>
          <a:bodyPr/>
          <a:lstStyle>
            <a:defPPr>
              <a:defRPr lang="en-US"/>
            </a:defPPr>
            <a:lvl1pPr algn="r" rtl="0" fontAlgn="base">
              <a:spcBef>
                <a:spcPct val="0"/>
              </a:spcBef>
              <a:spcAft>
                <a:spcPct val="0"/>
              </a:spcAft>
              <a:defRPr sz="1200" b="0"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01AD2650-580B-4070-8A05-6C3080CFEDE5}" type="slidenum">
              <a:rPr lang="en-US" smtClean="0"/>
              <a:pPr>
                <a:defRPr/>
              </a:pPr>
              <a:t>10</a:t>
            </a:fld>
            <a:endParaRPr lang="en-US" dirty="0"/>
          </a:p>
        </p:txBody>
      </p:sp>
      <p:pic>
        <p:nvPicPr>
          <p:cNvPr id="5" name="Picture 2" descr="http://www.theatlantic.com/images/issues/200804/smuggler2.jpg"/>
          <p:cNvPicPr>
            <a:picLocks noChangeArrowheads="1"/>
          </p:cNvPicPr>
          <p:nvPr/>
        </p:nvPicPr>
        <p:blipFill>
          <a:blip r:embed="rId4" cstate="print"/>
          <a:srcRect t="2787" b="5226"/>
          <a:stretch>
            <a:fillRect/>
          </a:stretch>
        </p:blipFill>
        <p:spPr bwMode="auto">
          <a:xfrm>
            <a:off x="3180521" y="3408331"/>
            <a:ext cx="2743200" cy="1828800"/>
          </a:xfrm>
          <a:prstGeom prst="rect">
            <a:avLst/>
          </a:prstGeom>
          <a:noFill/>
          <a:ln>
            <a:noFill/>
          </a:ln>
          <a:effectLst>
            <a:outerShdw blurRad="50800" dist="38100" dir="2700000" algn="tl" rotWithShape="0">
              <a:prstClr val="black">
                <a:alpha val="40000"/>
              </a:prstClr>
            </a:outerShdw>
          </a:effectLst>
        </p:spPr>
      </p:pic>
      <p:sp>
        <p:nvSpPr>
          <p:cNvPr id="6" name="Rectangle 11"/>
          <p:cNvSpPr>
            <a:spLocks noChangeArrowheads="1"/>
          </p:cNvSpPr>
          <p:nvPr/>
        </p:nvSpPr>
        <p:spPr bwMode="auto">
          <a:xfrm>
            <a:off x="881003" y="5428618"/>
            <a:ext cx="72571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dirty="0">
                <a:latin typeface="TH SarabunPSK" panose="020B0500040200020003" pitchFamily="34" charset="-34"/>
                <a:cs typeface="TH SarabunPSK" panose="020B0500040200020003" pitchFamily="34" charset="-34"/>
              </a:rPr>
              <a:t>U-235</a:t>
            </a:r>
            <a:r>
              <a:rPr lang="th-TH" sz="2400" dirty="0">
                <a:latin typeface="TH SarabunPSK" panose="020B0500040200020003" pitchFamily="34" charset="-34"/>
                <a:cs typeface="TH SarabunPSK" panose="020B0500040200020003" pitchFamily="34" charset="-34"/>
              </a:rPr>
              <a:t> ชนิด 90</a:t>
            </a:r>
            <a:r>
              <a:rPr lang="en-US" sz="2400" dirty="0">
                <a:latin typeface="TH SarabunPSK" panose="020B0500040200020003" pitchFamily="34" charset="-34"/>
                <a:cs typeface="TH SarabunPSK" panose="020B0500040200020003" pitchFamily="34" charset="-34"/>
              </a:rPr>
              <a:t>% </a:t>
            </a:r>
            <a:r>
              <a:rPr lang="th-TH" sz="2400" dirty="0">
                <a:latin typeface="TH SarabunPSK" panose="020B0500040200020003" pitchFamily="34" charset="-34"/>
                <a:cs typeface="TH SarabunPSK" panose="020B0500040200020003" pitchFamily="34" charset="-34"/>
              </a:rPr>
              <a:t>จำนวน 100 กรัม ที่ตรวจยึดในเมือง </a:t>
            </a:r>
            <a:r>
              <a:rPr lang="en-US" sz="2400" dirty="0">
                <a:latin typeface="TH SarabunPSK" panose="020B0500040200020003" pitchFamily="34" charset="-34"/>
                <a:cs typeface="TH SarabunPSK" panose="020B0500040200020003" pitchFamily="34" charset="-34"/>
              </a:rPr>
              <a:t>Tbilisi</a:t>
            </a:r>
            <a:r>
              <a:rPr lang="th-TH" sz="2400" dirty="0">
                <a:latin typeface="TH SarabunPSK" panose="020B0500040200020003" pitchFamily="34" charset="-34"/>
                <a:cs typeface="TH SarabunPSK" panose="020B0500040200020003" pitchFamily="34" charset="-34"/>
              </a:rPr>
              <a:t>  รัฐจอร์เจีย</a:t>
            </a:r>
            <a:endParaRPr lang="en-US" sz="2400" dirty="0">
              <a:latin typeface="TH SarabunPSK" panose="020B0500040200020003" pitchFamily="34" charset="-34"/>
              <a:cs typeface="TH SarabunPSK" panose="020B0500040200020003" pitchFamily="34" charset="-34"/>
            </a:endParaRPr>
          </a:p>
        </p:txBody>
      </p:sp>
    </p:spTree>
    <p:custDataLst>
      <p:tags r:id="rId1"/>
    </p:custDataLst>
    <p:extLst>
      <p:ext uri="{BB962C8B-B14F-4D97-AF65-F5344CB8AC3E}">
        <p14:creationId xmlns:p14="http://schemas.microsoft.com/office/powerpoint/2010/main" val="251541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กล่องข้อความ 14">
            <a:extLst>
              <a:ext uri="{FF2B5EF4-FFF2-40B4-BE49-F238E27FC236}">
                <a16:creationId xmlns:a16="http://schemas.microsoft.com/office/drawing/2014/main" id="{CD97858F-B0D9-411F-B603-E0A651C64942}"/>
              </a:ext>
            </a:extLst>
          </p:cNvPr>
          <p:cNvSpPr txBox="1"/>
          <p:nvPr/>
        </p:nvSpPr>
        <p:spPr>
          <a:xfrm>
            <a:off x="0" y="6129006"/>
            <a:ext cx="91440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sz="2200" dirty="0"/>
              <a:t>ที่มา</a:t>
            </a:r>
            <a:r>
              <a:rPr lang="en-US" dirty="0"/>
              <a:t>: Train-the-Trainer on Radiation Detection Techniques </a:t>
            </a:r>
          </a:p>
          <a:p>
            <a:pPr algn="ctr"/>
            <a:r>
              <a:rPr lang="en-US" dirty="0"/>
              <a:t>and Procedures for the Region of SEA, </a:t>
            </a:r>
            <a:r>
              <a:rPr lang="en-US" dirty="0" err="1"/>
              <a:t>Ispra</a:t>
            </a:r>
            <a:r>
              <a:rPr lang="en-US" dirty="0"/>
              <a:t> 15-19th June 2015.</a:t>
            </a:r>
          </a:p>
        </p:txBody>
      </p:sp>
      <p:sp>
        <p:nvSpPr>
          <p:cNvPr id="21" name="Slide Number Placeholder 7"/>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35AFA4-6E2A-4C01-A5CA-0EFFFC7A60F4}" type="slidenum">
              <a:rPr kumimoji="0" lang="en-GB" altLang="en-US" sz="1200" b="0" i="0" u="none" strike="noStrike" kern="1200" cap="none" spc="0" normalizeH="0" baseline="0" noProof="0">
                <a:ln>
                  <a:noFill/>
                </a:ln>
                <a:solidFill>
                  <a:schemeClr val="tx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altLang="en-US" sz="1200" b="0" i="0" u="none" strike="noStrike" kern="1200" cap="none" spc="0" normalizeH="0" baseline="0" noProof="0" dirty="0">
              <a:ln>
                <a:noFill/>
              </a:ln>
              <a:solidFill>
                <a:schemeClr val="tx1"/>
              </a:solidFill>
              <a:effectLst/>
              <a:uLnTx/>
              <a:uFillTx/>
              <a:latin typeface="Calibri"/>
              <a:ea typeface="+mn-ea"/>
              <a:cs typeface="+mn-cs"/>
            </a:endParaRPr>
          </a:p>
        </p:txBody>
      </p:sp>
      <p:sp>
        <p:nvSpPr>
          <p:cNvPr id="1807362" name="Rectangle 2"/>
          <p:cNvSpPr>
            <a:spLocks noGrp="1" noChangeArrowheads="1"/>
          </p:cNvSpPr>
          <p:nvPr>
            <p:ph type="title" sz="quarter"/>
          </p:nvPr>
        </p:nvSpPr>
        <p:spPr>
          <a:xfrm>
            <a:off x="865194" y="104753"/>
            <a:ext cx="8046944" cy="703610"/>
          </a:xfrm>
        </p:spPr>
        <p:txBody>
          <a:bodyPr>
            <a:noAutofit/>
          </a:bodyPr>
          <a:lstStyle/>
          <a:p>
            <a:pPr algn="ctr"/>
            <a:r>
              <a:rPr lang="th-TH" altLang="en-US" sz="4200" b="1" dirty="0">
                <a:latin typeface="TH SarabunPSK" panose="020B0500040200020003" pitchFamily="34" charset="-34"/>
                <a:cs typeface="TH SarabunPSK" panose="020B0500040200020003" pitchFamily="34" charset="-34"/>
              </a:rPr>
              <a:t>วัสดุนิวเคลียร์ที่ถูกอายัดได้จากการลักลอบ</a:t>
            </a:r>
            <a:endParaRPr lang="en-US" altLang="en-US" sz="4200" b="1" dirty="0">
              <a:latin typeface="TH SarabunPSK" panose="020B0500040200020003" pitchFamily="34" charset="-34"/>
              <a:cs typeface="TH SarabunPSK" panose="020B0500040200020003" pitchFamily="34" charset="-34"/>
            </a:endParaRPr>
          </a:p>
        </p:txBody>
      </p:sp>
      <p:pic>
        <p:nvPicPr>
          <p:cNvPr id="1807363" name="Picture 3" descr="Picture 1996-09-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340" y="1060792"/>
            <a:ext cx="2245689" cy="1253306"/>
          </a:xfrm>
          <a:prstGeom prst="rect">
            <a:avLst/>
          </a:prstGeom>
          <a:noFill/>
          <a:extLst>
            <a:ext uri="{909E8E84-426E-40DD-AFC4-6F175D3DCCD1}">
              <a14:hiddenFill xmlns:a14="http://schemas.microsoft.com/office/drawing/2010/main">
                <a:solidFill>
                  <a:srgbClr val="FFFFFF"/>
                </a:solidFill>
              </a14:hiddenFill>
            </a:ext>
          </a:extLst>
        </p:spPr>
      </p:pic>
      <p:sp>
        <p:nvSpPr>
          <p:cNvPr id="1807364" name="Text Box 4"/>
          <p:cNvSpPr txBox="1">
            <a:spLocks noChangeArrowheads="1"/>
          </p:cNvSpPr>
          <p:nvPr/>
        </p:nvSpPr>
        <p:spPr bwMode="auto">
          <a:xfrm>
            <a:off x="1416715" y="2305303"/>
            <a:ext cx="23556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UO</a:t>
            </a:r>
            <a:r>
              <a:rPr kumimoji="0" lang="en-GB" altLang="en-US" sz="1600" b="1"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2</a:t>
            </a:r>
            <a:r>
              <a:rPr kumimoji="0" lang="en-GB"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fuel pellets</a:t>
            </a:r>
          </a:p>
        </p:txBody>
      </p:sp>
      <p:pic>
        <p:nvPicPr>
          <p:cNvPr id="1807365" name="Picture 5" descr="U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934" y="1065191"/>
            <a:ext cx="2361491" cy="1320734"/>
          </a:xfrm>
          <a:prstGeom prst="rect">
            <a:avLst/>
          </a:prstGeom>
          <a:noFill/>
          <a:extLst>
            <a:ext uri="{909E8E84-426E-40DD-AFC4-6F175D3DCCD1}">
              <a14:hiddenFill xmlns:a14="http://schemas.microsoft.com/office/drawing/2010/main">
                <a:solidFill>
                  <a:srgbClr val="FFFFFF"/>
                </a:solidFill>
              </a14:hiddenFill>
            </a:ext>
          </a:extLst>
        </p:spPr>
      </p:pic>
      <p:pic>
        <p:nvPicPr>
          <p:cNvPr id="1807366" name="Picture 6" descr="fuel pelel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66" y="1054928"/>
            <a:ext cx="1822058" cy="1262101"/>
          </a:xfrm>
          <a:prstGeom prst="rect">
            <a:avLst/>
          </a:prstGeom>
          <a:noFill/>
          <a:extLst>
            <a:ext uri="{909E8E84-426E-40DD-AFC4-6F175D3DCCD1}">
              <a14:hiddenFill xmlns:a14="http://schemas.microsoft.com/office/drawing/2010/main">
                <a:solidFill>
                  <a:srgbClr val="FFFFFF"/>
                </a:solidFill>
              </a14:hiddenFill>
            </a:ext>
          </a:extLst>
        </p:spPr>
      </p:pic>
      <p:pic>
        <p:nvPicPr>
          <p:cNvPr id="1807367" name="Picture 7" descr="vi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931" y="1084246"/>
            <a:ext cx="1402822" cy="1316337"/>
          </a:xfrm>
          <a:prstGeom prst="rect">
            <a:avLst/>
          </a:prstGeom>
          <a:noFill/>
          <a:extLst>
            <a:ext uri="{909E8E84-426E-40DD-AFC4-6F175D3DCCD1}">
              <a14:hiddenFill xmlns:a14="http://schemas.microsoft.com/office/drawing/2010/main">
                <a:solidFill>
                  <a:srgbClr val="FFFFFF"/>
                </a:solidFill>
              </a14:hiddenFill>
            </a:ext>
          </a:extLst>
        </p:spPr>
      </p:pic>
      <p:sp>
        <p:nvSpPr>
          <p:cNvPr id="1807368" name="Rectangle 8"/>
          <p:cNvSpPr>
            <a:spLocks noChangeArrowheads="1"/>
          </p:cNvSpPr>
          <p:nvPr/>
        </p:nvSpPr>
        <p:spPr bwMode="auto">
          <a:xfrm>
            <a:off x="4795542" y="997761"/>
            <a:ext cx="4124914" cy="1663744"/>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586" b="0" i="0" u="none" strike="noStrike" kern="1200" cap="none" spc="0" normalizeH="0" baseline="0" noProof="0">
              <a:ln>
                <a:noFill/>
              </a:ln>
              <a:solidFill>
                <a:prstClr val="black"/>
              </a:solidFill>
              <a:effectLst/>
              <a:uLnTx/>
              <a:uFillTx/>
              <a:latin typeface="Calibri"/>
              <a:ea typeface="+mn-ea"/>
              <a:cs typeface="+mn-cs"/>
            </a:endParaRPr>
          </a:p>
        </p:txBody>
      </p:sp>
      <p:sp>
        <p:nvSpPr>
          <p:cNvPr id="1807369" name="Rectangle 9"/>
          <p:cNvSpPr>
            <a:spLocks noChangeArrowheads="1"/>
          </p:cNvSpPr>
          <p:nvPr/>
        </p:nvSpPr>
        <p:spPr bwMode="auto">
          <a:xfrm>
            <a:off x="274847" y="997761"/>
            <a:ext cx="4314010" cy="1638825"/>
          </a:xfrm>
          <a:prstGeom prst="rect">
            <a:avLst/>
          </a:prstGeom>
          <a:noFill/>
          <a:ln w="9525">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586" b="0" i="0" u="none" strike="noStrike" kern="1200" cap="none" spc="0" normalizeH="0" baseline="0" noProof="0">
              <a:ln>
                <a:noFill/>
              </a:ln>
              <a:solidFill>
                <a:prstClr val="black"/>
              </a:solidFill>
              <a:effectLst/>
              <a:uLnTx/>
              <a:uFillTx/>
              <a:latin typeface="Calibri"/>
              <a:ea typeface="+mn-ea"/>
              <a:cs typeface="+mn-cs"/>
            </a:endParaRPr>
          </a:p>
        </p:txBody>
      </p:sp>
      <p:pic>
        <p:nvPicPr>
          <p:cNvPr id="180737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l="2490" t="3319" r="2888" b="2081"/>
          <a:stretch>
            <a:fillRect/>
          </a:stretch>
        </p:blipFill>
        <p:spPr bwMode="auto">
          <a:xfrm>
            <a:off x="3197760" y="2682027"/>
            <a:ext cx="2009687" cy="13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7371" name="Text Box 11"/>
          <p:cNvSpPr txBox="1">
            <a:spLocks noChangeArrowheads="1"/>
          </p:cNvSpPr>
          <p:nvPr/>
        </p:nvSpPr>
        <p:spPr bwMode="auto">
          <a:xfrm>
            <a:off x="3235465" y="4036422"/>
            <a:ext cx="17766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NU and DU bars</a:t>
            </a:r>
          </a:p>
        </p:txBody>
      </p:sp>
      <p:sp>
        <p:nvSpPr>
          <p:cNvPr id="1807372" name="Text Box 12"/>
          <p:cNvSpPr txBox="1">
            <a:spLocks noChangeArrowheads="1"/>
          </p:cNvSpPr>
          <p:nvPr/>
        </p:nvSpPr>
        <p:spPr bwMode="auto">
          <a:xfrm>
            <a:off x="4104552" y="5651848"/>
            <a:ext cx="23332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DU counterweight bars</a:t>
            </a:r>
          </a:p>
        </p:txBody>
      </p:sp>
      <p:pic>
        <p:nvPicPr>
          <p:cNvPr id="1807373" name="Picture 13" descr="DSCN15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866" y="4344306"/>
            <a:ext cx="1920269" cy="1329530"/>
          </a:xfrm>
          <a:prstGeom prst="rect">
            <a:avLst/>
          </a:prstGeom>
          <a:noFill/>
          <a:extLst>
            <a:ext uri="{909E8E84-426E-40DD-AFC4-6F175D3DCCD1}">
              <a14:hiddenFill xmlns:a14="http://schemas.microsoft.com/office/drawing/2010/main">
                <a:solidFill>
                  <a:srgbClr val="FFFFFF"/>
                </a:solidFill>
              </a14:hiddenFill>
            </a:ext>
          </a:extLst>
        </p:spPr>
      </p:pic>
      <p:pic>
        <p:nvPicPr>
          <p:cNvPr id="1807374" name="Picture 14" descr="fuel rods bund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9884" y="2858316"/>
            <a:ext cx="2610686" cy="1068608"/>
          </a:xfrm>
          <a:prstGeom prst="rect">
            <a:avLst/>
          </a:prstGeom>
          <a:noFill/>
          <a:extLst>
            <a:ext uri="{909E8E84-426E-40DD-AFC4-6F175D3DCCD1}">
              <a14:hiddenFill xmlns:a14="http://schemas.microsoft.com/office/drawing/2010/main">
                <a:solidFill>
                  <a:srgbClr val="FFFFFF"/>
                </a:solidFill>
              </a14:hiddenFill>
            </a:ext>
          </a:extLst>
        </p:spPr>
      </p:pic>
      <p:sp>
        <p:nvSpPr>
          <p:cNvPr id="1807375" name="Text Box 15"/>
          <p:cNvSpPr txBox="1">
            <a:spLocks noChangeArrowheads="1"/>
          </p:cNvSpPr>
          <p:nvPr/>
        </p:nvSpPr>
        <p:spPr bwMode="auto">
          <a:xfrm>
            <a:off x="6141196" y="3911341"/>
            <a:ext cx="1775150"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47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Fuel rod bundle</a:t>
            </a:r>
          </a:p>
        </p:txBody>
      </p:sp>
      <p:pic>
        <p:nvPicPr>
          <p:cNvPr id="1807376" name="Picture 16" descr="KZ 1 1 contain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9976" y="4344306"/>
            <a:ext cx="2022879" cy="1401357"/>
          </a:xfrm>
          <a:prstGeom prst="rect">
            <a:avLst/>
          </a:prstGeom>
          <a:noFill/>
          <a:extLst>
            <a:ext uri="{909E8E84-426E-40DD-AFC4-6F175D3DCCD1}">
              <a14:hiddenFill xmlns:a14="http://schemas.microsoft.com/office/drawing/2010/main">
                <a:solidFill>
                  <a:srgbClr val="FFFFFF"/>
                </a:solidFill>
              </a14:hiddenFill>
            </a:ext>
          </a:extLst>
        </p:spPr>
      </p:pic>
      <p:sp>
        <p:nvSpPr>
          <p:cNvPr id="1807377" name="Text Box 17"/>
          <p:cNvSpPr txBox="1">
            <a:spLocks noChangeArrowheads="1"/>
          </p:cNvSpPr>
          <p:nvPr/>
        </p:nvSpPr>
        <p:spPr bwMode="auto">
          <a:xfrm>
            <a:off x="6790569" y="5726750"/>
            <a:ext cx="17766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47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DU</a:t>
            </a:r>
            <a:r>
              <a:rPr kumimoji="0" lang="en-GB" altLang="en-US" sz="1477"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GB"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containers</a:t>
            </a:r>
          </a:p>
        </p:txBody>
      </p:sp>
      <p:sp>
        <p:nvSpPr>
          <p:cNvPr id="1807378" name="Text Box 18"/>
          <p:cNvSpPr txBox="1">
            <a:spLocks noChangeArrowheads="1"/>
          </p:cNvSpPr>
          <p:nvPr/>
        </p:nvSpPr>
        <p:spPr bwMode="auto">
          <a:xfrm>
            <a:off x="5901329" y="2349279"/>
            <a:ext cx="1873362"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47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UO</a:t>
            </a:r>
            <a:r>
              <a:rPr kumimoji="0" lang="en-GB" altLang="en-US" sz="1477" b="1"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mn-cs"/>
              </a:rPr>
              <a:t>2</a:t>
            </a:r>
            <a:r>
              <a:rPr kumimoji="0" lang="en-GB" altLang="en-US" sz="147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powder</a:t>
            </a:r>
          </a:p>
        </p:txBody>
      </p:sp>
      <p:pic>
        <p:nvPicPr>
          <p:cNvPr id="1807379" name="Picture 19" descr="LEUPowd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10" y="2793432"/>
            <a:ext cx="2726489" cy="2269143"/>
          </a:xfrm>
          <a:prstGeom prst="rect">
            <a:avLst/>
          </a:prstGeom>
          <a:noFill/>
          <a:extLst>
            <a:ext uri="{909E8E84-426E-40DD-AFC4-6F175D3DCCD1}">
              <a14:hiddenFill xmlns:a14="http://schemas.microsoft.com/office/drawing/2010/main">
                <a:solidFill>
                  <a:srgbClr val="FFFFFF"/>
                </a:solidFill>
              </a14:hiddenFill>
            </a:ext>
          </a:extLst>
        </p:spPr>
      </p:pic>
      <p:sp>
        <p:nvSpPr>
          <p:cNvPr id="1807380" name="Text Box 20"/>
          <p:cNvSpPr txBox="1">
            <a:spLocks noChangeArrowheads="1"/>
          </p:cNvSpPr>
          <p:nvPr/>
        </p:nvSpPr>
        <p:spPr bwMode="auto">
          <a:xfrm>
            <a:off x="806951" y="5121209"/>
            <a:ext cx="17766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Yellowcake</a:t>
            </a:r>
          </a:p>
        </p:txBody>
      </p:sp>
    </p:spTree>
    <p:extLst>
      <p:ext uri="{BB962C8B-B14F-4D97-AF65-F5344CB8AC3E}">
        <p14:creationId xmlns:p14="http://schemas.microsoft.com/office/powerpoint/2010/main" val="160308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78762" y="85609"/>
            <a:ext cx="7230484" cy="717382"/>
          </a:xfrm>
        </p:spPr>
        <p:txBody>
          <a:bodyPr>
            <a:noAutofit/>
          </a:bodyPr>
          <a:lstStyle/>
          <a:p>
            <a:pPr algn="ctr" eaLnBrk="1" hangingPunct="1"/>
            <a:r>
              <a:rPr lang="th-TH" altLang="en-US" sz="4200" b="1" dirty="0">
                <a:latin typeface="TH SarabunPSK" panose="020B0500040200020003" pitchFamily="34" charset="-34"/>
                <a:cs typeface="TH SarabunPSK" panose="020B0500040200020003" pitchFamily="34" charset="-34"/>
              </a:rPr>
              <a:t>อุปกรณ์กระจายรังสี</a:t>
            </a:r>
            <a:r>
              <a:rPr lang="en-US" altLang="en-US" sz="4200" b="1" dirty="0">
                <a:latin typeface="TH SarabunPSK" panose="020B0500040200020003" pitchFamily="34" charset="-34"/>
                <a:cs typeface="TH SarabunPSK" panose="020B0500040200020003" pitchFamily="34" charset="-34"/>
              </a:rPr>
              <a:t> (RDD)</a:t>
            </a:r>
          </a:p>
        </p:txBody>
      </p:sp>
      <p:sp>
        <p:nvSpPr>
          <p:cNvPr id="6147" name="Rectangle 3"/>
          <p:cNvSpPr>
            <a:spLocks noGrp="1" noChangeArrowheads="1"/>
          </p:cNvSpPr>
          <p:nvPr>
            <p:ph type="body" idx="1"/>
          </p:nvPr>
        </p:nvSpPr>
        <p:spPr>
          <a:xfrm>
            <a:off x="182158" y="1259745"/>
            <a:ext cx="3992277" cy="2150429"/>
          </a:xfrm>
        </p:spPr>
        <p:txBody>
          <a:bodyPr>
            <a:noAutofit/>
          </a:bodyPr>
          <a:lstStyle/>
          <a:p>
            <a:pPr marL="0" indent="0" algn="thaiDist" eaLnBrk="1" hangingPunct="1">
              <a:lnSpc>
                <a:spcPct val="80000"/>
              </a:lnSpc>
              <a:buNone/>
            </a:pPr>
            <a:r>
              <a:rPr lang="th-TH" altLang="en-US" b="1" dirty="0">
                <a:solidFill>
                  <a:srgbClr val="0000CC"/>
                </a:solidFill>
                <a:latin typeface="TH SarabunPSK" panose="020B0500040200020003" pitchFamily="34" charset="-34"/>
                <a:cs typeface="TH SarabunPSK" panose="020B0500040200020003" pitchFamily="34" charset="-34"/>
              </a:rPr>
              <a:t>อุปกรณ์กระจายรังสี </a:t>
            </a:r>
            <a:r>
              <a:rPr lang="en-US" altLang="en-US" b="1" dirty="0">
                <a:solidFill>
                  <a:srgbClr val="0000CC"/>
                </a:solidFill>
                <a:latin typeface="TH SarabunPSK" panose="020B0500040200020003" pitchFamily="34" charset="-34"/>
                <a:cs typeface="TH SarabunPSK" panose="020B0500040200020003" pitchFamily="34" charset="-34"/>
              </a:rPr>
              <a:t>(Radiological dispersive device ; RDD)</a:t>
            </a:r>
            <a:r>
              <a:rPr lang="th-TH" altLang="en-US" b="1" dirty="0">
                <a:solidFill>
                  <a:srgbClr val="0000CC"/>
                </a:solidFill>
                <a:latin typeface="TH SarabunPSK" panose="020B0500040200020003" pitchFamily="34" charset="-34"/>
                <a:cs typeface="TH SarabunPSK" panose="020B0500040200020003" pitchFamily="34" charset="-34"/>
              </a:rPr>
              <a:t> </a:t>
            </a:r>
          </a:p>
          <a:p>
            <a:pPr marL="0" indent="0" algn="thaiDist" eaLnBrk="1" hangingPunct="1">
              <a:lnSpc>
                <a:spcPct val="80000"/>
              </a:lnSpc>
              <a:buNone/>
            </a:pPr>
            <a:r>
              <a:rPr lang="th-TH" altLang="en-US" dirty="0">
                <a:latin typeface="TH SarabunPSK" panose="020B0500040200020003" pitchFamily="34" charset="-34"/>
                <a:cs typeface="TH SarabunPSK" panose="020B0500040200020003" pitchFamily="34" charset="-34"/>
              </a:rPr>
              <a:t>คือ การนำสารกัมมันตรังสีมาประกอบรวมกับวัตถุระเบิด และทำให้เกิดการแพร่กระจายสู่สิ่งแวดล้อม</a:t>
            </a:r>
            <a:endParaRPr lang="en-US" altLang="en-US" dirty="0">
              <a:latin typeface="TH SarabunPSK" panose="020B0500040200020003" pitchFamily="34" charset="-34"/>
              <a:cs typeface="TH SarabunPSK" panose="020B0500040200020003" pitchFamily="34" charset="-34"/>
            </a:endParaRPr>
          </a:p>
        </p:txBody>
      </p:sp>
      <p:pic>
        <p:nvPicPr>
          <p:cNvPr id="6148" name="Picture 4" descr="R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893" y="3600161"/>
            <a:ext cx="2229889" cy="238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C4 Bo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004" y="4230760"/>
            <a:ext cx="3527103" cy="225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descr="http://a2.sphotos.ak.fbcdn.net/hphotos-ak-snc4/47515_459741397078_120953192078_6328286_2244510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458" y="1182808"/>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6708321" y="6356350"/>
            <a:ext cx="2057400" cy="365125"/>
          </a:xfrm>
        </p:spPr>
        <p:txBody>
          <a:bodyPr/>
          <a:lstStyle/>
          <a:p>
            <a:fld id="{DF28FB93-0A08-4E7D-8E63-9EFA29F1E093}" type="slidenum">
              <a:rPr lang="en-US" smtClean="0">
                <a:solidFill>
                  <a:schemeClr val="tx1"/>
                </a:solidFill>
              </a:rPr>
              <a:pPr/>
              <a:t>12</a:t>
            </a:fld>
            <a:endParaRPr lang="en-US" dirty="0">
              <a:solidFill>
                <a:schemeClr val="tx1"/>
              </a:solidFill>
            </a:endParaRPr>
          </a:p>
        </p:txBody>
      </p:sp>
    </p:spTree>
    <p:extLst>
      <p:ext uri="{BB962C8B-B14F-4D97-AF65-F5344CB8AC3E}">
        <p14:creationId xmlns:p14="http://schemas.microsoft.com/office/powerpoint/2010/main" val="116545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14">
            <a:extLst>
              <a:ext uri="{FF2B5EF4-FFF2-40B4-BE49-F238E27FC236}">
                <a16:creationId xmlns:a16="http://schemas.microsoft.com/office/drawing/2014/main" id="{1D2E3F7D-6CEB-4EFB-AD3C-8B16A48FBF1F}"/>
              </a:ext>
            </a:extLst>
          </p:cNvPr>
          <p:cNvSpPr txBox="1"/>
          <p:nvPr/>
        </p:nvSpPr>
        <p:spPr>
          <a:xfrm>
            <a:off x="0" y="6129006"/>
            <a:ext cx="91440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sz="2200" dirty="0"/>
              <a:t>ที่มา</a:t>
            </a:r>
            <a:r>
              <a:rPr lang="en-US" dirty="0"/>
              <a:t>: Train-the-Trainer on Radiation Detection Techniques </a:t>
            </a:r>
          </a:p>
          <a:p>
            <a:pPr algn="ctr"/>
            <a:r>
              <a:rPr lang="en-US" dirty="0"/>
              <a:t>and Procedures for the Region of SEA, </a:t>
            </a:r>
            <a:r>
              <a:rPr lang="en-US" dirty="0" err="1"/>
              <a:t>Ispra</a:t>
            </a:r>
            <a:r>
              <a:rPr lang="en-US" dirty="0"/>
              <a:t> 15-19th June 2015.</a:t>
            </a:r>
          </a:p>
        </p:txBody>
      </p:sp>
      <p:sp>
        <p:nvSpPr>
          <p:cNvPr id="20482" name="Rectangle 2"/>
          <p:cNvSpPr>
            <a:spLocks noGrp="1" noChangeArrowheads="1"/>
          </p:cNvSpPr>
          <p:nvPr>
            <p:ph type="title"/>
          </p:nvPr>
        </p:nvSpPr>
        <p:spPr>
          <a:xfrm>
            <a:off x="719586" y="93749"/>
            <a:ext cx="8324193" cy="762000"/>
          </a:xfrm>
        </p:spPr>
        <p:txBody>
          <a:bodyPr>
            <a:noAutofit/>
          </a:bodyPr>
          <a:lstStyle/>
          <a:p>
            <a:pPr algn="ctr" eaLnBrk="1" hangingPunct="1"/>
            <a:r>
              <a:rPr lang="th-TH" altLang="en-US" sz="4200" b="1" dirty="0">
                <a:latin typeface="TH SarabunPSK" panose="020B0500040200020003" pitchFamily="34" charset="-34"/>
                <a:cs typeface="TH SarabunPSK" panose="020B0500040200020003" pitchFamily="34" charset="-34"/>
              </a:rPr>
              <a:t>วัสดุกัมมันตรังสีที่สามารถนำมาประกอบวัตถุระเบิด</a:t>
            </a:r>
            <a:endParaRPr lang="en-US" altLang="en-US" sz="4200" b="1" dirty="0">
              <a:latin typeface="TH SarabunPSK" panose="020B0500040200020003" pitchFamily="34" charset="-34"/>
              <a:cs typeface="TH SarabunPSK" panose="020B0500040200020003" pitchFamily="34" charset="-34"/>
            </a:endParaRPr>
          </a:p>
        </p:txBody>
      </p:sp>
      <p:pic>
        <p:nvPicPr>
          <p:cNvPr id="2049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8208" y="1048020"/>
            <a:ext cx="2223507" cy="21074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9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3962" y="3780500"/>
            <a:ext cx="2284024" cy="19116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9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827" y="3950116"/>
            <a:ext cx="2255125" cy="17943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494" name="Text Box 14"/>
          <p:cNvSpPr txBox="1">
            <a:spLocks noChangeArrowheads="1"/>
          </p:cNvSpPr>
          <p:nvPr/>
        </p:nvSpPr>
        <p:spPr bwMode="auto">
          <a:xfrm>
            <a:off x="537710" y="5744464"/>
            <a:ext cx="2131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defRPr/>
            </a:pPr>
            <a:r>
              <a:rPr kumimoji="0" lang="en-US" alt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Well logging </a:t>
            </a:r>
            <a:r>
              <a:rPr lang="en-US" altLang="en-US" sz="1600" b="1" dirty="0">
                <a:solidFill>
                  <a:srgbClr val="000099"/>
                </a:solidFill>
              </a:rPr>
              <a:t>source</a:t>
            </a:r>
            <a:endParaRPr kumimoji="0" lang="en-US" alt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0495" name="Text Box 15"/>
          <p:cNvSpPr txBox="1">
            <a:spLocks noChangeArrowheads="1"/>
          </p:cNvSpPr>
          <p:nvPr/>
        </p:nvSpPr>
        <p:spPr bwMode="auto">
          <a:xfrm>
            <a:off x="6483962" y="5696266"/>
            <a:ext cx="25598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Radiography instrument</a:t>
            </a:r>
          </a:p>
        </p:txBody>
      </p:sp>
      <p:sp>
        <p:nvSpPr>
          <p:cNvPr id="20496" name="Text Box 16"/>
          <p:cNvSpPr txBox="1">
            <a:spLocks noChangeArrowheads="1"/>
          </p:cNvSpPr>
          <p:nvPr/>
        </p:nvSpPr>
        <p:spPr bwMode="auto">
          <a:xfrm>
            <a:off x="6533344" y="3268532"/>
            <a:ext cx="21002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defRPr/>
            </a:pPr>
            <a:r>
              <a:rPr kumimoji="0" lang="en-US" alt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Calibration </a:t>
            </a:r>
            <a:r>
              <a:rPr lang="en-US" altLang="en-US" sz="1600" b="1" dirty="0">
                <a:solidFill>
                  <a:srgbClr val="000099"/>
                </a:solidFill>
              </a:rPr>
              <a:t>sources</a:t>
            </a:r>
            <a:endParaRPr kumimoji="0" lang="en-US" alt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2" name="Slide Number Placeholder 1"/>
          <p:cNvSpPr>
            <a:spLocks noGrp="1"/>
          </p:cNvSpPr>
          <p:nvPr>
            <p:ph type="sldNum" sz="quarter" idx="12"/>
          </p:nvPr>
        </p:nvSpPr>
        <p:spPr>
          <a:xfrm>
            <a:off x="6986379" y="6398072"/>
            <a:ext cx="2057400" cy="365125"/>
          </a:xfrm>
        </p:spPr>
        <p:txBody>
          <a:bodyPr>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12" descr="Sealed source capsule at scrap yar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8441" y="1095393"/>
            <a:ext cx="2352875" cy="20600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13"/>
          <p:cNvSpPr txBox="1">
            <a:spLocks noChangeArrowheads="1"/>
          </p:cNvSpPr>
          <p:nvPr/>
        </p:nvSpPr>
        <p:spPr bwMode="auto">
          <a:xfrm>
            <a:off x="304138" y="3195725"/>
            <a:ext cx="2412814" cy="584775"/>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Sealed </a:t>
            </a:r>
            <a:r>
              <a:rPr lang="en-US" sz="1600" b="1" dirty="0">
                <a:solidFill>
                  <a:srgbClr val="000099"/>
                </a:solidFill>
                <a:latin typeface="Arial" panose="020B0604020202020204" pitchFamily="34" charset="0"/>
                <a:cs typeface="Arial" panose="020B0604020202020204" pitchFamily="34" charset="0"/>
              </a:rPr>
              <a:t>source</a:t>
            </a:r>
            <a:endPar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at scrap yard</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779" y="2274550"/>
            <a:ext cx="3553429" cy="26650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057298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4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4" grpId="0"/>
      <p:bldP spid="20495" grpId="0"/>
      <p:bldP spid="20496"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B7EB4-1BCF-4445-8866-8D86D44305CA}"/>
              </a:ext>
            </a:extLst>
          </p:cNvPr>
          <p:cNvSpPr txBox="1"/>
          <p:nvPr/>
        </p:nvSpPr>
        <p:spPr>
          <a:xfrm>
            <a:off x="0" y="6106977"/>
            <a:ext cx="9104243"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th-TH" sz="2200" dirty="0"/>
              <a:t>ที่มา</a:t>
            </a:r>
            <a:r>
              <a:rPr lang="en-US" dirty="0"/>
              <a:t> : Radiological and Nuclear Smuggling and Detection for Law Enforcement Awareness Course, International Law Enforcement Academy, Bangkok, Thailand, June 4-8, 2018</a:t>
            </a:r>
          </a:p>
        </p:txBody>
      </p:sp>
      <p:sp>
        <p:nvSpPr>
          <p:cNvPr id="25601" name="Title 1"/>
          <p:cNvSpPr>
            <a:spLocks noGrp="1"/>
          </p:cNvSpPr>
          <p:nvPr>
            <p:ph type="title"/>
          </p:nvPr>
        </p:nvSpPr>
        <p:spPr>
          <a:xfrm>
            <a:off x="2360295" y="188023"/>
            <a:ext cx="4309110" cy="493014"/>
          </a:xfrm>
        </p:spPr>
        <p:txBody>
          <a:bodyPr>
            <a:noAutofit/>
          </a:bodyPr>
          <a:lstStyle/>
          <a:p>
            <a:pPr algn="ctr"/>
            <a:r>
              <a:rPr lang="th-TH" sz="4200" b="1" dirty="0">
                <a:latin typeface="TH SarabunPSK" panose="020B0500040200020003" pitchFamily="34" charset="-34"/>
                <a:cs typeface="TH SarabunPSK" panose="020B0500040200020003" pitchFamily="34" charset="-34"/>
              </a:rPr>
              <a:t>อุปกรณ์แพร่รังสี </a:t>
            </a:r>
            <a:r>
              <a:rPr lang="en-US" sz="4200" b="1" dirty="0">
                <a:latin typeface="TH SarabunPSK" panose="020B0500040200020003" pitchFamily="34" charset="-34"/>
                <a:cs typeface="TH SarabunPSK" panose="020B0500040200020003" pitchFamily="34" charset="-34"/>
              </a:rPr>
              <a:t>(RED)</a:t>
            </a:r>
          </a:p>
        </p:txBody>
      </p:sp>
      <p:sp>
        <p:nvSpPr>
          <p:cNvPr id="5" name="Content Placeholder 4"/>
          <p:cNvSpPr>
            <a:spLocks noGrp="1"/>
          </p:cNvSpPr>
          <p:nvPr>
            <p:ph sz="half" idx="1"/>
          </p:nvPr>
        </p:nvSpPr>
        <p:spPr>
          <a:xfrm>
            <a:off x="628650" y="1427488"/>
            <a:ext cx="3886200" cy="4351338"/>
          </a:xfrm>
        </p:spPr>
        <p:txBody>
          <a:bodyPr/>
          <a:lstStyle/>
          <a:p>
            <a:r>
              <a:rPr lang="th-TH" b="1" dirty="0">
                <a:solidFill>
                  <a:srgbClr val="0000CC"/>
                </a:solidFill>
                <a:latin typeface="TH SarabunPSK" panose="020B0500040200020003" pitchFamily="34" charset="-34"/>
                <a:cs typeface="TH SarabunPSK" panose="020B0500040200020003" pitchFamily="34" charset="-34"/>
              </a:rPr>
              <a:t>แหล่งรังสีที่ถูกซ่อนไว้ลับตาคนซึ่งมีการแพร่รังสีสู่สาธารณชน</a:t>
            </a:r>
            <a:endParaRPr lang="en-US" b="1" dirty="0">
              <a:solidFill>
                <a:srgbClr val="0000CC"/>
              </a:solidFill>
              <a:latin typeface="TH SarabunPSK" panose="020B0500040200020003" pitchFamily="34" charset="-34"/>
              <a:cs typeface="TH SarabunPSK" panose="020B0500040200020003" pitchFamily="34" charset="-34"/>
            </a:endParaRPr>
          </a:p>
          <a:p>
            <a:pPr lvl="1"/>
            <a:r>
              <a:rPr lang="th-TH" sz="2800" dirty="0">
                <a:latin typeface="TH SarabunPSK" panose="020B0500040200020003" pitchFamily="34" charset="-34"/>
                <a:cs typeface="TH SarabunPSK" panose="020B0500040200020003" pitchFamily="34" charset="-34"/>
              </a:rPr>
              <a:t>การซ่อนสารกัมมันตรังสี</a:t>
            </a:r>
            <a:endParaRPr lang="en-US" sz="2800" dirty="0">
              <a:latin typeface="TH SarabunPSK" panose="020B0500040200020003" pitchFamily="34" charset="-34"/>
              <a:cs typeface="TH SarabunPSK" panose="020B0500040200020003" pitchFamily="34" charset="-34"/>
            </a:endParaRPr>
          </a:p>
          <a:p>
            <a:pPr lvl="1"/>
            <a:r>
              <a:rPr lang="th-TH" sz="2800" dirty="0">
                <a:latin typeface="TH SarabunPSK" panose="020B0500040200020003" pitchFamily="34" charset="-34"/>
                <a:cs typeface="TH SarabunPSK" panose="020B0500040200020003" pitchFamily="34" charset="-34"/>
              </a:rPr>
              <a:t>การทำให้ปนเปื้อนในอาหาร</a:t>
            </a:r>
            <a:endParaRPr lang="en-US" sz="2800" dirty="0">
              <a:latin typeface="TH SarabunPSK" panose="020B0500040200020003" pitchFamily="34" charset="-34"/>
              <a:cs typeface="TH SarabunPSK" panose="020B0500040200020003" pitchFamily="34" charset="-34"/>
            </a:endParaRPr>
          </a:p>
          <a:p>
            <a:pPr lvl="1"/>
            <a:r>
              <a:rPr lang="th-TH" sz="2800" dirty="0">
                <a:latin typeface="TH SarabunPSK" panose="020B0500040200020003" pitchFamily="34" charset="-34"/>
                <a:cs typeface="TH SarabunPSK" panose="020B0500040200020003" pitchFamily="34" charset="-34"/>
              </a:rPr>
              <a:t>การทำให้ปนเปื้อนในน้ำดื่ม</a:t>
            </a:r>
            <a:endParaRPr lang="en-US" sz="2800" dirty="0">
              <a:latin typeface="TH SarabunPSK" panose="020B0500040200020003" pitchFamily="34" charset="-34"/>
              <a:cs typeface="TH SarabunPSK" panose="020B0500040200020003" pitchFamily="34" charset="-34"/>
            </a:endParaRPr>
          </a:p>
          <a:p>
            <a:pPr lvl="1"/>
            <a:r>
              <a:rPr lang="th-TH" sz="2800" dirty="0">
                <a:latin typeface="TH SarabunPSK" panose="020B0500040200020003" pitchFamily="34" charset="-34"/>
                <a:cs typeface="TH SarabunPSK" panose="020B0500040200020003" pitchFamily="34" charset="-34"/>
              </a:rPr>
              <a:t>การทำให้ปนเปื้อนในอากาศ</a:t>
            </a:r>
            <a:endParaRPr lang="en-US" sz="2800" dirty="0">
              <a:latin typeface="TH SarabunPSK" panose="020B0500040200020003" pitchFamily="34" charset="-34"/>
              <a:cs typeface="TH SarabunPSK" panose="020B0500040200020003" pitchFamily="34" charset="-34"/>
            </a:endParaRPr>
          </a:p>
        </p:txBody>
      </p:sp>
      <p:sp>
        <p:nvSpPr>
          <p:cNvPr id="8" name="Slide Number Placeholder 7"/>
          <p:cNvSpPr>
            <a:spLocks noGrp="1"/>
          </p:cNvSpPr>
          <p:nvPr>
            <p:ph type="sldNum" sz="quarter" idx="4294967295"/>
          </p:nvPr>
        </p:nvSpPr>
        <p:spPr>
          <a:xfrm>
            <a:off x="8138160" y="6492240"/>
            <a:ext cx="914400" cy="274320"/>
          </a:xfrm>
          <a:prstGeom prst="rect">
            <a:avLst/>
          </a:prstGeom>
        </p:spPr>
        <p:txBody>
          <a:bodyPr/>
          <a:lstStyle>
            <a:defPPr>
              <a:defRPr lang="en-US"/>
            </a:defPPr>
            <a:lvl1pPr algn="r" rtl="0" fontAlgn="base">
              <a:spcBef>
                <a:spcPct val="0"/>
              </a:spcBef>
              <a:spcAft>
                <a:spcPct val="0"/>
              </a:spcAft>
              <a:defRPr sz="1200" b="0"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01AD2650-580B-4070-8A05-6C3080CFEDE5}" type="slidenum">
              <a:rPr lang="en-US" smtClean="0"/>
              <a:pPr>
                <a:defRPr/>
              </a:pPr>
              <a:t>14</a:t>
            </a:fld>
            <a:endParaRPr lang="en-US" dirty="0"/>
          </a:p>
        </p:txBody>
      </p:sp>
      <p:pic>
        <p:nvPicPr>
          <p:cNvPr id="9" name="Picture 8" descr="water-treatment"/>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892040" y="3643725"/>
            <a:ext cx="3383280" cy="1826983"/>
          </a:xfrm>
          <a:prstGeom prst="rect">
            <a:avLst/>
          </a:prstGeom>
          <a:noFill/>
          <a:effectLst>
            <a:outerShdw blurRad="50800" dist="38100" dir="2700000" algn="tl" rotWithShape="0">
              <a:prstClr val="black">
                <a:alpha val="40000"/>
              </a:prstClr>
            </a:outerShdw>
          </a:effectLst>
        </p:spPr>
      </p:pic>
      <p:sp>
        <p:nvSpPr>
          <p:cNvPr id="12" name="Rectangle 11"/>
          <p:cNvSpPr>
            <a:spLocks noChangeArrowheads="1"/>
          </p:cNvSpPr>
          <p:nvPr/>
        </p:nvSpPr>
        <p:spPr bwMode="auto">
          <a:xfrm>
            <a:off x="4572000" y="5486400"/>
            <a:ext cx="40233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h-TH" sz="2400" dirty="0">
                <a:latin typeface="TH SarabunPSK" panose="020B0500040200020003" pitchFamily="34" charset="-34"/>
                <a:cs typeface="TH SarabunPSK" panose="020B0500040200020003" pitchFamily="34" charset="-34"/>
              </a:rPr>
              <a:t>ระบบการจ่ายน้ำดื่ม</a:t>
            </a:r>
            <a:endParaRPr lang="en-US" sz="2400" dirty="0">
              <a:latin typeface="TH SarabunPSK" panose="020B0500040200020003" pitchFamily="34" charset="-34"/>
              <a:cs typeface="TH SarabunPSK" panose="020B0500040200020003" pitchFamily="34" charset="-34"/>
            </a:endParaRPr>
          </a:p>
        </p:txBody>
      </p:sp>
      <p:pic>
        <p:nvPicPr>
          <p:cNvPr id="13" name="Picture 12" descr="paris_station"/>
          <p:cNvPicPr>
            <a:picLocks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4983480" y="1066300"/>
            <a:ext cx="3200400" cy="219456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82822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411" name="Text Box 3"/>
          <p:cNvSpPr txBox="1">
            <a:spLocks noChangeArrowheads="1"/>
          </p:cNvSpPr>
          <p:nvPr/>
        </p:nvSpPr>
        <p:spPr bwMode="auto">
          <a:xfrm>
            <a:off x="1703311" y="2341328"/>
            <a:ext cx="1775149"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477">
                <a:latin typeface="Times New Roman" panose="02020603050405020304" pitchFamily="18" charset="0"/>
              </a:rPr>
              <a:t>Gauges</a:t>
            </a:r>
          </a:p>
        </p:txBody>
      </p:sp>
      <p:sp>
        <p:nvSpPr>
          <p:cNvPr id="1809412" name="Text Box 4"/>
          <p:cNvSpPr txBox="1">
            <a:spLocks noChangeArrowheads="1"/>
          </p:cNvSpPr>
          <p:nvPr/>
        </p:nvSpPr>
        <p:spPr bwMode="auto">
          <a:xfrm>
            <a:off x="1304599" y="2871968"/>
            <a:ext cx="1776616" cy="54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en-US" sz="1477" dirty="0">
                <a:latin typeface="Times New Roman" panose="02020603050405020304" pitchFamily="18" charset="0"/>
              </a:rPr>
              <a:t>Radiography cameras</a:t>
            </a:r>
          </a:p>
        </p:txBody>
      </p:sp>
      <p:sp>
        <p:nvSpPr>
          <p:cNvPr id="1809413" name="Text Box 5"/>
          <p:cNvSpPr txBox="1">
            <a:spLocks noChangeArrowheads="1"/>
          </p:cNvSpPr>
          <p:nvPr/>
        </p:nvSpPr>
        <p:spPr bwMode="auto">
          <a:xfrm>
            <a:off x="6357399" y="2606648"/>
            <a:ext cx="1945189"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477">
                <a:latin typeface="Times New Roman" panose="02020603050405020304" pitchFamily="18" charset="0"/>
              </a:rPr>
              <a:t>Source holders</a:t>
            </a:r>
          </a:p>
        </p:txBody>
      </p:sp>
      <p:pic>
        <p:nvPicPr>
          <p:cNvPr id="1809414" name="Picture 6" descr="B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573" y="1209689"/>
            <a:ext cx="1517159" cy="1408686"/>
          </a:xfrm>
          <a:prstGeom prst="rect">
            <a:avLst/>
          </a:prstGeom>
          <a:noFill/>
          <a:extLst>
            <a:ext uri="{909E8E84-426E-40DD-AFC4-6F175D3DCCD1}">
              <a14:hiddenFill xmlns:a14="http://schemas.microsoft.com/office/drawing/2010/main">
                <a:solidFill>
                  <a:srgbClr val="FFFFFF"/>
                </a:solidFill>
              </a14:hiddenFill>
            </a:ext>
          </a:extLst>
        </p:spPr>
      </p:pic>
      <p:pic>
        <p:nvPicPr>
          <p:cNvPr id="1809415" name="Picture 7" descr="HS-500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81" y="1209689"/>
            <a:ext cx="1202001" cy="1465854"/>
          </a:xfrm>
          <a:prstGeom prst="rect">
            <a:avLst/>
          </a:prstGeom>
          <a:noFill/>
          <a:extLst>
            <a:ext uri="{909E8E84-426E-40DD-AFC4-6F175D3DCCD1}">
              <a14:hiddenFill xmlns:a14="http://schemas.microsoft.com/office/drawing/2010/main">
                <a:solidFill>
                  <a:srgbClr val="FFFFFF"/>
                </a:solidFill>
              </a14:hiddenFill>
            </a:ext>
          </a:extLst>
        </p:spPr>
      </p:pic>
      <p:pic>
        <p:nvPicPr>
          <p:cNvPr id="1809416" name="Picture 8" descr="Gammarid 192-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91" y="2672611"/>
            <a:ext cx="948407" cy="1043688"/>
          </a:xfrm>
          <a:prstGeom prst="rect">
            <a:avLst/>
          </a:prstGeom>
          <a:noFill/>
          <a:extLst>
            <a:ext uri="{909E8E84-426E-40DD-AFC4-6F175D3DCCD1}">
              <a14:hiddenFill xmlns:a14="http://schemas.microsoft.com/office/drawing/2010/main">
                <a:solidFill>
                  <a:srgbClr val="FFFFFF"/>
                </a:solidFill>
              </a14:hiddenFill>
            </a:ext>
          </a:extLst>
        </p:spPr>
      </p:pic>
      <p:pic>
        <p:nvPicPr>
          <p:cNvPr id="1809417" name="Picture 9" descr="2003-06-002_20030623090131_2003-06-002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8730" y="1209689"/>
            <a:ext cx="2033141" cy="1407220"/>
          </a:xfrm>
          <a:prstGeom prst="rect">
            <a:avLst/>
          </a:prstGeom>
          <a:noFill/>
          <a:extLst>
            <a:ext uri="{909E8E84-426E-40DD-AFC4-6F175D3DCCD1}">
              <a14:hiddenFill xmlns:a14="http://schemas.microsoft.com/office/drawing/2010/main">
                <a:solidFill>
                  <a:srgbClr val="FFFFFF"/>
                </a:solidFill>
              </a14:hiddenFill>
            </a:ext>
          </a:extLst>
        </p:spPr>
      </p:pic>
      <p:pic>
        <p:nvPicPr>
          <p:cNvPr id="1809418" name="Picture 10" descr="slika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11" y="1209688"/>
            <a:ext cx="1178547" cy="1131640"/>
          </a:xfrm>
          <a:prstGeom prst="rect">
            <a:avLst/>
          </a:prstGeom>
          <a:noFill/>
          <a:extLst>
            <a:ext uri="{909E8E84-426E-40DD-AFC4-6F175D3DCCD1}">
              <a14:hiddenFill xmlns:a14="http://schemas.microsoft.com/office/drawing/2010/main">
                <a:solidFill>
                  <a:srgbClr val="FFFFFF"/>
                </a:solidFill>
              </a14:hiddenFill>
            </a:ext>
          </a:extLst>
        </p:spPr>
      </p:pic>
      <p:pic>
        <p:nvPicPr>
          <p:cNvPr id="1809419" name="Picture 11" descr="Co60 Ir192 brass sources 1950-196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8692" y="4137000"/>
            <a:ext cx="1295815" cy="1257703"/>
          </a:xfrm>
          <a:prstGeom prst="rect">
            <a:avLst/>
          </a:prstGeom>
          <a:noFill/>
          <a:extLst>
            <a:ext uri="{909E8E84-426E-40DD-AFC4-6F175D3DCCD1}">
              <a14:hiddenFill xmlns:a14="http://schemas.microsoft.com/office/drawing/2010/main">
                <a:solidFill>
                  <a:srgbClr val="FFFFFF"/>
                </a:solidFill>
              </a14:hiddenFill>
            </a:ext>
          </a:extLst>
        </p:spPr>
      </p:pic>
      <p:sp>
        <p:nvSpPr>
          <p:cNvPr id="1809420" name="Text Box 12"/>
          <p:cNvSpPr txBox="1">
            <a:spLocks noChangeArrowheads="1"/>
          </p:cNvSpPr>
          <p:nvPr/>
        </p:nvSpPr>
        <p:spPr bwMode="auto">
          <a:xfrm>
            <a:off x="1637347" y="5399100"/>
            <a:ext cx="1776616" cy="49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93" dirty="0">
                <a:latin typeface="Times New Roman" panose="02020603050405020304" pitchFamily="18" charset="0"/>
              </a:rPr>
              <a:t>Co-60 well-logging sources</a:t>
            </a:r>
          </a:p>
        </p:txBody>
      </p:sp>
      <p:pic>
        <p:nvPicPr>
          <p:cNvPr id="1809421" name="Picture 13" descr="Co-60 teletherapy source 1950s 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9627" y="4003608"/>
            <a:ext cx="1933462" cy="1527420"/>
          </a:xfrm>
          <a:prstGeom prst="rect">
            <a:avLst/>
          </a:prstGeom>
          <a:noFill/>
          <a:extLst>
            <a:ext uri="{909E8E84-426E-40DD-AFC4-6F175D3DCCD1}">
              <a14:hiddenFill xmlns:a14="http://schemas.microsoft.com/office/drawing/2010/main">
                <a:solidFill>
                  <a:srgbClr val="FFFFFF"/>
                </a:solidFill>
              </a14:hiddenFill>
            </a:ext>
          </a:extLst>
        </p:spPr>
      </p:pic>
      <p:sp>
        <p:nvSpPr>
          <p:cNvPr id="1809422" name="Text Box 14"/>
          <p:cNvSpPr txBox="1">
            <a:spLocks noChangeArrowheads="1"/>
          </p:cNvSpPr>
          <p:nvPr/>
        </p:nvSpPr>
        <p:spPr bwMode="auto">
          <a:xfrm>
            <a:off x="3243192" y="5435746"/>
            <a:ext cx="1775150" cy="49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93">
                <a:latin typeface="Times New Roman" panose="02020603050405020304" pitchFamily="18" charset="0"/>
              </a:rPr>
              <a:t>Co-60 teletherapy source</a:t>
            </a:r>
          </a:p>
        </p:txBody>
      </p:sp>
      <p:pic>
        <p:nvPicPr>
          <p:cNvPr id="1809423" name="Picture 15" descr="containers with I-1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2202" y="2871967"/>
            <a:ext cx="1628565" cy="1131640"/>
          </a:xfrm>
          <a:prstGeom prst="rect">
            <a:avLst/>
          </a:prstGeom>
          <a:noFill/>
          <a:extLst>
            <a:ext uri="{909E8E84-426E-40DD-AFC4-6F175D3DCCD1}">
              <a14:hiddenFill xmlns:a14="http://schemas.microsoft.com/office/drawing/2010/main">
                <a:solidFill>
                  <a:srgbClr val="FFFFFF"/>
                </a:solidFill>
              </a14:hiddenFill>
            </a:ext>
          </a:extLst>
        </p:spPr>
      </p:pic>
      <p:sp>
        <p:nvSpPr>
          <p:cNvPr id="1809424" name="Text Box 16"/>
          <p:cNvSpPr txBox="1">
            <a:spLocks noChangeArrowheads="1"/>
          </p:cNvSpPr>
          <p:nvPr/>
        </p:nvSpPr>
        <p:spPr bwMode="auto">
          <a:xfrm>
            <a:off x="4163016" y="3071324"/>
            <a:ext cx="998246" cy="49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93" dirty="0">
                <a:latin typeface="Times New Roman" panose="02020603050405020304" pitchFamily="18" charset="0"/>
              </a:rPr>
              <a:t>Containers with I-125</a:t>
            </a:r>
          </a:p>
        </p:txBody>
      </p:sp>
      <p:sp>
        <p:nvSpPr>
          <p:cNvPr id="1809425" name="Text Box 17"/>
          <p:cNvSpPr txBox="1">
            <a:spLocks noChangeArrowheads="1"/>
          </p:cNvSpPr>
          <p:nvPr/>
        </p:nvSpPr>
        <p:spPr bwMode="auto">
          <a:xfrm>
            <a:off x="3378050" y="2488340"/>
            <a:ext cx="1776616" cy="29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93" dirty="0">
                <a:latin typeface="Times New Roman" panose="02020603050405020304" pitchFamily="18" charset="0"/>
              </a:rPr>
              <a:t>Sr-90 semi-spheres</a:t>
            </a:r>
          </a:p>
        </p:txBody>
      </p:sp>
      <p:pic>
        <p:nvPicPr>
          <p:cNvPr id="1809426" name="Picture 18" descr="Sr90 semi-sphe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6234" y="1209689"/>
            <a:ext cx="1999425" cy="1269430"/>
          </a:xfrm>
          <a:prstGeom prst="rect">
            <a:avLst/>
          </a:prstGeom>
          <a:noFill/>
          <a:extLst>
            <a:ext uri="{909E8E84-426E-40DD-AFC4-6F175D3DCCD1}">
              <a14:hiddenFill xmlns:a14="http://schemas.microsoft.com/office/drawing/2010/main">
                <a:solidFill>
                  <a:srgbClr val="FFFFFF"/>
                </a:solidFill>
              </a14:hiddenFill>
            </a:ext>
          </a:extLst>
        </p:spPr>
      </p:pic>
      <p:sp>
        <p:nvSpPr>
          <p:cNvPr id="1809427" name="Text Box 19"/>
          <p:cNvSpPr txBox="1">
            <a:spLocks noChangeArrowheads="1"/>
          </p:cNvSpPr>
          <p:nvPr/>
        </p:nvSpPr>
        <p:spPr bwMode="auto">
          <a:xfrm>
            <a:off x="57156" y="5132315"/>
            <a:ext cx="1776616" cy="49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93" dirty="0">
                <a:latin typeface="Times New Roman" panose="02020603050405020304" pitchFamily="18" charset="0"/>
              </a:rPr>
              <a:t>Ir-192 radiography sources</a:t>
            </a:r>
          </a:p>
        </p:txBody>
      </p:sp>
      <p:pic>
        <p:nvPicPr>
          <p:cNvPr id="1809428" name="Picture 20" descr="Ir-192 NII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518" y="3936178"/>
            <a:ext cx="1697459" cy="1175615"/>
          </a:xfrm>
          <a:prstGeom prst="rect">
            <a:avLst/>
          </a:prstGeom>
          <a:noFill/>
          <a:extLst>
            <a:ext uri="{909E8E84-426E-40DD-AFC4-6F175D3DCCD1}">
              <a14:hiddenFill xmlns:a14="http://schemas.microsoft.com/office/drawing/2010/main">
                <a:solidFill>
                  <a:srgbClr val="FFFFFF"/>
                </a:solidFill>
              </a14:hiddenFill>
            </a:ext>
          </a:extLst>
        </p:spPr>
      </p:pic>
      <p:pic>
        <p:nvPicPr>
          <p:cNvPr id="1809429" name="Picture 21" descr="Kr-85 source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9822" y="4345151"/>
            <a:ext cx="1193206" cy="1067142"/>
          </a:xfrm>
          <a:prstGeom prst="rect">
            <a:avLst/>
          </a:prstGeom>
          <a:noFill/>
          <a:extLst>
            <a:ext uri="{909E8E84-426E-40DD-AFC4-6F175D3DCCD1}">
              <a14:hiddenFill xmlns:a14="http://schemas.microsoft.com/office/drawing/2010/main">
                <a:solidFill>
                  <a:srgbClr val="FFFFFF"/>
                </a:solidFill>
              </a14:hiddenFill>
            </a:ext>
          </a:extLst>
        </p:spPr>
      </p:pic>
      <p:sp>
        <p:nvSpPr>
          <p:cNvPr id="1809430" name="Text Box 22"/>
          <p:cNvSpPr txBox="1">
            <a:spLocks noChangeArrowheads="1"/>
          </p:cNvSpPr>
          <p:nvPr/>
        </p:nvSpPr>
        <p:spPr bwMode="auto">
          <a:xfrm>
            <a:off x="7567601" y="5433320"/>
            <a:ext cx="1097648" cy="29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293" dirty="0">
                <a:latin typeface="Times New Roman" panose="02020603050405020304" pitchFamily="18" charset="0"/>
              </a:rPr>
              <a:t>Kr-85 source</a:t>
            </a:r>
          </a:p>
        </p:txBody>
      </p:sp>
      <p:pic>
        <p:nvPicPr>
          <p:cNvPr id="1809431" name="Picture 23" descr="Ra-226 need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71201" y="2871968"/>
            <a:ext cx="1366176" cy="841400"/>
          </a:xfrm>
          <a:prstGeom prst="rect">
            <a:avLst/>
          </a:prstGeom>
          <a:noFill/>
          <a:extLst>
            <a:ext uri="{909E8E84-426E-40DD-AFC4-6F175D3DCCD1}">
              <a14:hiddenFill xmlns:a14="http://schemas.microsoft.com/office/drawing/2010/main">
                <a:solidFill>
                  <a:srgbClr val="FFFFFF"/>
                </a:solidFill>
              </a14:hiddenFill>
            </a:ext>
          </a:extLst>
        </p:spPr>
      </p:pic>
      <p:sp>
        <p:nvSpPr>
          <p:cNvPr id="1809432" name="Text Box 24"/>
          <p:cNvSpPr txBox="1">
            <a:spLocks noChangeArrowheads="1"/>
          </p:cNvSpPr>
          <p:nvPr/>
        </p:nvSpPr>
        <p:spPr bwMode="auto">
          <a:xfrm>
            <a:off x="5335535" y="3838959"/>
            <a:ext cx="1776616" cy="29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93" dirty="0">
                <a:latin typeface="Times New Roman" panose="02020603050405020304" pitchFamily="18" charset="0"/>
              </a:rPr>
              <a:t>Ra-226 needle</a:t>
            </a:r>
          </a:p>
        </p:txBody>
      </p:sp>
      <p:pic>
        <p:nvPicPr>
          <p:cNvPr id="1809433" name="Picture 25" descr="CACRWLI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8217" y="2871968"/>
            <a:ext cx="1656416" cy="1122845"/>
          </a:xfrm>
          <a:prstGeom prst="rect">
            <a:avLst/>
          </a:prstGeom>
          <a:noFill/>
          <a:extLst>
            <a:ext uri="{909E8E84-426E-40DD-AFC4-6F175D3DCCD1}">
              <a14:hiddenFill xmlns:a14="http://schemas.microsoft.com/office/drawing/2010/main">
                <a:solidFill>
                  <a:srgbClr val="FFFFFF"/>
                </a:solidFill>
              </a14:hiddenFill>
            </a:ext>
          </a:extLst>
        </p:spPr>
      </p:pic>
      <p:sp>
        <p:nvSpPr>
          <p:cNvPr id="1809434" name="Text Box 26"/>
          <p:cNvSpPr txBox="1">
            <a:spLocks noChangeArrowheads="1"/>
          </p:cNvSpPr>
          <p:nvPr/>
        </p:nvSpPr>
        <p:spPr bwMode="auto">
          <a:xfrm>
            <a:off x="7367384" y="3994813"/>
            <a:ext cx="1776616" cy="29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93" dirty="0">
                <a:latin typeface="Times New Roman" panose="02020603050405020304" pitchFamily="18" charset="0"/>
              </a:rPr>
              <a:t>Pu-238 pacemakers</a:t>
            </a:r>
          </a:p>
        </p:txBody>
      </p:sp>
      <p:sp>
        <p:nvSpPr>
          <p:cNvPr id="1809435" name="Text Box 27"/>
          <p:cNvSpPr txBox="1">
            <a:spLocks noChangeArrowheads="1"/>
          </p:cNvSpPr>
          <p:nvPr/>
        </p:nvSpPr>
        <p:spPr bwMode="auto">
          <a:xfrm>
            <a:off x="5284710" y="5433320"/>
            <a:ext cx="1775149" cy="49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93" dirty="0">
                <a:latin typeface="Times New Roman" panose="02020603050405020304" pitchFamily="18" charset="0"/>
              </a:rPr>
              <a:t>Cs-137 brachytherapy seeds</a:t>
            </a:r>
          </a:p>
        </p:txBody>
      </p:sp>
      <p:pic>
        <p:nvPicPr>
          <p:cNvPr id="1809436" name="Picture 28" descr="Cs-137 seed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60618" y="4334890"/>
            <a:ext cx="1584589" cy="110085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p:cNvSpPr>
            <a:spLocks noGrp="1" noChangeArrowheads="1"/>
          </p:cNvSpPr>
          <p:nvPr>
            <p:ph type="title" sz="quarter"/>
          </p:nvPr>
        </p:nvSpPr>
        <p:spPr>
          <a:xfrm>
            <a:off x="675415" y="104970"/>
            <a:ext cx="8046944" cy="703610"/>
          </a:xfrm>
        </p:spPr>
        <p:txBody>
          <a:bodyPr>
            <a:noAutofit/>
          </a:bodyPr>
          <a:lstStyle/>
          <a:p>
            <a:pPr algn="ctr"/>
            <a:r>
              <a:rPr lang="th-TH" altLang="en-US" sz="4200" b="1" dirty="0">
                <a:latin typeface="TH SarabunPSK" panose="020B0500040200020003" pitchFamily="34" charset="-34"/>
                <a:cs typeface="TH SarabunPSK" panose="020B0500040200020003" pitchFamily="34" charset="-34"/>
              </a:rPr>
              <a:t>วัสดุกัมมันตรังสีที่ถูกอายัดได้จากการลักลอบ</a:t>
            </a:r>
            <a:endParaRPr lang="en-US" altLang="en-US" sz="4200" b="1" dirty="0">
              <a:latin typeface="TH SarabunPSK" panose="020B0500040200020003" pitchFamily="34" charset="-34"/>
              <a:cs typeface="TH SarabunPSK" panose="020B0500040200020003" pitchFamily="34" charset="-34"/>
            </a:endParaRPr>
          </a:p>
        </p:txBody>
      </p:sp>
      <p:sp>
        <p:nvSpPr>
          <p:cNvPr id="32" name="กล่องข้อความ 14">
            <a:extLst>
              <a:ext uri="{FF2B5EF4-FFF2-40B4-BE49-F238E27FC236}">
                <a16:creationId xmlns:a16="http://schemas.microsoft.com/office/drawing/2014/main" id="{CD97858F-B0D9-411F-B603-E0A651C64942}"/>
              </a:ext>
            </a:extLst>
          </p:cNvPr>
          <p:cNvSpPr txBox="1"/>
          <p:nvPr/>
        </p:nvSpPr>
        <p:spPr>
          <a:xfrm>
            <a:off x="0" y="6129006"/>
            <a:ext cx="91440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sz="2200" dirty="0"/>
              <a:t>ที่มา</a:t>
            </a:r>
            <a:r>
              <a:rPr lang="en-US" dirty="0"/>
              <a:t>: Train-the-Trainer on Radiation Detection Techniques </a:t>
            </a:r>
          </a:p>
          <a:p>
            <a:pPr algn="ctr"/>
            <a:r>
              <a:rPr lang="en-US" dirty="0"/>
              <a:t>and Procedures for the Region of SEA, </a:t>
            </a:r>
            <a:r>
              <a:rPr lang="en-US" dirty="0" err="1"/>
              <a:t>Ispra</a:t>
            </a:r>
            <a:r>
              <a:rPr lang="en-US" dirty="0"/>
              <a:t> 15-19th June 2015.</a:t>
            </a:r>
          </a:p>
        </p:txBody>
      </p:sp>
      <p:sp>
        <p:nvSpPr>
          <p:cNvPr id="3" name="Slide Number Placeholder 2"/>
          <p:cNvSpPr>
            <a:spLocks noGrp="1"/>
          </p:cNvSpPr>
          <p:nvPr>
            <p:ph type="sldNum" sz="quarter" idx="12"/>
          </p:nvPr>
        </p:nvSpPr>
        <p:spPr>
          <a:xfrm>
            <a:off x="6887233" y="6471767"/>
            <a:ext cx="2057400" cy="365125"/>
          </a:xfrm>
        </p:spPr>
        <p:txBody>
          <a:bodyPr/>
          <a:lstStyle/>
          <a:p>
            <a:fld id="{DF28FB93-0A08-4E7D-8E63-9EFA29F1E093}" type="slidenum">
              <a:rPr lang="en-US" smtClean="0">
                <a:solidFill>
                  <a:schemeClr val="tx1"/>
                </a:solidFill>
              </a:rPr>
              <a:pPr/>
              <a:t>15</a:t>
            </a:fld>
            <a:endParaRPr lang="en-US" dirty="0">
              <a:solidFill>
                <a:schemeClr val="tx1"/>
              </a:solidFill>
            </a:endParaRPr>
          </a:p>
        </p:txBody>
      </p:sp>
    </p:spTree>
    <p:extLst>
      <p:ext uri="{BB962C8B-B14F-4D97-AF65-F5344CB8AC3E}">
        <p14:creationId xmlns:p14="http://schemas.microsoft.com/office/powerpoint/2010/main" val="351331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sz="half" idx="1"/>
          </p:nvPr>
        </p:nvSpPr>
        <p:spPr>
          <a:xfrm>
            <a:off x="479745" y="1073569"/>
            <a:ext cx="5715040" cy="4179909"/>
          </a:xfrm>
        </p:spPr>
        <p:txBody>
          <a:bodyPr/>
          <a:lstStyle/>
          <a:p>
            <a:pPr eaLnBrk="1" hangingPunct="1">
              <a:lnSpc>
                <a:spcPct val="80000"/>
              </a:lnSpc>
              <a:buClrTx/>
              <a:buFont typeface="Wingdings" pitchFamily="2" charset="2"/>
              <a:buChar char="§"/>
            </a:pPr>
            <a:r>
              <a:rPr lang="th-TH" sz="3200" dirty="0">
                <a:latin typeface="TH SarabunPSK" panose="020B0500040200020003" pitchFamily="34" charset="-34"/>
                <a:cs typeface="TH SarabunPSK" panose="020B0500040200020003" pitchFamily="34" charset="-34"/>
              </a:rPr>
              <a:t>ตรวจสอบปริมาณรังสีบริเวณสถานที่เกิดเหตุ พร้อมทั้งประเมินสถานการณ์ในเบื้องต้น        (ระดับรังสี และการเปรอะเปื้อนทางรังสี)</a:t>
            </a:r>
            <a:endParaRPr lang="th-TH" dirty="0">
              <a:latin typeface="TH SarabunPSK" panose="020B0500040200020003" pitchFamily="34" charset="-34"/>
              <a:cs typeface="TH SarabunPSK" panose="020B0500040200020003" pitchFamily="34" charset="-34"/>
            </a:endParaRPr>
          </a:p>
          <a:p>
            <a:pPr eaLnBrk="1" hangingPunct="1">
              <a:lnSpc>
                <a:spcPct val="80000"/>
              </a:lnSpc>
              <a:buClrTx/>
              <a:buFont typeface="Wingdings" pitchFamily="2" charset="2"/>
              <a:buChar char="§"/>
            </a:pPr>
            <a:r>
              <a:rPr lang="th-TH" sz="3200" dirty="0">
                <a:latin typeface="TH SarabunPSK" panose="020B0500040200020003" pitchFamily="34" charset="-34"/>
                <a:cs typeface="TH SarabunPSK" panose="020B0500040200020003" pitchFamily="34" charset="-34"/>
              </a:rPr>
              <a:t>วางแผนในการปฏิบัติงานโดยคำนึงถึง             หลักความปลอดภัยในการปฏิบัติงานกับรังสี </a:t>
            </a:r>
          </a:p>
          <a:p>
            <a:pPr lvl="2" eaLnBrk="1" hangingPunct="1">
              <a:lnSpc>
                <a:spcPct val="80000"/>
              </a:lnSpc>
              <a:buClrTx/>
              <a:buFont typeface="Wingdings" pitchFamily="2" charset="2"/>
              <a:buChar char="§"/>
            </a:pPr>
            <a:r>
              <a:rPr lang="th-TH" sz="3200" dirty="0">
                <a:latin typeface="TH SarabunPSK" panose="020B0500040200020003" pitchFamily="34" charset="-34"/>
                <a:cs typeface="TH SarabunPSK" panose="020B0500040200020003" pitchFamily="34" charset="-34"/>
              </a:rPr>
              <a:t>เวลา </a:t>
            </a:r>
          </a:p>
          <a:p>
            <a:pPr lvl="2" eaLnBrk="1" hangingPunct="1">
              <a:lnSpc>
                <a:spcPct val="80000"/>
              </a:lnSpc>
              <a:buClrTx/>
              <a:buFont typeface="Wingdings" pitchFamily="2" charset="2"/>
              <a:buChar char="§"/>
            </a:pPr>
            <a:r>
              <a:rPr lang="th-TH" sz="3200" dirty="0">
                <a:latin typeface="TH SarabunPSK" panose="020B0500040200020003" pitchFamily="34" charset="-34"/>
                <a:cs typeface="TH SarabunPSK" panose="020B0500040200020003" pitchFamily="34" charset="-34"/>
              </a:rPr>
              <a:t>ระยะทาง </a:t>
            </a:r>
          </a:p>
          <a:p>
            <a:pPr lvl="2" eaLnBrk="1" hangingPunct="1">
              <a:lnSpc>
                <a:spcPct val="80000"/>
              </a:lnSpc>
              <a:buClrTx/>
              <a:buFont typeface="Wingdings" pitchFamily="2" charset="2"/>
              <a:buChar char="§"/>
            </a:pPr>
            <a:r>
              <a:rPr lang="th-TH" sz="3200" dirty="0">
                <a:latin typeface="TH SarabunPSK" panose="020B0500040200020003" pitchFamily="34" charset="-34"/>
                <a:cs typeface="TH SarabunPSK" panose="020B0500040200020003" pitchFamily="34" charset="-34"/>
              </a:rPr>
              <a:t>อุปกรณ์กำบัง</a:t>
            </a:r>
          </a:p>
        </p:txBody>
      </p:sp>
      <p:pic>
        <p:nvPicPr>
          <p:cNvPr id="3891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4857" y="2355885"/>
            <a:ext cx="2017713" cy="1905000"/>
          </a:xfrm>
          <a:prstGeom prst="rect">
            <a:avLst/>
          </a:prstGeom>
          <a:ln>
            <a:noFill/>
          </a:ln>
          <a:effectLst>
            <a:softEdge rad="112500"/>
          </a:effectLst>
        </p:spPr>
      </p:pic>
      <p:pic>
        <p:nvPicPr>
          <p:cNvPr id="38916" name="Picture 65" descr="Level B Respons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29120" y="4083821"/>
            <a:ext cx="3026999" cy="2016000"/>
          </a:xfrm>
          <a:prstGeom prst="rect">
            <a:avLst/>
          </a:prstGeom>
          <a:ln>
            <a:noFill/>
          </a:ln>
          <a:effectLst>
            <a:softEdge rad="112500"/>
          </a:effectLst>
        </p:spPr>
      </p:pic>
      <p:pic>
        <p:nvPicPr>
          <p:cNvPr id="7" name="Picture 4" descr="polimaster"/>
          <p:cNvPicPr>
            <a:picLocks noChangeAspect="1" noChangeArrowheads="1"/>
          </p:cNvPicPr>
          <p:nvPr/>
        </p:nvPicPr>
        <p:blipFill>
          <a:blip r:embed="rId5" cstate="print"/>
          <a:srcRect/>
          <a:stretch>
            <a:fillRect/>
          </a:stretch>
        </p:blipFill>
        <p:spPr bwMode="auto">
          <a:xfrm>
            <a:off x="6457950" y="1019597"/>
            <a:ext cx="1831528" cy="1259649"/>
          </a:xfrm>
          <a:prstGeom prst="rect">
            <a:avLst/>
          </a:prstGeom>
          <a:ln>
            <a:noFill/>
          </a:ln>
          <a:effectLst>
            <a:softEdge rad="112500"/>
          </a:effectLst>
        </p:spPr>
      </p:pic>
      <p:pic>
        <p:nvPicPr>
          <p:cNvPr id="10" name="Picture 6">
            <a:hlinkClick r:id="rId6" action="ppaction://hlinkfile"/>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5894" y="4208685"/>
            <a:ext cx="2113226" cy="2017298"/>
          </a:xfrm>
          <a:prstGeom prst="rect">
            <a:avLst/>
          </a:prstGeom>
          <a:ln>
            <a:noFill/>
          </a:ln>
          <a:effectLst>
            <a:softEdge rad="112500"/>
          </a:effectLst>
        </p:spPr>
      </p:pic>
      <p:pic>
        <p:nvPicPr>
          <p:cNvPr id="11" name="Picture 2" descr="http://t1.gstatic.com/images?q=tbn:WZVNuJhRHtmTpM:http://www.uchsc.edu/safety/Images/RadiationSymbol.gif">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99546" y="4800665"/>
            <a:ext cx="970314" cy="905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ชื่อเรื่อง 1"/>
          <p:cNvSpPr>
            <a:spLocks noGrp="1"/>
          </p:cNvSpPr>
          <p:nvPr>
            <p:ph type="title"/>
          </p:nvPr>
        </p:nvSpPr>
        <p:spPr>
          <a:xfrm>
            <a:off x="1714150" y="0"/>
            <a:ext cx="5935201" cy="878556"/>
          </a:xfrm>
        </p:spPr>
        <p:txBody>
          <a:bodyPr>
            <a:normAutofit/>
          </a:bodyPr>
          <a:lstStyle/>
          <a:p>
            <a:pPr algn="ctr"/>
            <a:r>
              <a:rPr lang="th-TH" sz="4200" b="1" dirty="0">
                <a:latin typeface="TH SarabunPSK" panose="020B0500040200020003" pitchFamily="34" charset="-34"/>
                <a:cs typeface="TH SarabunPSK" panose="020B0500040200020003" pitchFamily="34" charset="-34"/>
              </a:rPr>
              <a:t>การบริหารจัดการสถานที่เกิดเหตุ</a:t>
            </a:r>
          </a:p>
        </p:txBody>
      </p:sp>
      <p:sp>
        <p:nvSpPr>
          <p:cNvPr id="17" name="Slide Number Placeholder 16"/>
          <p:cNvSpPr>
            <a:spLocks noGrp="1"/>
          </p:cNvSpPr>
          <p:nvPr>
            <p:ph type="sldNum" sz="quarter" idx="12"/>
          </p:nvPr>
        </p:nvSpPr>
        <p:spPr/>
        <p:txBody>
          <a:bodyPr>
            <a:noAutofit/>
          </a:bodyPr>
          <a:lstStyle/>
          <a:p>
            <a:pPr>
              <a:defRPr/>
            </a:pPr>
            <a:fld id="{911252F8-5C82-4D3C-AFB5-A5B941823C6C}" type="slidenum">
              <a:rPr lang="en-US" smtClean="0">
                <a:solidFill>
                  <a:schemeClr val="tx1"/>
                </a:solidFill>
                <a:latin typeface="FreesiaUPC" pitchFamily="34" charset="-34"/>
                <a:cs typeface="FreesiaUPC" pitchFamily="34" charset="-34"/>
              </a:rPr>
              <a:pPr>
                <a:defRPr/>
              </a:pPr>
              <a:t>16</a:t>
            </a:fld>
            <a:endParaRPr lang="en-US" dirty="0">
              <a:solidFill>
                <a:schemeClr val="tx1"/>
              </a:solidFill>
              <a:latin typeface="FreesiaUPC" pitchFamily="34" charset="-34"/>
              <a:cs typeface="FreesiaUPC" pitchFamily="34" charset="-34"/>
            </a:endParaRPr>
          </a:p>
        </p:txBody>
      </p:sp>
      <p:sp>
        <p:nvSpPr>
          <p:cNvPr id="2" name="สี่เหลี่ยมผืนผ้า 2">
            <a:extLst>
              <a:ext uri="{FF2B5EF4-FFF2-40B4-BE49-F238E27FC236}">
                <a16:creationId xmlns:a16="http://schemas.microsoft.com/office/drawing/2014/main" id="{67CDA829-4391-4FFC-B93F-1C602DF89E18}"/>
              </a:ext>
            </a:extLst>
          </p:cNvPr>
          <p:cNvSpPr/>
          <p:nvPr/>
        </p:nvSpPr>
        <p:spPr>
          <a:xfrm>
            <a:off x="21641" y="6149681"/>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Tree>
    <p:extLst>
      <p:ext uri="{BB962C8B-B14F-4D97-AF65-F5344CB8AC3E}">
        <p14:creationId xmlns:p14="http://schemas.microsoft.com/office/powerpoint/2010/main" val="99397665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975277" y="366425"/>
            <a:ext cx="5797123" cy="671496"/>
          </a:xfrm>
        </p:spPr>
        <p:txBody>
          <a:bodyPr>
            <a:noAutofit/>
          </a:bodyPr>
          <a:lstStyle/>
          <a:p>
            <a:pPr algn="ctr"/>
            <a:r>
              <a:rPr lang="th-TH" sz="4200" b="1" dirty="0">
                <a:latin typeface="TH SarabunPSK" panose="020B0500040200020003" pitchFamily="34" charset="-34"/>
                <a:cs typeface="TH SarabunPSK" panose="020B0500040200020003" pitchFamily="34" charset="-34"/>
              </a:rPr>
              <a:t>การบริหารจัดการสถานที่เกิดเหตุ</a:t>
            </a:r>
            <a:r>
              <a:rPr lang="th-TH" sz="4200" b="1" dirty="0">
                <a:solidFill>
                  <a:srgbClr val="663300"/>
                </a:solidFill>
                <a:latin typeface="TH SarabunPSK" panose="020B0500040200020003" pitchFamily="34" charset="-34"/>
                <a:cs typeface="TH SarabunPSK" panose="020B0500040200020003" pitchFamily="34" charset="-34"/>
              </a:rPr>
              <a:t/>
            </a:r>
            <a:br>
              <a:rPr lang="th-TH" sz="4200" b="1" dirty="0">
                <a:solidFill>
                  <a:srgbClr val="663300"/>
                </a:solidFill>
                <a:latin typeface="TH SarabunPSK" panose="020B0500040200020003" pitchFamily="34" charset="-34"/>
                <a:cs typeface="TH SarabunPSK" panose="020B0500040200020003" pitchFamily="34" charset="-34"/>
              </a:rPr>
            </a:br>
            <a:endParaRPr lang="th-TH" sz="4200" b="1" dirty="0">
              <a:solidFill>
                <a:srgbClr val="0033CC"/>
              </a:solidFill>
              <a:latin typeface="TH SarabunPSK" panose="020B0500040200020003" pitchFamily="34" charset="-34"/>
              <a:cs typeface="TH SarabunPSK" panose="020B0500040200020003" pitchFamily="34" charset="-34"/>
            </a:endParaRPr>
          </a:p>
        </p:txBody>
      </p:sp>
      <p:graphicFrame>
        <p:nvGraphicFramePr>
          <p:cNvPr id="9" name="ไดอะแกรม 8"/>
          <p:cNvGraphicFramePr/>
          <p:nvPr>
            <p:extLst>
              <p:ext uri="{D42A27DB-BD31-4B8C-83A1-F6EECF244321}">
                <p14:modId xmlns:p14="http://schemas.microsoft.com/office/powerpoint/2010/main" val="3340496673"/>
              </p:ext>
            </p:extLst>
          </p:nvPr>
        </p:nvGraphicFramePr>
        <p:xfrm>
          <a:off x="663335" y="1624404"/>
          <a:ext cx="7852015" cy="4313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p:cNvSpPr>
            <a:spLocks noGrp="1"/>
          </p:cNvSpPr>
          <p:nvPr>
            <p:ph type="sldNum" sz="quarter" idx="12"/>
          </p:nvPr>
        </p:nvSpPr>
        <p:spPr/>
        <p:txBody>
          <a:bodyPr>
            <a:noAutofit/>
          </a:bodyPr>
          <a:lstStyle/>
          <a:p>
            <a:fld id="{5E46CCD9-D863-40B2-9447-AF6930A58916}" type="slidenum">
              <a:rPr lang="th-TH" smtClean="0">
                <a:solidFill>
                  <a:schemeClr val="tx1"/>
                </a:solidFill>
              </a:rPr>
              <a:pPr/>
              <a:t>17</a:t>
            </a:fld>
            <a:endParaRPr lang="th-TH" dirty="0">
              <a:solidFill>
                <a:schemeClr val="tx1"/>
              </a:solidFill>
            </a:endParaRPr>
          </a:p>
        </p:txBody>
      </p:sp>
      <p:sp>
        <p:nvSpPr>
          <p:cNvPr id="5" name="TextBox 4"/>
          <p:cNvSpPr txBox="1"/>
          <p:nvPr/>
        </p:nvSpPr>
        <p:spPr>
          <a:xfrm>
            <a:off x="3385418" y="892885"/>
            <a:ext cx="2720617" cy="584775"/>
          </a:xfrm>
          <a:prstGeom prst="rect">
            <a:avLst/>
          </a:prstGeom>
          <a:noFill/>
        </p:spPr>
        <p:txBody>
          <a:bodyPr wrap="none" rtlCol="0">
            <a:spAutoFit/>
          </a:bodyPr>
          <a:lstStyle/>
          <a:p>
            <a:r>
              <a:rPr lang="th-TH" sz="3200" b="1" dirty="0">
                <a:solidFill>
                  <a:srgbClr val="0033CC"/>
                </a:solidFill>
                <a:latin typeface="TH SarabunPSK" panose="020B0500040200020003" pitchFamily="34" charset="-34"/>
                <a:cs typeface="TH SarabunPSK" panose="020B0500040200020003" pitchFamily="34" charset="-34"/>
              </a:rPr>
              <a:t>กระบวนการปฏิบัติงาน</a:t>
            </a:r>
            <a:endParaRPr lang="en-US" sz="3200" b="1" dirty="0"/>
          </a:p>
        </p:txBody>
      </p:sp>
      <p:sp>
        <p:nvSpPr>
          <p:cNvPr id="3" name="สี่เหลี่ยมผืนผ้า 2">
            <a:extLst>
              <a:ext uri="{FF2B5EF4-FFF2-40B4-BE49-F238E27FC236}">
                <a16:creationId xmlns:a16="http://schemas.microsoft.com/office/drawing/2014/main" id="{C41C3029-8342-479B-9238-C6E33D86BB44}"/>
              </a:ext>
            </a:extLst>
          </p:cNvPr>
          <p:cNvSpPr/>
          <p:nvPr/>
        </p:nvSpPr>
        <p:spPr>
          <a:xfrm>
            <a:off x="21641" y="6149681"/>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Tree>
    <p:extLst>
      <p:ext uri="{BB962C8B-B14F-4D97-AF65-F5344CB8AC3E}">
        <p14:creationId xmlns:p14="http://schemas.microsoft.com/office/powerpoint/2010/main" val="34658583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a:extLst>
              <a:ext uri="{FF2B5EF4-FFF2-40B4-BE49-F238E27FC236}">
                <a16:creationId xmlns:a16="http://schemas.microsoft.com/office/drawing/2014/main" id="{7E2AFE3E-477F-47FA-AAF9-6CD6DA26A970}"/>
              </a:ext>
            </a:extLst>
          </p:cNvPr>
          <p:cNvSpPr/>
          <p:nvPr/>
        </p:nvSpPr>
        <p:spPr>
          <a:xfrm>
            <a:off x="21641" y="6149681"/>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grpSp>
        <p:nvGrpSpPr>
          <p:cNvPr id="6" name="Group 5"/>
          <p:cNvGrpSpPr/>
          <p:nvPr/>
        </p:nvGrpSpPr>
        <p:grpSpPr>
          <a:xfrm>
            <a:off x="78189" y="592579"/>
            <a:ext cx="8838548" cy="5487309"/>
            <a:chOff x="601988" y="995959"/>
            <a:chExt cx="8838548" cy="5487309"/>
          </a:xfrm>
        </p:grpSpPr>
        <p:sp>
          <p:nvSpPr>
            <p:cNvPr id="7" name="Freeform 4"/>
            <p:cNvSpPr>
              <a:spLocks noChangeAspect="1"/>
            </p:cNvSpPr>
            <p:nvPr/>
          </p:nvSpPr>
          <p:spPr bwMode="auto">
            <a:xfrm>
              <a:off x="601988" y="3251845"/>
              <a:ext cx="7954212" cy="3231423"/>
            </a:xfrm>
            <a:custGeom>
              <a:avLst/>
              <a:gdLst>
                <a:gd name="T0" fmla="*/ 0 w 3181"/>
                <a:gd name="T1" fmla="*/ 2147483647 h 2416"/>
                <a:gd name="T2" fmla="*/ 0 w 3181"/>
                <a:gd name="T3" fmla="*/ 2147483647 h 2416"/>
                <a:gd name="T4" fmla="*/ 2147483647 w 3181"/>
                <a:gd name="T5" fmla="*/ 2147483647 h 2416"/>
                <a:gd name="T6" fmla="*/ 2147483647 w 3181"/>
                <a:gd name="T7" fmla="*/ 2147483647 h 2416"/>
                <a:gd name="T8" fmla="*/ 2147483647 w 3181"/>
                <a:gd name="T9" fmla="*/ 2147483647 h 2416"/>
                <a:gd name="T10" fmla="*/ 2147483647 w 3181"/>
                <a:gd name="T11" fmla="*/ 2147483647 h 2416"/>
                <a:gd name="T12" fmla="*/ 2147483647 w 3181"/>
                <a:gd name="T13" fmla="*/ 2147483647 h 2416"/>
                <a:gd name="T14" fmla="*/ 2147483647 w 3181"/>
                <a:gd name="T15" fmla="*/ 2147483647 h 2416"/>
                <a:gd name="T16" fmla="*/ 2147483647 w 3181"/>
                <a:gd name="T17" fmla="*/ 2147483647 h 2416"/>
                <a:gd name="T18" fmla="*/ 2147483647 w 3181"/>
                <a:gd name="T19" fmla="*/ 2147483647 h 2416"/>
                <a:gd name="T20" fmla="*/ 2147483647 w 3181"/>
                <a:gd name="T21" fmla="*/ 2147483647 h 2416"/>
                <a:gd name="T22" fmla="*/ 2147483647 w 3181"/>
                <a:gd name="T23" fmla="*/ 0 h 2416"/>
                <a:gd name="T24" fmla="*/ 2147483647 w 3181"/>
                <a:gd name="T25" fmla="*/ 0 h 2416"/>
                <a:gd name="T26" fmla="*/ 2147483647 w 3181"/>
                <a:gd name="T27" fmla="*/ 0 h 2416"/>
                <a:gd name="T28" fmla="*/ 2147483647 w 3181"/>
                <a:gd name="T29" fmla="*/ 2147483647 h 2416"/>
                <a:gd name="T30" fmla="*/ 2147483647 w 3181"/>
                <a:gd name="T31" fmla="*/ 2147483647 h 2416"/>
                <a:gd name="T32" fmla="*/ 2147483647 w 3181"/>
                <a:gd name="T33" fmla="*/ 2147483647 h 2416"/>
                <a:gd name="T34" fmla="*/ 2147483647 w 3181"/>
                <a:gd name="T35" fmla="*/ 2147483647 h 2416"/>
                <a:gd name="T36" fmla="*/ 2147483647 w 3181"/>
                <a:gd name="T37" fmla="*/ 2147483647 h 2416"/>
                <a:gd name="T38" fmla="*/ 2147483647 w 3181"/>
                <a:gd name="T39" fmla="*/ 2147483647 h 2416"/>
                <a:gd name="T40" fmla="*/ 2147483647 w 3181"/>
                <a:gd name="T41" fmla="*/ 2147483647 h 2416"/>
                <a:gd name="T42" fmla="*/ 2147483647 w 3181"/>
                <a:gd name="T43" fmla="*/ 2147483647 h 2416"/>
                <a:gd name="T44" fmla="*/ 2147483647 w 3181"/>
                <a:gd name="T45" fmla="*/ 2147483647 h 2416"/>
                <a:gd name="T46" fmla="*/ 2147483647 w 3181"/>
                <a:gd name="T47" fmla="*/ 2147483647 h 2416"/>
                <a:gd name="T48" fmla="*/ 2147483647 w 3181"/>
                <a:gd name="T49" fmla="*/ 2147483647 h 2416"/>
                <a:gd name="T50" fmla="*/ 2147483647 w 3181"/>
                <a:gd name="T51" fmla="*/ 2147483647 h 2416"/>
                <a:gd name="T52" fmla="*/ 2147483647 w 3181"/>
                <a:gd name="T53" fmla="*/ 2147483647 h 2416"/>
                <a:gd name="T54" fmla="*/ 2147483647 w 3181"/>
                <a:gd name="T55" fmla="*/ 2147483647 h 2416"/>
                <a:gd name="T56" fmla="*/ 2147483647 w 3181"/>
                <a:gd name="T57" fmla="*/ 2147483647 h 2416"/>
                <a:gd name="T58" fmla="*/ 2147483647 w 3181"/>
                <a:gd name="T59" fmla="*/ 2147483647 h 2416"/>
                <a:gd name="T60" fmla="*/ 2147483647 w 3181"/>
                <a:gd name="T61" fmla="*/ 2147483647 h 2416"/>
                <a:gd name="T62" fmla="*/ 2147483647 w 3181"/>
                <a:gd name="T63" fmla="*/ 2147483647 h 2416"/>
                <a:gd name="T64" fmla="*/ 2147483647 w 3181"/>
                <a:gd name="T65" fmla="*/ 2147483647 h 2416"/>
                <a:gd name="T66" fmla="*/ 2147483647 w 3181"/>
                <a:gd name="T67" fmla="*/ 2147483647 h 2416"/>
                <a:gd name="T68" fmla="*/ 2147483647 w 3181"/>
                <a:gd name="T69" fmla="*/ 2147483647 h 2416"/>
                <a:gd name="T70" fmla="*/ 2147483647 w 3181"/>
                <a:gd name="T71" fmla="*/ 2147483647 h 2416"/>
                <a:gd name="T72" fmla="*/ 2147483647 w 3181"/>
                <a:gd name="T73" fmla="*/ 2147483647 h 2416"/>
                <a:gd name="T74" fmla="*/ 2147483647 w 3181"/>
                <a:gd name="T75" fmla="*/ 2147483647 h 2416"/>
                <a:gd name="T76" fmla="*/ 2147483647 w 3181"/>
                <a:gd name="T77" fmla="*/ 2147483647 h 2416"/>
                <a:gd name="T78" fmla="*/ 2147483647 w 3181"/>
                <a:gd name="T79" fmla="*/ 2147483647 h 2416"/>
                <a:gd name="T80" fmla="*/ 2147483647 w 3181"/>
                <a:gd name="T81" fmla="*/ 2147483647 h 2416"/>
                <a:gd name="T82" fmla="*/ 2147483647 w 3181"/>
                <a:gd name="T83" fmla="*/ 2147483647 h 2416"/>
                <a:gd name="T84" fmla="*/ 2147483647 w 3181"/>
                <a:gd name="T85" fmla="*/ 2147483647 h 2416"/>
                <a:gd name="T86" fmla="*/ 2147483647 w 3181"/>
                <a:gd name="T87" fmla="*/ 2147483647 h 2416"/>
                <a:gd name="T88" fmla="*/ 2147483647 w 3181"/>
                <a:gd name="T89" fmla="*/ 2147483647 h 2416"/>
                <a:gd name="T90" fmla="*/ 2147483647 w 3181"/>
                <a:gd name="T91" fmla="*/ 2147483647 h 2416"/>
                <a:gd name="T92" fmla="*/ 2147483647 w 3181"/>
                <a:gd name="T93" fmla="*/ 2147483647 h 2416"/>
                <a:gd name="T94" fmla="*/ 2147483647 w 3181"/>
                <a:gd name="T95" fmla="*/ 2147483647 h 2416"/>
                <a:gd name="T96" fmla="*/ 2147483647 w 3181"/>
                <a:gd name="T97" fmla="*/ 2147483647 h 2416"/>
                <a:gd name="T98" fmla="*/ 2147483647 w 3181"/>
                <a:gd name="T99" fmla="*/ 2147483647 h 2416"/>
                <a:gd name="T100" fmla="*/ 2147483647 w 3181"/>
                <a:gd name="T101" fmla="*/ 2147483647 h 2416"/>
                <a:gd name="T102" fmla="*/ 2147483647 w 3181"/>
                <a:gd name="T103" fmla="*/ 2147483647 h 2416"/>
                <a:gd name="T104" fmla="*/ 0 w 3181"/>
                <a:gd name="T105" fmla="*/ 2147483647 h 24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81"/>
                <a:gd name="T160" fmla="*/ 0 h 2416"/>
                <a:gd name="T161" fmla="*/ 3181 w 3181"/>
                <a:gd name="T162" fmla="*/ 2416 h 24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81" h="2416">
                  <a:moveTo>
                    <a:pt x="0" y="1110"/>
                  </a:moveTo>
                  <a:lnTo>
                    <a:pt x="0" y="1050"/>
                  </a:lnTo>
                  <a:lnTo>
                    <a:pt x="0" y="990"/>
                  </a:lnTo>
                  <a:lnTo>
                    <a:pt x="0" y="915"/>
                  </a:lnTo>
                  <a:lnTo>
                    <a:pt x="0" y="855"/>
                  </a:lnTo>
                  <a:lnTo>
                    <a:pt x="0" y="780"/>
                  </a:lnTo>
                  <a:lnTo>
                    <a:pt x="15" y="720"/>
                  </a:lnTo>
                  <a:lnTo>
                    <a:pt x="30" y="660"/>
                  </a:lnTo>
                  <a:lnTo>
                    <a:pt x="60" y="615"/>
                  </a:lnTo>
                  <a:lnTo>
                    <a:pt x="75" y="570"/>
                  </a:lnTo>
                  <a:lnTo>
                    <a:pt x="120" y="540"/>
                  </a:lnTo>
                  <a:lnTo>
                    <a:pt x="150" y="480"/>
                  </a:lnTo>
                  <a:lnTo>
                    <a:pt x="180" y="435"/>
                  </a:lnTo>
                  <a:lnTo>
                    <a:pt x="225" y="375"/>
                  </a:lnTo>
                  <a:lnTo>
                    <a:pt x="240" y="330"/>
                  </a:lnTo>
                  <a:lnTo>
                    <a:pt x="270" y="285"/>
                  </a:lnTo>
                  <a:lnTo>
                    <a:pt x="300" y="240"/>
                  </a:lnTo>
                  <a:lnTo>
                    <a:pt x="345" y="225"/>
                  </a:lnTo>
                  <a:lnTo>
                    <a:pt x="390" y="210"/>
                  </a:lnTo>
                  <a:lnTo>
                    <a:pt x="435" y="210"/>
                  </a:lnTo>
                  <a:lnTo>
                    <a:pt x="480" y="195"/>
                  </a:lnTo>
                  <a:lnTo>
                    <a:pt x="555" y="195"/>
                  </a:lnTo>
                  <a:lnTo>
                    <a:pt x="615" y="165"/>
                  </a:lnTo>
                  <a:lnTo>
                    <a:pt x="675" y="165"/>
                  </a:lnTo>
                  <a:lnTo>
                    <a:pt x="720" y="135"/>
                  </a:lnTo>
                  <a:lnTo>
                    <a:pt x="795" y="135"/>
                  </a:lnTo>
                  <a:lnTo>
                    <a:pt x="855" y="120"/>
                  </a:lnTo>
                  <a:lnTo>
                    <a:pt x="900" y="105"/>
                  </a:lnTo>
                  <a:lnTo>
                    <a:pt x="960" y="75"/>
                  </a:lnTo>
                  <a:lnTo>
                    <a:pt x="1005" y="75"/>
                  </a:lnTo>
                  <a:lnTo>
                    <a:pt x="1050" y="60"/>
                  </a:lnTo>
                  <a:lnTo>
                    <a:pt x="1095" y="45"/>
                  </a:lnTo>
                  <a:lnTo>
                    <a:pt x="1155" y="15"/>
                  </a:lnTo>
                  <a:lnTo>
                    <a:pt x="1200" y="0"/>
                  </a:lnTo>
                  <a:lnTo>
                    <a:pt x="1245" y="0"/>
                  </a:lnTo>
                  <a:lnTo>
                    <a:pt x="1305" y="0"/>
                  </a:lnTo>
                  <a:lnTo>
                    <a:pt x="1365" y="0"/>
                  </a:lnTo>
                  <a:lnTo>
                    <a:pt x="1410" y="0"/>
                  </a:lnTo>
                  <a:lnTo>
                    <a:pt x="1485" y="0"/>
                  </a:lnTo>
                  <a:lnTo>
                    <a:pt x="1560" y="0"/>
                  </a:lnTo>
                  <a:lnTo>
                    <a:pt x="1635" y="0"/>
                  </a:lnTo>
                  <a:lnTo>
                    <a:pt x="1680" y="0"/>
                  </a:lnTo>
                  <a:lnTo>
                    <a:pt x="1725" y="0"/>
                  </a:lnTo>
                  <a:lnTo>
                    <a:pt x="1770" y="15"/>
                  </a:lnTo>
                  <a:lnTo>
                    <a:pt x="1830" y="45"/>
                  </a:lnTo>
                  <a:lnTo>
                    <a:pt x="1890" y="60"/>
                  </a:lnTo>
                  <a:lnTo>
                    <a:pt x="1935" y="60"/>
                  </a:lnTo>
                  <a:lnTo>
                    <a:pt x="1980" y="75"/>
                  </a:lnTo>
                  <a:lnTo>
                    <a:pt x="2040" y="75"/>
                  </a:lnTo>
                  <a:lnTo>
                    <a:pt x="2130" y="75"/>
                  </a:lnTo>
                  <a:lnTo>
                    <a:pt x="2205" y="75"/>
                  </a:lnTo>
                  <a:lnTo>
                    <a:pt x="2265" y="75"/>
                  </a:lnTo>
                  <a:lnTo>
                    <a:pt x="2310" y="75"/>
                  </a:lnTo>
                  <a:lnTo>
                    <a:pt x="2355" y="75"/>
                  </a:lnTo>
                  <a:lnTo>
                    <a:pt x="2400" y="90"/>
                  </a:lnTo>
                  <a:lnTo>
                    <a:pt x="2445" y="90"/>
                  </a:lnTo>
                  <a:lnTo>
                    <a:pt x="2490" y="90"/>
                  </a:lnTo>
                  <a:lnTo>
                    <a:pt x="2535" y="105"/>
                  </a:lnTo>
                  <a:lnTo>
                    <a:pt x="2595" y="135"/>
                  </a:lnTo>
                  <a:lnTo>
                    <a:pt x="2640" y="150"/>
                  </a:lnTo>
                  <a:lnTo>
                    <a:pt x="2685" y="195"/>
                  </a:lnTo>
                  <a:lnTo>
                    <a:pt x="2715" y="255"/>
                  </a:lnTo>
                  <a:lnTo>
                    <a:pt x="2790" y="315"/>
                  </a:lnTo>
                  <a:lnTo>
                    <a:pt x="2820" y="375"/>
                  </a:lnTo>
                  <a:lnTo>
                    <a:pt x="2835" y="420"/>
                  </a:lnTo>
                  <a:lnTo>
                    <a:pt x="2850" y="465"/>
                  </a:lnTo>
                  <a:lnTo>
                    <a:pt x="2880" y="510"/>
                  </a:lnTo>
                  <a:lnTo>
                    <a:pt x="2910" y="555"/>
                  </a:lnTo>
                  <a:lnTo>
                    <a:pt x="2940" y="600"/>
                  </a:lnTo>
                  <a:lnTo>
                    <a:pt x="2970" y="660"/>
                  </a:lnTo>
                  <a:lnTo>
                    <a:pt x="3000" y="705"/>
                  </a:lnTo>
                  <a:lnTo>
                    <a:pt x="3015" y="750"/>
                  </a:lnTo>
                  <a:lnTo>
                    <a:pt x="3015" y="810"/>
                  </a:lnTo>
                  <a:lnTo>
                    <a:pt x="3015" y="885"/>
                  </a:lnTo>
                  <a:lnTo>
                    <a:pt x="3015" y="930"/>
                  </a:lnTo>
                  <a:lnTo>
                    <a:pt x="3015" y="975"/>
                  </a:lnTo>
                  <a:lnTo>
                    <a:pt x="3030" y="1020"/>
                  </a:lnTo>
                  <a:lnTo>
                    <a:pt x="3030" y="1080"/>
                  </a:lnTo>
                  <a:lnTo>
                    <a:pt x="3075" y="1140"/>
                  </a:lnTo>
                  <a:lnTo>
                    <a:pt x="3120" y="1185"/>
                  </a:lnTo>
                  <a:lnTo>
                    <a:pt x="3150" y="1245"/>
                  </a:lnTo>
                  <a:lnTo>
                    <a:pt x="3150" y="1290"/>
                  </a:lnTo>
                  <a:lnTo>
                    <a:pt x="3165" y="1350"/>
                  </a:lnTo>
                  <a:lnTo>
                    <a:pt x="3180" y="1425"/>
                  </a:lnTo>
                  <a:lnTo>
                    <a:pt x="3180" y="1485"/>
                  </a:lnTo>
                  <a:lnTo>
                    <a:pt x="3180" y="1545"/>
                  </a:lnTo>
                  <a:lnTo>
                    <a:pt x="3180" y="1590"/>
                  </a:lnTo>
                  <a:lnTo>
                    <a:pt x="3180" y="1635"/>
                  </a:lnTo>
                  <a:lnTo>
                    <a:pt x="3150" y="1680"/>
                  </a:lnTo>
                  <a:lnTo>
                    <a:pt x="3120" y="1725"/>
                  </a:lnTo>
                  <a:lnTo>
                    <a:pt x="3075" y="1800"/>
                  </a:lnTo>
                  <a:lnTo>
                    <a:pt x="3015" y="1845"/>
                  </a:lnTo>
                  <a:lnTo>
                    <a:pt x="2985" y="1905"/>
                  </a:lnTo>
                  <a:lnTo>
                    <a:pt x="2955" y="1950"/>
                  </a:lnTo>
                  <a:lnTo>
                    <a:pt x="2910" y="1980"/>
                  </a:lnTo>
                  <a:lnTo>
                    <a:pt x="2850" y="2010"/>
                  </a:lnTo>
                  <a:lnTo>
                    <a:pt x="2805" y="2055"/>
                  </a:lnTo>
                  <a:lnTo>
                    <a:pt x="2775" y="2115"/>
                  </a:lnTo>
                  <a:lnTo>
                    <a:pt x="2730" y="2190"/>
                  </a:lnTo>
                  <a:lnTo>
                    <a:pt x="2685" y="2250"/>
                  </a:lnTo>
                  <a:lnTo>
                    <a:pt x="2640" y="2280"/>
                  </a:lnTo>
                  <a:lnTo>
                    <a:pt x="2595" y="2310"/>
                  </a:lnTo>
                  <a:lnTo>
                    <a:pt x="2535" y="2340"/>
                  </a:lnTo>
                  <a:lnTo>
                    <a:pt x="2475" y="2340"/>
                  </a:lnTo>
                  <a:lnTo>
                    <a:pt x="2430" y="2340"/>
                  </a:lnTo>
                  <a:lnTo>
                    <a:pt x="2385" y="2355"/>
                  </a:lnTo>
                  <a:lnTo>
                    <a:pt x="2340" y="2370"/>
                  </a:lnTo>
                  <a:lnTo>
                    <a:pt x="2280" y="2370"/>
                  </a:lnTo>
                  <a:lnTo>
                    <a:pt x="2205" y="2385"/>
                  </a:lnTo>
                  <a:lnTo>
                    <a:pt x="2145" y="2385"/>
                  </a:lnTo>
                  <a:lnTo>
                    <a:pt x="2085" y="2385"/>
                  </a:lnTo>
                  <a:lnTo>
                    <a:pt x="2040" y="2385"/>
                  </a:lnTo>
                  <a:lnTo>
                    <a:pt x="1980" y="2385"/>
                  </a:lnTo>
                  <a:lnTo>
                    <a:pt x="1935" y="2385"/>
                  </a:lnTo>
                  <a:lnTo>
                    <a:pt x="1890" y="2400"/>
                  </a:lnTo>
                  <a:lnTo>
                    <a:pt x="1830" y="2415"/>
                  </a:lnTo>
                  <a:lnTo>
                    <a:pt x="1785" y="2415"/>
                  </a:lnTo>
                  <a:lnTo>
                    <a:pt x="1695" y="2415"/>
                  </a:lnTo>
                  <a:lnTo>
                    <a:pt x="1635" y="2415"/>
                  </a:lnTo>
                  <a:lnTo>
                    <a:pt x="1575" y="2415"/>
                  </a:lnTo>
                  <a:lnTo>
                    <a:pt x="1530" y="2415"/>
                  </a:lnTo>
                  <a:lnTo>
                    <a:pt x="1440" y="2415"/>
                  </a:lnTo>
                  <a:lnTo>
                    <a:pt x="1395" y="2415"/>
                  </a:lnTo>
                  <a:lnTo>
                    <a:pt x="1335" y="2415"/>
                  </a:lnTo>
                  <a:lnTo>
                    <a:pt x="1290" y="2415"/>
                  </a:lnTo>
                  <a:lnTo>
                    <a:pt x="1200" y="2400"/>
                  </a:lnTo>
                  <a:lnTo>
                    <a:pt x="1155" y="2385"/>
                  </a:lnTo>
                  <a:lnTo>
                    <a:pt x="1110" y="2385"/>
                  </a:lnTo>
                  <a:lnTo>
                    <a:pt x="1065" y="2385"/>
                  </a:lnTo>
                  <a:lnTo>
                    <a:pt x="975" y="2355"/>
                  </a:lnTo>
                  <a:lnTo>
                    <a:pt x="915" y="2325"/>
                  </a:lnTo>
                  <a:lnTo>
                    <a:pt x="840" y="2310"/>
                  </a:lnTo>
                  <a:lnTo>
                    <a:pt x="780" y="2280"/>
                  </a:lnTo>
                  <a:lnTo>
                    <a:pt x="735" y="2235"/>
                  </a:lnTo>
                  <a:lnTo>
                    <a:pt x="660" y="2205"/>
                  </a:lnTo>
                  <a:lnTo>
                    <a:pt x="615" y="2190"/>
                  </a:lnTo>
                  <a:lnTo>
                    <a:pt x="555" y="2145"/>
                  </a:lnTo>
                  <a:lnTo>
                    <a:pt x="510" y="2100"/>
                  </a:lnTo>
                  <a:lnTo>
                    <a:pt x="465" y="2055"/>
                  </a:lnTo>
                  <a:lnTo>
                    <a:pt x="435" y="2010"/>
                  </a:lnTo>
                  <a:lnTo>
                    <a:pt x="405" y="1950"/>
                  </a:lnTo>
                  <a:lnTo>
                    <a:pt x="390" y="1890"/>
                  </a:lnTo>
                  <a:lnTo>
                    <a:pt x="360" y="1830"/>
                  </a:lnTo>
                  <a:lnTo>
                    <a:pt x="330" y="1770"/>
                  </a:lnTo>
                  <a:lnTo>
                    <a:pt x="300" y="1725"/>
                  </a:lnTo>
                  <a:lnTo>
                    <a:pt x="255" y="1695"/>
                  </a:lnTo>
                  <a:lnTo>
                    <a:pt x="225" y="1650"/>
                  </a:lnTo>
                  <a:lnTo>
                    <a:pt x="195" y="1605"/>
                  </a:lnTo>
                  <a:lnTo>
                    <a:pt x="180" y="1560"/>
                  </a:lnTo>
                  <a:lnTo>
                    <a:pt x="165" y="1515"/>
                  </a:lnTo>
                  <a:lnTo>
                    <a:pt x="150" y="1455"/>
                  </a:lnTo>
                  <a:lnTo>
                    <a:pt x="150" y="1410"/>
                  </a:lnTo>
                  <a:lnTo>
                    <a:pt x="150" y="1365"/>
                  </a:lnTo>
                  <a:lnTo>
                    <a:pt x="135" y="1320"/>
                  </a:lnTo>
                  <a:lnTo>
                    <a:pt x="120" y="1275"/>
                  </a:lnTo>
                  <a:lnTo>
                    <a:pt x="90" y="1230"/>
                  </a:lnTo>
                  <a:lnTo>
                    <a:pt x="60" y="1185"/>
                  </a:lnTo>
                  <a:lnTo>
                    <a:pt x="0" y="1110"/>
                  </a:lnTo>
                </a:path>
              </a:pathLst>
            </a:custGeom>
            <a:solidFill>
              <a:schemeClr val="accent2">
                <a:lumMod val="60000"/>
                <a:lumOff val="40000"/>
              </a:schemeClr>
            </a:solidFill>
            <a:ln w="38100" cap="rnd">
              <a:solidFill>
                <a:srgbClr val="FFCC00"/>
              </a:solidFill>
              <a:prstDash val="lgDash"/>
              <a:round/>
              <a:headEnd/>
              <a:tailEnd/>
            </a:ln>
          </p:spPr>
          <p:txBody>
            <a:bodyPr/>
            <a:lstStyle/>
            <a:p>
              <a:endParaRPr lang="en-US">
                <a:latin typeface="TH SarabunPSK" panose="020B0500040200020003" pitchFamily="34" charset="-34"/>
                <a:cs typeface="TH SarabunPSK" panose="020B0500040200020003" pitchFamily="34" charset="-34"/>
              </a:endParaRPr>
            </a:p>
          </p:txBody>
        </p:sp>
        <p:grpSp>
          <p:nvGrpSpPr>
            <p:cNvPr id="8" name="Group 6"/>
            <p:cNvGrpSpPr>
              <a:grpSpLocks noChangeAspect="1"/>
            </p:cNvGrpSpPr>
            <p:nvPr/>
          </p:nvGrpSpPr>
          <p:grpSpPr bwMode="auto">
            <a:xfrm>
              <a:off x="7798615" y="995959"/>
              <a:ext cx="1411288" cy="525092"/>
              <a:chOff x="10532" y="1135"/>
              <a:chExt cx="1050" cy="611"/>
            </a:xfrm>
          </p:grpSpPr>
          <p:sp>
            <p:nvSpPr>
              <p:cNvPr id="26" name="Oval 7"/>
              <p:cNvSpPr>
                <a:spLocks noChangeAspect="1" noChangeArrowheads="1"/>
              </p:cNvSpPr>
              <p:nvPr/>
            </p:nvSpPr>
            <p:spPr bwMode="auto">
              <a:xfrm>
                <a:off x="10532" y="1135"/>
                <a:ext cx="1050" cy="611"/>
              </a:xfrm>
              <a:prstGeom prst="ellipse">
                <a:avLst/>
              </a:prstGeom>
              <a:solidFill>
                <a:schemeClr val="accent6">
                  <a:lumMod val="40000"/>
                  <a:lumOff val="60000"/>
                </a:schemeClr>
              </a:solidFill>
              <a:ln w="12700">
                <a:solidFill>
                  <a:srgbClr val="000000"/>
                </a:solidFill>
                <a:round/>
                <a:headEnd/>
                <a:tailEnd/>
              </a:ln>
            </p:spPr>
            <p:txBody>
              <a:bodyPr wrap="none" anchor="ct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eaLnBrk="1" hangingPunct="1"/>
                <a:endParaRPr lang="en-US" altLang="en-US">
                  <a:latin typeface="TH SarabunPSK" panose="020B0500040200020003" pitchFamily="34" charset="-34"/>
                  <a:cs typeface="TH SarabunPSK" panose="020B0500040200020003" pitchFamily="34" charset="-34"/>
                </a:endParaRPr>
              </a:p>
            </p:txBody>
          </p:sp>
          <p:sp>
            <p:nvSpPr>
              <p:cNvPr id="27" name="Rectangle 8"/>
              <p:cNvSpPr>
                <a:spLocks noChangeAspect="1" noChangeArrowheads="1"/>
              </p:cNvSpPr>
              <p:nvPr/>
            </p:nvSpPr>
            <p:spPr bwMode="auto">
              <a:xfrm>
                <a:off x="10687" y="1273"/>
                <a:ext cx="779"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latin typeface="TH SarabunPSK" panose="020B0500040200020003" pitchFamily="34" charset="-34"/>
                    <a:cs typeface="TH SarabunPSK" panose="020B0500040200020003" pitchFamily="34" charset="-34"/>
                  </a:rPr>
                  <a:t>ศูนย์อำนวยการ</a:t>
                </a:r>
                <a:endParaRPr lang="en-US" altLang="en-US" sz="1600" b="1" dirty="0">
                  <a:latin typeface="TH SarabunPSK" panose="020B0500040200020003" pitchFamily="34" charset="-34"/>
                  <a:cs typeface="TH SarabunPSK" panose="020B0500040200020003" pitchFamily="34" charset="-34"/>
                </a:endParaRPr>
              </a:p>
            </p:txBody>
          </p:sp>
        </p:grpSp>
        <p:sp>
          <p:nvSpPr>
            <p:cNvPr id="9" name="Oval 11"/>
            <p:cNvSpPr>
              <a:spLocks noChangeAspect="1" noChangeArrowheads="1"/>
            </p:cNvSpPr>
            <p:nvPr/>
          </p:nvSpPr>
          <p:spPr bwMode="auto">
            <a:xfrm>
              <a:off x="3129757" y="4084638"/>
              <a:ext cx="2055812" cy="1541462"/>
            </a:xfrm>
            <a:prstGeom prst="ellipse">
              <a:avLst/>
            </a:prstGeom>
            <a:solidFill>
              <a:srgbClr val="C00000"/>
            </a:solidFill>
            <a:ln w="50800">
              <a:solidFill>
                <a:srgbClr val="000000"/>
              </a:solidFill>
              <a:round/>
              <a:headEnd/>
              <a:tailEnd/>
            </a:ln>
          </p:spPr>
          <p:txBody>
            <a:bodyPr wrap="none" anchor="ct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eaLnBrk="1" hangingPunct="1"/>
              <a:endParaRPr lang="en-US" altLang="en-US" sz="1800">
                <a:latin typeface="TH SarabunPSK" panose="020B0500040200020003" pitchFamily="34" charset="-34"/>
                <a:cs typeface="TH SarabunPSK" panose="020B0500040200020003" pitchFamily="34" charset="-34"/>
              </a:endParaRPr>
            </a:p>
          </p:txBody>
        </p:sp>
        <p:sp>
          <p:nvSpPr>
            <p:cNvPr id="10" name="Line 12"/>
            <p:cNvSpPr>
              <a:spLocks noChangeAspect="1" noChangeShapeType="1"/>
            </p:cNvSpPr>
            <p:nvPr/>
          </p:nvSpPr>
          <p:spPr bwMode="auto">
            <a:xfrm>
              <a:off x="2684792" y="2991167"/>
              <a:ext cx="1041400" cy="3175"/>
            </a:xfrm>
            <a:prstGeom prst="line">
              <a:avLst/>
            </a:prstGeom>
            <a:noFill/>
            <a:ln w="88900">
              <a:solidFill>
                <a:srgbClr val="000099"/>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latin typeface="TH SarabunPSK" panose="020B0500040200020003" pitchFamily="34" charset="-34"/>
                <a:cs typeface="TH SarabunPSK" panose="020B0500040200020003" pitchFamily="34" charset="-34"/>
              </a:endParaRPr>
            </a:p>
          </p:txBody>
        </p:sp>
        <p:sp>
          <p:nvSpPr>
            <p:cNvPr id="11" name="Rectangle 13"/>
            <p:cNvSpPr>
              <a:spLocks noChangeAspect="1" noChangeArrowheads="1"/>
            </p:cNvSpPr>
            <p:nvPr/>
          </p:nvSpPr>
          <p:spPr bwMode="auto">
            <a:xfrm>
              <a:off x="2892495" y="2475593"/>
              <a:ext cx="89127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2000" b="1" dirty="0">
                  <a:solidFill>
                    <a:schemeClr val="tx1">
                      <a:lumMod val="95000"/>
                      <a:lumOff val="5000"/>
                    </a:schemeClr>
                  </a:solidFill>
                  <a:latin typeface="TH SarabunPSK" panose="020B0500040200020003" pitchFamily="34" charset="-34"/>
                  <a:cs typeface="TH SarabunPSK" panose="020B0500040200020003" pitchFamily="34" charset="-34"/>
                </a:rPr>
                <a:t>ทิศทางลม</a:t>
              </a:r>
              <a:endParaRPr lang="en-US" altLang="en-US" sz="2000" b="1" dirty="0">
                <a:solidFill>
                  <a:schemeClr val="tx1">
                    <a:lumMod val="95000"/>
                    <a:lumOff val="5000"/>
                  </a:schemeClr>
                </a:solidFill>
                <a:latin typeface="TH SarabunPSK" panose="020B0500040200020003" pitchFamily="34" charset="-34"/>
                <a:cs typeface="TH SarabunPSK" panose="020B0500040200020003" pitchFamily="34" charset="-34"/>
              </a:endParaRPr>
            </a:p>
          </p:txBody>
        </p:sp>
        <p:sp>
          <p:nvSpPr>
            <p:cNvPr id="12" name="Rectangle 14"/>
            <p:cNvSpPr>
              <a:spLocks noChangeAspect="1" noChangeArrowheads="1"/>
            </p:cNvSpPr>
            <p:nvPr/>
          </p:nvSpPr>
          <p:spPr bwMode="auto">
            <a:xfrm>
              <a:off x="2558019" y="5865269"/>
              <a:ext cx="4316887" cy="3391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rgbClr val="000000"/>
                  </a:solidFill>
                  <a:latin typeface="TH SarabunPSK" panose="020B0500040200020003" pitchFamily="34" charset="-34"/>
                  <a:cs typeface="TH SarabunPSK" panose="020B0500040200020003" pitchFamily="34" charset="-34"/>
                </a:rPr>
                <a:t>จุดควบคุมการเข้าออกบริเวณชั้นใน และจุดควบคุมการเปรอะเปื้อนทางรังสี</a:t>
              </a:r>
              <a:endParaRPr lang="en-US" altLang="en-US" sz="1600" b="1" dirty="0">
                <a:solidFill>
                  <a:srgbClr val="000000"/>
                </a:solidFill>
                <a:latin typeface="TH SarabunPSK" panose="020B0500040200020003" pitchFamily="34" charset="-34"/>
                <a:cs typeface="TH SarabunPSK" panose="020B0500040200020003" pitchFamily="34" charset="-34"/>
              </a:endParaRPr>
            </a:p>
          </p:txBody>
        </p:sp>
        <p:sp>
          <p:nvSpPr>
            <p:cNvPr id="13" name="Rectangle 31"/>
            <p:cNvSpPr>
              <a:spLocks noChangeAspect="1" noChangeArrowheads="1"/>
            </p:cNvSpPr>
            <p:nvPr/>
          </p:nvSpPr>
          <p:spPr bwMode="auto">
            <a:xfrm>
              <a:off x="8221336" y="3648370"/>
              <a:ext cx="1219200"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2000" b="1" dirty="0">
                  <a:latin typeface="TH SarabunPSK" panose="020B0500040200020003" pitchFamily="34" charset="-34"/>
                  <a:cs typeface="TH SarabunPSK" panose="020B0500040200020003" pitchFamily="34" charset="-34"/>
                </a:rPr>
                <a:t>จุดควบคุม</a:t>
              </a:r>
            </a:p>
            <a:p>
              <a:pPr algn="ctr"/>
              <a:r>
                <a:rPr lang="th-TH" altLang="en-US" sz="2000" b="1" dirty="0">
                  <a:latin typeface="TH SarabunPSK" panose="020B0500040200020003" pitchFamily="34" charset="-34"/>
                  <a:cs typeface="TH SarabunPSK" panose="020B0500040200020003" pitchFamily="34" charset="-34"/>
                </a:rPr>
                <a:t>การเข้าออกบริเวณชั้นนอก</a:t>
              </a:r>
              <a:endParaRPr lang="en-US" altLang="en-US" sz="2000" b="1" dirty="0">
                <a:latin typeface="TH SarabunPSK" panose="020B0500040200020003" pitchFamily="34" charset="-34"/>
                <a:cs typeface="TH SarabunPSK" panose="020B0500040200020003" pitchFamily="34" charset="-34"/>
              </a:endParaRPr>
            </a:p>
          </p:txBody>
        </p:sp>
        <p:sp>
          <p:nvSpPr>
            <p:cNvPr id="14" name="Rectangle 33"/>
            <p:cNvSpPr>
              <a:spLocks noChangeAspect="1" noChangeArrowheads="1"/>
            </p:cNvSpPr>
            <p:nvPr/>
          </p:nvSpPr>
          <p:spPr bwMode="auto">
            <a:xfrm>
              <a:off x="5633762" y="4268315"/>
              <a:ext cx="1905000" cy="590550"/>
            </a:xfrm>
            <a:prstGeom prst="rect">
              <a:avLst/>
            </a:prstGeom>
            <a:solidFill>
              <a:srgbClr val="CCFFCC"/>
            </a:solidFill>
            <a:ln w="9525">
              <a:solidFill>
                <a:srgbClr val="008000"/>
              </a:solidFill>
              <a:miter lim="800000"/>
              <a:headEnd/>
              <a:tailEnd/>
            </a:ln>
          </p:spPr>
          <p:txBody>
            <a:bodyPr lIns="92075" tIns="46038" rIns="92075" bIns="46038">
              <a:spAutoFit/>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rgbClr val="000000"/>
                  </a:solidFill>
                  <a:latin typeface="TH SarabunPSK" panose="020B0500040200020003" pitchFamily="34" charset="-34"/>
                  <a:cs typeface="TH SarabunPSK" panose="020B0500040200020003" pitchFamily="34" charset="-34"/>
                </a:rPr>
                <a:t>บริเวณชำระล้าง               การเปรอะเปื้อนทางรังสี</a:t>
              </a:r>
              <a:endParaRPr lang="en-US" altLang="en-US" sz="1600" b="1" dirty="0">
                <a:solidFill>
                  <a:srgbClr val="000000"/>
                </a:solidFill>
                <a:latin typeface="TH SarabunPSK" panose="020B0500040200020003" pitchFamily="34" charset="-34"/>
                <a:cs typeface="TH SarabunPSK" panose="020B0500040200020003" pitchFamily="34" charset="-34"/>
              </a:endParaRPr>
            </a:p>
          </p:txBody>
        </p:sp>
        <p:sp>
          <p:nvSpPr>
            <p:cNvPr id="15" name="Text Box 34"/>
            <p:cNvSpPr txBox="1">
              <a:spLocks noChangeAspect="1" noChangeArrowheads="1"/>
            </p:cNvSpPr>
            <p:nvPr/>
          </p:nvSpPr>
          <p:spPr bwMode="auto">
            <a:xfrm>
              <a:off x="5637584" y="3705225"/>
              <a:ext cx="1901178" cy="549275"/>
            </a:xfrm>
            <a:prstGeom prst="rect">
              <a:avLst/>
            </a:prstGeom>
            <a:solidFill>
              <a:srgbClr val="FFCC00"/>
            </a:solidFill>
            <a:ln w="9525">
              <a:solidFill>
                <a:srgbClr val="FF0000"/>
              </a:solidFill>
              <a:miter lim="800000"/>
              <a:headEnd/>
              <a:tailEnd/>
            </a:ln>
          </p:spPr>
          <p:txBody>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rgbClr val="800000"/>
                  </a:solidFill>
                  <a:latin typeface="TH SarabunPSK" panose="020B0500040200020003" pitchFamily="34" charset="-34"/>
                  <a:cs typeface="TH SarabunPSK" panose="020B0500040200020003" pitchFamily="34" charset="-34"/>
                </a:rPr>
                <a:t>บริเวณที่ตั้งของกลุ่มปฏิบัติงานทางการแพทย์</a:t>
              </a:r>
              <a:endParaRPr lang="en-US" altLang="en-US" sz="1600" b="1" dirty="0">
                <a:solidFill>
                  <a:srgbClr val="800000"/>
                </a:solidFill>
                <a:latin typeface="TH SarabunPSK" panose="020B0500040200020003" pitchFamily="34" charset="-34"/>
                <a:cs typeface="TH SarabunPSK" panose="020B0500040200020003" pitchFamily="34" charset="-34"/>
              </a:endParaRPr>
            </a:p>
          </p:txBody>
        </p:sp>
        <p:sp>
          <p:nvSpPr>
            <p:cNvPr id="16" name="Text Box 35"/>
            <p:cNvSpPr txBox="1">
              <a:spLocks noChangeAspect="1" noChangeArrowheads="1"/>
            </p:cNvSpPr>
            <p:nvPr/>
          </p:nvSpPr>
          <p:spPr bwMode="auto">
            <a:xfrm>
              <a:off x="5641092" y="4861513"/>
              <a:ext cx="1902078" cy="528637"/>
            </a:xfrm>
            <a:prstGeom prst="rect">
              <a:avLst/>
            </a:prstGeom>
            <a:solidFill>
              <a:srgbClr val="FFFF99"/>
            </a:solidFill>
            <a:ln w="9525">
              <a:solidFill>
                <a:srgbClr val="FF9900"/>
              </a:solidFill>
              <a:miter lim="800000"/>
              <a:headEnd/>
              <a:tailEnd/>
            </a:ln>
          </p:spPr>
          <p:txBody>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rgbClr val="800000"/>
                  </a:solidFill>
                  <a:latin typeface="TH SarabunPSK" panose="020B0500040200020003" pitchFamily="34" charset="-34"/>
                  <a:cs typeface="TH SarabunPSK" panose="020B0500040200020003" pitchFamily="34" charset="-34"/>
                </a:rPr>
                <a:t>บริเวณที่ตั้งของกลุ่มปฏิบัติงานระงับเหตุทางรังสี</a:t>
              </a:r>
              <a:endParaRPr lang="en-US" altLang="en-US" sz="1600" b="1" dirty="0">
                <a:solidFill>
                  <a:srgbClr val="800000"/>
                </a:solidFill>
                <a:latin typeface="TH SarabunPSK" panose="020B0500040200020003" pitchFamily="34" charset="-34"/>
                <a:cs typeface="TH SarabunPSK" panose="020B0500040200020003" pitchFamily="34" charset="-34"/>
              </a:endParaRPr>
            </a:p>
          </p:txBody>
        </p:sp>
        <p:sp>
          <p:nvSpPr>
            <p:cNvPr id="18" name="Text Box 37"/>
            <p:cNvSpPr txBox="1">
              <a:spLocks noChangeAspect="1" noChangeArrowheads="1"/>
            </p:cNvSpPr>
            <p:nvPr/>
          </p:nvSpPr>
          <p:spPr bwMode="auto">
            <a:xfrm>
              <a:off x="5255994" y="1839876"/>
              <a:ext cx="1636712" cy="843487"/>
            </a:xfrm>
            <a:prstGeom prst="rect">
              <a:avLst/>
            </a:prstGeom>
            <a:solidFill>
              <a:srgbClr val="FFFF99"/>
            </a:solidFill>
            <a:ln w="9525">
              <a:solidFill>
                <a:srgbClr val="FF9900"/>
              </a:solidFill>
              <a:miter lim="800000"/>
              <a:headEnd/>
              <a:tailEnd/>
            </a:ln>
          </p:spPr>
          <p:txBody>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rgbClr val="800000"/>
                  </a:solidFill>
                  <a:latin typeface="TH SarabunPSK" panose="020B0500040200020003" pitchFamily="34" charset="-34"/>
                  <a:cs typeface="TH SarabunPSK" panose="020B0500040200020003" pitchFamily="34" charset="-34"/>
                </a:rPr>
                <a:t>บริเวณที่จอดรถที่ใช้ในการปฏิบัติงานระงับเหตุฉุกเฉินทางรังสี</a:t>
              </a:r>
              <a:endParaRPr lang="en-US" altLang="en-US" sz="1600" b="1" dirty="0">
                <a:solidFill>
                  <a:srgbClr val="800000"/>
                </a:solidFill>
                <a:latin typeface="TH SarabunPSK" panose="020B0500040200020003" pitchFamily="34" charset="-34"/>
                <a:cs typeface="TH SarabunPSK" panose="020B0500040200020003" pitchFamily="34" charset="-34"/>
              </a:endParaRPr>
            </a:p>
          </p:txBody>
        </p:sp>
        <p:sp>
          <p:nvSpPr>
            <p:cNvPr id="19" name="Text Box 38"/>
            <p:cNvSpPr txBox="1">
              <a:spLocks noChangeAspect="1" noChangeArrowheads="1"/>
            </p:cNvSpPr>
            <p:nvPr/>
          </p:nvSpPr>
          <p:spPr bwMode="auto">
            <a:xfrm>
              <a:off x="6994441" y="1850744"/>
              <a:ext cx="1828800" cy="609678"/>
            </a:xfrm>
            <a:prstGeom prst="rect">
              <a:avLst/>
            </a:prstGeom>
            <a:solidFill>
              <a:srgbClr val="FFCC99"/>
            </a:solidFill>
            <a:ln w="9525">
              <a:solidFill>
                <a:srgbClr val="800000"/>
              </a:solidFill>
              <a:miter lim="800000"/>
              <a:headEnd/>
              <a:tailEnd/>
            </a:ln>
          </p:spPr>
          <p:txBody>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rgbClr val="800000"/>
                  </a:solidFill>
                  <a:latin typeface="TH SarabunPSK" panose="020B0500040200020003" pitchFamily="34" charset="-34"/>
                  <a:cs typeface="TH SarabunPSK" panose="020B0500040200020003" pitchFamily="34" charset="-34"/>
                </a:rPr>
                <a:t>บริเวณที่พักของผู้ปฏิบัติงานระงับเหตุฯ</a:t>
              </a:r>
              <a:endParaRPr lang="en-US" altLang="en-US" sz="1600" b="1" dirty="0">
                <a:solidFill>
                  <a:srgbClr val="800000"/>
                </a:solidFill>
                <a:latin typeface="TH SarabunPSK" panose="020B0500040200020003" pitchFamily="34" charset="-34"/>
                <a:cs typeface="TH SarabunPSK" panose="020B0500040200020003" pitchFamily="34" charset="-34"/>
              </a:endParaRPr>
            </a:p>
          </p:txBody>
        </p:sp>
        <p:sp>
          <p:nvSpPr>
            <p:cNvPr id="20" name="Text Box 39"/>
            <p:cNvSpPr txBox="1">
              <a:spLocks noChangeAspect="1" noChangeArrowheads="1"/>
            </p:cNvSpPr>
            <p:nvPr/>
          </p:nvSpPr>
          <p:spPr bwMode="auto">
            <a:xfrm>
              <a:off x="6994557" y="2560533"/>
              <a:ext cx="1828800" cy="536788"/>
            </a:xfrm>
            <a:prstGeom prst="rect">
              <a:avLst/>
            </a:prstGeom>
            <a:solidFill>
              <a:srgbClr val="CCFFFF"/>
            </a:solidFill>
            <a:ln w="9525">
              <a:solidFill>
                <a:srgbClr val="000080"/>
              </a:solidFill>
              <a:miter lim="800000"/>
              <a:headEnd/>
              <a:tailEnd/>
            </a:ln>
          </p:spPr>
          <p:txBody>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rgbClr val="800000"/>
                  </a:solidFill>
                  <a:latin typeface="TH SarabunPSK" panose="020B0500040200020003" pitchFamily="34" charset="-34"/>
                  <a:cs typeface="TH SarabunPSK" panose="020B0500040200020003" pitchFamily="34" charset="-34"/>
                </a:rPr>
                <a:t>บริเวณจัดไว้เพื่อแถลงเหตุการณ์</a:t>
              </a:r>
              <a:endParaRPr lang="en-US" altLang="en-US" sz="1600" b="1" dirty="0">
                <a:solidFill>
                  <a:srgbClr val="800000"/>
                </a:solidFill>
                <a:latin typeface="TH SarabunPSK" panose="020B0500040200020003" pitchFamily="34" charset="-34"/>
                <a:cs typeface="TH SarabunPSK" panose="020B0500040200020003" pitchFamily="34" charset="-34"/>
              </a:endParaRPr>
            </a:p>
          </p:txBody>
        </p:sp>
        <p:sp>
          <p:nvSpPr>
            <p:cNvPr id="21" name="Text Box 40"/>
            <p:cNvSpPr txBox="1">
              <a:spLocks noChangeAspect="1" noChangeArrowheads="1"/>
            </p:cNvSpPr>
            <p:nvPr/>
          </p:nvSpPr>
          <p:spPr bwMode="auto">
            <a:xfrm>
              <a:off x="5194656" y="2684734"/>
              <a:ext cx="1596430" cy="430213"/>
            </a:xfrm>
            <a:prstGeom prst="rect">
              <a:avLst/>
            </a:prstGeom>
            <a:noFill/>
            <a:ln w="9525">
              <a:noFill/>
              <a:miter lim="800000"/>
              <a:headEnd/>
              <a:tailEnd/>
            </a:ln>
            <a:effectLst/>
          </p:spPr>
          <p:txBody>
            <a:bodyPr/>
            <a:lstStyle/>
            <a:p>
              <a:pPr algn="ctr" eaLnBrk="0" hangingPunct="0">
                <a:defRPr/>
              </a:pPr>
              <a:r>
                <a:rPr lang="th-TH" sz="1600" b="1" dirty="0">
                  <a:solidFill>
                    <a:srgbClr val="800000"/>
                  </a:solidFill>
                  <a:latin typeface="TH SarabunPSK" panose="020B0500040200020003" pitchFamily="34" charset="-34"/>
                  <a:cs typeface="TH SarabunPSK" panose="020B0500040200020003" pitchFamily="34" charset="-34"/>
                </a:rPr>
                <a:t>บริเวณประสานงาน</a:t>
              </a:r>
              <a:endParaRPr lang="en-US" sz="1600" b="1" dirty="0">
                <a:solidFill>
                  <a:srgbClr val="800000"/>
                </a:solidFill>
                <a:latin typeface="TH SarabunPSK" panose="020B0500040200020003" pitchFamily="34" charset="-34"/>
                <a:cs typeface="TH SarabunPSK" panose="020B0500040200020003" pitchFamily="34" charset="-34"/>
              </a:endParaRPr>
            </a:p>
          </p:txBody>
        </p:sp>
        <p:sp>
          <p:nvSpPr>
            <p:cNvPr id="22" name="Text Box 41"/>
            <p:cNvSpPr txBox="1">
              <a:spLocks noChangeAspect="1" noChangeArrowheads="1"/>
            </p:cNvSpPr>
            <p:nvPr/>
          </p:nvSpPr>
          <p:spPr bwMode="auto">
            <a:xfrm>
              <a:off x="3186113" y="4397930"/>
              <a:ext cx="1917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chemeClr val="bg1"/>
                  </a:solidFill>
                  <a:latin typeface="TH SarabunPSK" panose="020B0500040200020003" pitchFamily="34" charset="-34"/>
                  <a:cs typeface="TH SarabunPSK" panose="020B0500040200020003" pitchFamily="34" charset="-34"/>
                </a:rPr>
                <a:t>บริเวณชั้นในที่เกิดเหตุฉุกเฉินทางรังสี</a:t>
              </a:r>
              <a:endParaRPr lang="en-US" altLang="en-US" sz="1600" b="1" dirty="0">
                <a:solidFill>
                  <a:schemeClr val="bg1"/>
                </a:solidFill>
                <a:latin typeface="TH SarabunPSK" panose="020B0500040200020003" pitchFamily="34" charset="-34"/>
                <a:cs typeface="TH SarabunPSK" panose="020B0500040200020003" pitchFamily="34" charset="-34"/>
              </a:endParaRPr>
            </a:p>
          </p:txBody>
        </p:sp>
        <p:sp>
          <p:nvSpPr>
            <p:cNvPr id="23" name="Text Box 42"/>
            <p:cNvSpPr txBox="1">
              <a:spLocks noChangeAspect="1" noChangeArrowheads="1"/>
            </p:cNvSpPr>
            <p:nvPr/>
          </p:nvSpPr>
          <p:spPr bwMode="auto">
            <a:xfrm>
              <a:off x="3829843" y="3505698"/>
              <a:ext cx="177323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latin typeface="TH SarabunPSK" panose="020B0500040200020003" pitchFamily="34" charset="-34"/>
                  <a:cs typeface="TH SarabunPSK" panose="020B0500040200020003" pitchFamily="34" charset="-34"/>
                </a:rPr>
                <a:t>บริเวณชั้นนอกที่เกิดเหตุฉุกเฉินทางรังสี</a:t>
              </a:r>
              <a:endParaRPr lang="en-US" altLang="en-US" sz="1600" b="1" dirty="0">
                <a:latin typeface="TH SarabunPSK" panose="020B0500040200020003" pitchFamily="34" charset="-34"/>
                <a:cs typeface="TH SarabunPSK" panose="020B0500040200020003" pitchFamily="34" charset="-34"/>
              </a:endParaRPr>
            </a:p>
          </p:txBody>
        </p:sp>
        <p:sp>
          <p:nvSpPr>
            <p:cNvPr id="24" name="Line 43"/>
            <p:cNvSpPr>
              <a:spLocks noChangeShapeType="1"/>
            </p:cNvSpPr>
            <p:nvPr/>
          </p:nvSpPr>
          <p:spPr bwMode="auto">
            <a:xfrm>
              <a:off x="2917201" y="3976206"/>
              <a:ext cx="533400" cy="246063"/>
            </a:xfrm>
            <a:prstGeom prst="line">
              <a:avLst/>
            </a:prstGeom>
            <a:noFill/>
            <a:ln w="38100">
              <a:solidFill>
                <a:srgbClr val="A53F92"/>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H SarabunPSK" panose="020B0500040200020003" pitchFamily="34" charset="-34"/>
                <a:cs typeface="TH SarabunPSK" panose="020B0500040200020003" pitchFamily="34" charset="-34"/>
              </a:endParaRPr>
            </a:p>
          </p:txBody>
        </p:sp>
        <p:sp>
          <p:nvSpPr>
            <p:cNvPr id="25" name="Line 44"/>
            <p:cNvSpPr>
              <a:spLocks noChangeShapeType="1"/>
            </p:cNvSpPr>
            <p:nvPr/>
          </p:nvSpPr>
          <p:spPr bwMode="auto">
            <a:xfrm flipH="1" flipV="1">
              <a:off x="5221091" y="5022813"/>
              <a:ext cx="373702" cy="842455"/>
            </a:xfrm>
            <a:prstGeom prst="line">
              <a:avLst/>
            </a:prstGeom>
            <a:noFill/>
            <a:ln w="38100">
              <a:solidFill>
                <a:srgbClr val="A53F92"/>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TH SarabunPSK" panose="020B0500040200020003" pitchFamily="34" charset="-34"/>
                <a:cs typeface="TH SarabunPSK" panose="020B0500040200020003" pitchFamily="34" charset="-34"/>
              </a:endParaRPr>
            </a:p>
          </p:txBody>
        </p:sp>
      </p:grpSp>
      <p:sp>
        <p:nvSpPr>
          <p:cNvPr id="32" name="ชื่อเรื่อง 1"/>
          <p:cNvSpPr txBox="1">
            <a:spLocks/>
          </p:cNvSpPr>
          <p:nvPr/>
        </p:nvSpPr>
        <p:spPr>
          <a:xfrm>
            <a:off x="724689" y="399733"/>
            <a:ext cx="7694622" cy="595420"/>
          </a:xfrm>
          <a:prstGeom prst="rect">
            <a:avLst/>
          </a:prstGeom>
        </p:spPr>
        <p:txBody>
          <a:bodyPr vert="horz" anchor="ctr">
            <a:noAutofit/>
          </a:bodyPr>
          <a:lstStyle>
            <a:lvl1pPr algn="l" rtl="0" eaLnBrk="1" latinLnBrk="0" hangingPunct="1">
              <a:spcBef>
                <a:spcPct val="0"/>
              </a:spcBef>
              <a:buNone/>
              <a:defRPr kumimoji="0" sz="2401"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br>
              <a:rPr lang="th-TH" sz="4200" b="1" dirty="0">
                <a:solidFill>
                  <a:schemeClr val="tx1"/>
                </a:solidFill>
                <a:latin typeface="TH SarabunPSK" panose="020B0500040200020003" pitchFamily="34" charset="-34"/>
                <a:cs typeface="TH SarabunPSK" panose="020B0500040200020003" pitchFamily="34" charset="-34"/>
              </a:rPr>
            </a:br>
            <a:endParaRPr lang="th-TH" sz="4200" dirty="0">
              <a:solidFill>
                <a:schemeClr val="tx1"/>
              </a:solidFill>
              <a:latin typeface="TH SarabunPSK" panose="020B0500040200020003" pitchFamily="34" charset="-34"/>
              <a:cs typeface="TH SarabunPSK" panose="020B0500040200020003" pitchFamily="34" charset="-34"/>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1311" y="4602118"/>
            <a:ext cx="419705" cy="414808"/>
          </a:xfrm>
          <a:prstGeom prst="rect">
            <a:avLst/>
          </a:prstGeom>
        </p:spPr>
      </p:pic>
      <p:cxnSp>
        <p:nvCxnSpPr>
          <p:cNvPr id="33" name="Straight Connector 32"/>
          <p:cNvCxnSpPr>
            <a:cxnSpLocks/>
          </p:cNvCxnSpPr>
          <p:nvPr/>
        </p:nvCxnSpPr>
        <p:spPr>
          <a:xfrm>
            <a:off x="7643249" y="4013821"/>
            <a:ext cx="133758" cy="390182"/>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34" name="Slide Number Placeholder 33"/>
          <p:cNvSpPr>
            <a:spLocks noGrp="1"/>
          </p:cNvSpPr>
          <p:nvPr>
            <p:ph type="sldNum" sz="quarter" idx="12"/>
          </p:nvPr>
        </p:nvSpPr>
        <p:spPr>
          <a:xfrm>
            <a:off x="6951760" y="6414211"/>
            <a:ext cx="2057400" cy="365125"/>
          </a:xfrm>
        </p:spPr>
        <p:txBody>
          <a:bodyPr>
            <a:noAutofit/>
          </a:bodyPr>
          <a:lstStyle/>
          <a:p>
            <a:fld id="{DF28FB93-0A08-4E7D-8E63-9EFA29F1E093}" type="slidenum">
              <a:rPr lang="en-US" sz="1400" smtClean="0">
                <a:solidFill>
                  <a:schemeClr val="tx1"/>
                </a:solidFill>
                <a:latin typeface="FreesiaUPC" pitchFamily="34" charset="-34"/>
                <a:cs typeface="FreesiaUPC" pitchFamily="34" charset="-34"/>
              </a:rPr>
              <a:pPr/>
              <a:t>18</a:t>
            </a:fld>
            <a:endParaRPr lang="en-US" sz="1400" dirty="0">
              <a:solidFill>
                <a:schemeClr val="tx1"/>
              </a:solidFill>
              <a:latin typeface="FreesiaUPC" pitchFamily="34" charset="-34"/>
              <a:cs typeface="FreesiaUPC" pitchFamily="34" charset="-34"/>
            </a:endParaRPr>
          </a:p>
        </p:txBody>
      </p:sp>
      <p:sp>
        <p:nvSpPr>
          <p:cNvPr id="2" name="Rectangle 1"/>
          <p:cNvSpPr/>
          <p:nvPr/>
        </p:nvSpPr>
        <p:spPr>
          <a:xfrm>
            <a:off x="78189" y="919696"/>
            <a:ext cx="4105611" cy="523220"/>
          </a:xfrm>
          <a:prstGeom prst="rect">
            <a:avLst/>
          </a:prstGeom>
        </p:spPr>
        <p:txBody>
          <a:bodyPr wrap="none">
            <a:spAutoFit/>
          </a:bodyPr>
          <a:lstStyle/>
          <a:p>
            <a:r>
              <a:rPr lang="th-TH" sz="2800" b="1" dirty="0">
                <a:solidFill>
                  <a:srgbClr val="0000CC"/>
                </a:solidFill>
                <a:latin typeface="TH SarabunPSK" panose="020B0500040200020003" pitchFamily="34" charset="-34"/>
                <a:cs typeface="TH SarabunPSK" panose="020B0500040200020003" pitchFamily="34" charset="-34"/>
              </a:rPr>
              <a:t>การแบ่งเขตพื้นที่เพื่อควบคุมสถานการณ์</a:t>
            </a:r>
          </a:p>
        </p:txBody>
      </p:sp>
      <p:sp>
        <p:nvSpPr>
          <p:cNvPr id="17" name="สี่เหลี่ยมผืนผ้า: มุมตัดด้านทแยง 16">
            <a:extLst>
              <a:ext uri="{FF2B5EF4-FFF2-40B4-BE49-F238E27FC236}">
                <a16:creationId xmlns:a16="http://schemas.microsoft.com/office/drawing/2014/main" id="{BF1E4534-85E0-4EAB-B5FD-5B04DCCB9076}"/>
              </a:ext>
            </a:extLst>
          </p:cNvPr>
          <p:cNvSpPr/>
          <p:nvPr/>
        </p:nvSpPr>
        <p:spPr>
          <a:xfrm>
            <a:off x="4629189" y="1285588"/>
            <a:ext cx="3853543" cy="1514895"/>
          </a:xfrm>
          <a:prstGeom prst="snip2DiagRect">
            <a:avLst>
              <a:gd name="adj1" fmla="val 0"/>
              <a:gd name="adj2" fmla="val 6645"/>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th-TH">
              <a:noFill/>
            </a:endParaRPr>
          </a:p>
        </p:txBody>
      </p:sp>
      <p:cxnSp>
        <p:nvCxnSpPr>
          <p:cNvPr id="36" name="Straight Connector 32">
            <a:extLst>
              <a:ext uri="{FF2B5EF4-FFF2-40B4-BE49-F238E27FC236}">
                <a16:creationId xmlns:a16="http://schemas.microsoft.com/office/drawing/2014/main" id="{3877C231-600F-4A6B-9D5C-7E6723A23C98}"/>
              </a:ext>
            </a:extLst>
          </p:cNvPr>
          <p:cNvCxnSpPr>
            <a:cxnSpLocks/>
          </p:cNvCxnSpPr>
          <p:nvPr/>
        </p:nvCxnSpPr>
        <p:spPr>
          <a:xfrm flipH="1">
            <a:off x="4589433" y="4485465"/>
            <a:ext cx="81754" cy="236986"/>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40" name="Rectangle 14">
            <a:extLst>
              <a:ext uri="{FF2B5EF4-FFF2-40B4-BE49-F238E27FC236}">
                <a16:creationId xmlns:a16="http://schemas.microsoft.com/office/drawing/2014/main" id="{03EC6369-5581-4691-B436-DB9CEF1657B4}"/>
              </a:ext>
            </a:extLst>
          </p:cNvPr>
          <p:cNvSpPr>
            <a:spLocks noChangeAspect="1" noChangeArrowheads="1"/>
          </p:cNvSpPr>
          <p:nvPr/>
        </p:nvSpPr>
        <p:spPr bwMode="auto">
          <a:xfrm>
            <a:off x="578586" y="3251998"/>
            <a:ext cx="2227061" cy="831639"/>
          </a:xfrm>
          <a:prstGeom prst="rect">
            <a:avLst/>
          </a:prstGeom>
          <a:noFill/>
          <a:ln>
            <a:noFill/>
          </a:ln>
        </p:spPr>
        <p:txBody>
          <a:bodyPr wrap="square" lIns="92075" tIns="46038" rIns="92075" bIns="46038">
            <a:spAutoFit/>
          </a:bodyPr>
          <a:lstStyle>
            <a:lvl1pPr eaLnBrk="0" hangingPunct="0">
              <a:defRPr sz="2800">
                <a:solidFill>
                  <a:schemeClr val="tx1"/>
                </a:solidFill>
                <a:latin typeface="Tahoma" pitchFamily="34" charset="0"/>
                <a:cs typeface="Angsana New" pitchFamily="18" charset="-34"/>
              </a:defRPr>
            </a:lvl1pPr>
            <a:lvl2pPr marL="742950" indent="-285750" eaLnBrk="0" hangingPunct="0">
              <a:defRPr sz="2800">
                <a:solidFill>
                  <a:schemeClr val="tx1"/>
                </a:solidFill>
                <a:latin typeface="Tahoma" pitchFamily="34" charset="0"/>
                <a:cs typeface="Angsana New" pitchFamily="18" charset="-34"/>
              </a:defRPr>
            </a:lvl2pPr>
            <a:lvl3pPr marL="1143000" indent="-228600" eaLnBrk="0" hangingPunct="0">
              <a:defRPr sz="2800">
                <a:solidFill>
                  <a:schemeClr val="tx1"/>
                </a:solidFill>
                <a:latin typeface="Tahoma" pitchFamily="34" charset="0"/>
                <a:cs typeface="Angsana New" pitchFamily="18" charset="-34"/>
              </a:defRPr>
            </a:lvl3pPr>
            <a:lvl4pPr marL="1600200" indent="-228600" eaLnBrk="0" hangingPunct="0">
              <a:defRPr sz="2800">
                <a:solidFill>
                  <a:schemeClr val="tx1"/>
                </a:solidFill>
                <a:latin typeface="Tahoma" pitchFamily="34" charset="0"/>
                <a:cs typeface="Angsana New" pitchFamily="18" charset="-34"/>
              </a:defRPr>
            </a:lvl4pPr>
            <a:lvl5pPr marL="2057400" indent="-228600" eaLnBrk="0" hangingPunct="0">
              <a:defRPr sz="2800">
                <a:solidFill>
                  <a:schemeClr val="tx1"/>
                </a:solidFill>
                <a:latin typeface="Tahoma"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Tahoma"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Tahoma"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Tahoma"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Tahoma" pitchFamily="34" charset="0"/>
                <a:cs typeface="Angsana New" pitchFamily="18" charset="-34"/>
              </a:defRPr>
            </a:lvl9pPr>
          </a:lstStyle>
          <a:p>
            <a:pPr algn="ctr"/>
            <a:r>
              <a:rPr lang="th-TH" altLang="en-US" sz="1600" b="1" dirty="0">
                <a:solidFill>
                  <a:srgbClr val="000000"/>
                </a:solidFill>
                <a:latin typeface="TH SarabunPSK" panose="020B0500040200020003" pitchFamily="34" charset="-34"/>
                <a:cs typeface="TH SarabunPSK" panose="020B0500040200020003" pitchFamily="34" charset="-34"/>
              </a:rPr>
              <a:t>ขอบเขตระยะปลอดภัยซึ่งกำหนดให้มีปริมาณรังสี </a:t>
            </a:r>
            <a:r>
              <a:rPr lang="en-US" altLang="en-US" sz="1600" b="1" dirty="0">
                <a:solidFill>
                  <a:srgbClr val="000000"/>
                </a:solidFill>
                <a:latin typeface="TH SarabunPSK" panose="020B0500040200020003" pitchFamily="34" charset="-34"/>
                <a:cs typeface="TH SarabunPSK" panose="020B0500040200020003" pitchFamily="34" charset="-34"/>
              </a:rPr>
              <a:t>100 µ</a:t>
            </a:r>
            <a:r>
              <a:rPr lang="en-US" altLang="en-US" sz="1600" b="1" dirty="0" err="1">
                <a:solidFill>
                  <a:srgbClr val="000000"/>
                </a:solidFill>
                <a:latin typeface="TH SarabunPSK" panose="020B0500040200020003" pitchFamily="34" charset="-34"/>
                <a:cs typeface="TH SarabunPSK" panose="020B0500040200020003" pitchFamily="34" charset="-34"/>
              </a:rPr>
              <a:t>Sv</a:t>
            </a:r>
            <a:r>
              <a:rPr lang="en-US" altLang="en-US" sz="1600" b="1" dirty="0">
                <a:solidFill>
                  <a:srgbClr val="000000"/>
                </a:solidFill>
                <a:latin typeface="TH SarabunPSK" panose="020B0500040200020003" pitchFamily="34" charset="-34"/>
                <a:cs typeface="TH SarabunPSK" panose="020B0500040200020003" pitchFamily="34" charset="-34"/>
              </a:rPr>
              <a:t>/ </a:t>
            </a:r>
            <a:r>
              <a:rPr lang="en-US" altLang="en-US" sz="1600" b="1" dirty="0" err="1">
                <a:solidFill>
                  <a:srgbClr val="000000"/>
                </a:solidFill>
                <a:latin typeface="TH SarabunPSK" panose="020B0500040200020003" pitchFamily="34" charset="-34"/>
                <a:cs typeface="TH SarabunPSK" panose="020B0500040200020003" pitchFamily="34" charset="-34"/>
              </a:rPr>
              <a:t>hr</a:t>
            </a:r>
            <a:r>
              <a:rPr lang="en-US" altLang="en-US" sz="1600" b="1" dirty="0">
                <a:solidFill>
                  <a:srgbClr val="000000"/>
                </a:solidFill>
                <a:latin typeface="TH SarabunPSK" panose="020B0500040200020003" pitchFamily="34" charset="-34"/>
                <a:cs typeface="TH SarabunPSK" panose="020B0500040200020003" pitchFamily="34" charset="-34"/>
              </a:rPr>
              <a:t> </a:t>
            </a:r>
            <a:endParaRPr lang="th-TH" altLang="en-US" sz="1600" b="1" dirty="0">
              <a:solidFill>
                <a:srgbClr val="000000"/>
              </a:solidFill>
              <a:latin typeface="TH SarabunPSK" panose="020B0500040200020003" pitchFamily="34" charset="-34"/>
              <a:cs typeface="TH SarabunPSK" panose="020B0500040200020003" pitchFamily="34" charset="-34"/>
            </a:endParaRPr>
          </a:p>
          <a:p>
            <a:pPr algn="ctr"/>
            <a:r>
              <a:rPr lang="th-TH" altLang="en-US" sz="1600" b="1" dirty="0">
                <a:solidFill>
                  <a:srgbClr val="000000"/>
                </a:solidFill>
                <a:latin typeface="TH SarabunPSK" panose="020B0500040200020003" pitchFamily="34" charset="-34"/>
                <a:cs typeface="TH SarabunPSK" panose="020B0500040200020003" pitchFamily="34" charset="-34"/>
              </a:rPr>
              <a:t>หรือ </a:t>
            </a:r>
            <a:r>
              <a:rPr lang="en-US" altLang="en-US" sz="1600" b="1" dirty="0">
                <a:solidFill>
                  <a:srgbClr val="000000"/>
                </a:solidFill>
                <a:latin typeface="TH SarabunPSK" panose="020B0500040200020003" pitchFamily="34" charset="-34"/>
                <a:cs typeface="TH SarabunPSK" panose="020B0500040200020003" pitchFamily="34" charset="-34"/>
              </a:rPr>
              <a:t>10 </a:t>
            </a:r>
            <a:r>
              <a:rPr lang="en-US" altLang="en-US" sz="1600" b="1" dirty="0" err="1">
                <a:solidFill>
                  <a:srgbClr val="000000"/>
                </a:solidFill>
                <a:latin typeface="TH SarabunPSK" panose="020B0500040200020003" pitchFamily="34" charset="-34"/>
                <a:cs typeface="TH SarabunPSK" panose="020B0500040200020003" pitchFamily="34" charset="-34"/>
              </a:rPr>
              <a:t>mRem</a:t>
            </a:r>
            <a:r>
              <a:rPr lang="en-US" altLang="en-US" sz="1600" b="1" dirty="0">
                <a:solidFill>
                  <a:srgbClr val="000000"/>
                </a:solidFill>
                <a:latin typeface="TH SarabunPSK" panose="020B0500040200020003" pitchFamily="34" charset="-34"/>
                <a:cs typeface="TH SarabunPSK" panose="020B0500040200020003" pitchFamily="34" charset="-34"/>
              </a:rPr>
              <a:t>/ </a:t>
            </a:r>
            <a:r>
              <a:rPr lang="en-US" altLang="en-US" sz="1600" b="1" dirty="0" err="1">
                <a:solidFill>
                  <a:srgbClr val="000000"/>
                </a:solidFill>
                <a:latin typeface="TH SarabunPSK" panose="020B0500040200020003" pitchFamily="34" charset="-34"/>
                <a:cs typeface="TH SarabunPSK" panose="020B0500040200020003" pitchFamily="34" charset="-34"/>
              </a:rPr>
              <a:t>hr</a:t>
            </a:r>
            <a:endParaRPr lang="en-US" altLang="en-US" sz="1600" b="1" dirty="0">
              <a:solidFill>
                <a:srgbClr val="000000"/>
              </a:solidFill>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4070815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200601" y="1196050"/>
            <a:ext cx="6658551" cy="3976231"/>
          </a:xfrm>
        </p:spPr>
        <p:txBody>
          <a:bodyPr>
            <a:noAutofit/>
          </a:bodyPr>
          <a:lstStyle/>
          <a:p>
            <a:pPr algn="ctr" eaLnBrk="1" hangingPunct="1">
              <a:lnSpc>
                <a:spcPct val="80000"/>
              </a:lnSpc>
              <a:buFontTx/>
              <a:buNone/>
            </a:pPr>
            <a:endParaRPr lang="en-US" altLang="en-US" sz="2800" b="1" dirty="0">
              <a:latin typeface="TH SarabunPSK" panose="020B0500040200020003" pitchFamily="34" charset="-34"/>
              <a:cs typeface="TH SarabunPSK" panose="020B0500040200020003" pitchFamily="34" charset="-34"/>
            </a:endParaRPr>
          </a:p>
          <a:p>
            <a:pPr lvl="1" algn="thaiDist">
              <a:lnSpc>
                <a:spcPct val="80000"/>
              </a:lnSpc>
            </a:pPr>
            <a:r>
              <a:rPr lang="th-TH" altLang="en-US" sz="2800" dirty="0">
                <a:latin typeface="TH SarabunPSK" panose="020B0500040200020003" pitchFamily="34" charset="-34"/>
                <a:cs typeface="TH SarabunPSK" panose="020B0500040200020003" pitchFamily="34" charset="-34"/>
              </a:rPr>
              <a:t>วางแผนการปฏิบัติการโดยประเมินความอันตรายบริเวณสถานที่เกิดเหตุ ก่อนเข้าเก็บรวบรวมพยานหลักฐาน </a:t>
            </a:r>
          </a:p>
          <a:p>
            <a:pPr lvl="1" algn="thaiDist">
              <a:lnSpc>
                <a:spcPct val="80000"/>
              </a:lnSpc>
              <a:spcBef>
                <a:spcPts val="0"/>
              </a:spcBef>
            </a:pPr>
            <a:r>
              <a:rPr lang="th-TH" altLang="en-US" sz="2800" dirty="0">
                <a:latin typeface="TH SarabunPSK" panose="020B0500040200020003" pitchFamily="34" charset="-34"/>
                <a:cs typeface="TH SarabunPSK" panose="020B0500040200020003" pitchFamily="34" charset="-34"/>
              </a:rPr>
              <a:t>จัดเตรียมวัสดุ อุปกรณ์ป้องกันที่จำเป็น กำหนดระยะเวลา    การเก็บพยานหลักฐาน รวมทั้งระบุบริเวณที่มีรังสีให้ชัดเจน</a:t>
            </a:r>
          </a:p>
          <a:p>
            <a:pPr lvl="1" algn="thaiDist">
              <a:lnSpc>
                <a:spcPct val="80000"/>
              </a:lnSpc>
              <a:spcBef>
                <a:spcPts val="0"/>
              </a:spcBef>
            </a:pPr>
            <a:r>
              <a:rPr lang="th-TH" altLang="en-US" sz="2800" dirty="0">
                <a:latin typeface="TH SarabunPSK" panose="020B0500040200020003" pitchFamily="34" charset="-34"/>
                <a:cs typeface="TH SarabunPSK" panose="020B0500040200020003" pitchFamily="34" charset="-34"/>
              </a:rPr>
              <a:t>เตรียมการเพื่อประเมินความเป็นอันตรายเบื้องต้น               ก่อนเข้าสถานที่เกิดเหตุ โดยสามารถพิจารณาได้จาก</a:t>
            </a:r>
            <a:endParaRPr lang="en-US" altLang="en-US" sz="2800" dirty="0">
              <a:latin typeface="TH SarabunPSK" panose="020B0500040200020003" pitchFamily="34" charset="-34"/>
              <a:cs typeface="TH SarabunPSK" panose="020B0500040200020003" pitchFamily="34" charset="-34"/>
            </a:endParaRPr>
          </a:p>
          <a:p>
            <a:pPr lvl="2" algn="thaiDist" eaLnBrk="1" hangingPunct="1"/>
            <a:r>
              <a:rPr lang="th-TH" altLang="en-US" sz="2800" dirty="0">
                <a:latin typeface="TH SarabunPSK" panose="020B0500040200020003" pitchFamily="34" charset="-34"/>
                <a:cs typeface="TH SarabunPSK" panose="020B0500040200020003" pitchFamily="34" charset="-34"/>
              </a:rPr>
              <a:t>ลักษณะการแพร่กระจายของเลือด </a:t>
            </a:r>
          </a:p>
          <a:p>
            <a:pPr lvl="2" algn="thaiDist" eaLnBrk="1" hangingPunct="1"/>
            <a:r>
              <a:rPr lang="th-TH" altLang="en-US" sz="2800" dirty="0">
                <a:latin typeface="TH SarabunPSK" panose="020B0500040200020003" pitchFamily="34" charset="-34"/>
                <a:cs typeface="TH SarabunPSK" panose="020B0500040200020003" pitchFamily="34" charset="-34"/>
              </a:rPr>
              <a:t>เศษซากปรักหักพัง </a:t>
            </a:r>
            <a:r>
              <a:rPr lang="en-US" altLang="en-US" sz="2800" dirty="0">
                <a:latin typeface="TH SarabunPSK" panose="020B0500040200020003" pitchFamily="34" charset="-34"/>
                <a:cs typeface="TH SarabunPSK" panose="020B0500040200020003" pitchFamily="34" charset="-34"/>
              </a:rPr>
              <a:t> </a:t>
            </a:r>
          </a:p>
          <a:p>
            <a:pPr lvl="2" eaLnBrk="1" hangingPunct="1"/>
            <a:r>
              <a:rPr lang="th-TH" altLang="en-US" sz="2800" dirty="0">
                <a:latin typeface="TH SarabunPSK" panose="020B0500040200020003" pitchFamily="34" charset="-34"/>
                <a:cs typeface="TH SarabunPSK" panose="020B0500040200020003" pitchFamily="34" charset="-34"/>
              </a:rPr>
              <a:t>ลักษณะโครงสร้างที่ได้รับความเสียหาย</a:t>
            </a:r>
            <a:endParaRPr lang="en-US" altLang="en-US" sz="2800" dirty="0">
              <a:latin typeface="TH SarabunPSK" panose="020B0500040200020003" pitchFamily="34" charset="-34"/>
              <a:cs typeface="TH SarabunPSK" panose="020B0500040200020003" pitchFamily="34" charset="-34"/>
            </a:endParaRPr>
          </a:p>
          <a:p>
            <a:pPr lvl="2" eaLnBrk="1" hangingPunct="1"/>
            <a:r>
              <a:rPr lang="th-TH" altLang="en-US" sz="2800" dirty="0">
                <a:latin typeface="TH SarabunPSK" panose="020B0500040200020003" pitchFamily="34" charset="-34"/>
                <a:cs typeface="TH SarabunPSK" panose="020B0500040200020003" pitchFamily="34" charset="-34"/>
              </a:rPr>
              <a:t>ลักษณะของอาวุธ  กระสุน และวัตถุระเบิดต่างๆ</a:t>
            </a:r>
            <a:endParaRPr lang="en-US" altLang="en-US" sz="2800" dirty="0">
              <a:latin typeface="TH SarabunPSK" panose="020B0500040200020003" pitchFamily="34" charset="-34"/>
              <a:cs typeface="TH SarabunPSK" panose="020B0500040200020003" pitchFamily="34" charset="-34"/>
            </a:endParaRPr>
          </a:p>
        </p:txBody>
      </p:sp>
      <p:pic>
        <p:nvPicPr>
          <p:cNvPr id="12292"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531"/>
                    </a14:imgEffect>
                  </a14:imgLayer>
                </a14:imgProps>
              </a:ext>
              <a:ext uri="{28A0092B-C50C-407E-A947-70E740481C1C}">
                <a14:useLocalDpi xmlns:a14="http://schemas.microsoft.com/office/drawing/2010/main" val="0"/>
              </a:ext>
            </a:extLst>
          </a:blip>
          <a:srcRect/>
          <a:stretch>
            <a:fillRect/>
          </a:stretch>
        </p:blipFill>
        <p:spPr bwMode="auto">
          <a:xfrm>
            <a:off x="6781866" y="1134721"/>
            <a:ext cx="1899856" cy="179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5" descr="Level B Respo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828" y="4142382"/>
            <a:ext cx="3203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Bio Hazard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4687" y="2990451"/>
            <a:ext cx="14906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ชื่อเรื่อง 1"/>
          <p:cNvSpPr txBox="1">
            <a:spLocks/>
          </p:cNvSpPr>
          <p:nvPr/>
        </p:nvSpPr>
        <p:spPr>
          <a:xfrm>
            <a:off x="1669209" y="509220"/>
            <a:ext cx="5805581" cy="441877"/>
          </a:xfrm>
          <a:prstGeom prst="rect">
            <a:avLst/>
          </a:prstGeom>
        </p:spPr>
        <p:txBody>
          <a:bodyPr vert="horz" anchor="ctr">
            <a:noAutofit/>
          </a:bodyPr>
          <a:lstStyle>
            <a:lvl1pPr algn="l" rtl="0" eaLnBrk="1" latinLnBrk="0" hangingPunct="1">
              <a:spcBef>
                <a:spcPct val="0"/>
              </a:spcBef>
              <a:buNone/>
              <a:defRPr kumimoji="0" sz="2401"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br>
              <a:rPr lang="th-TH" sz="4200" b="1" dirty="0">
                <a:solidFill>
                  <a:schemeClr val="tx1"/>
                </a:solidFill>
                <a:latin typeface="TH SarabunPSK" panose="020B0500040200020003" pitchFamily="34" charset="-34"/>
                <a:cs typeface="TH SarabunPSK" panose="020B0500040200020003" pitchFamily="34" charset="-34"/>
              </a:rPr>
            </a:br>
            <a:endParaRPr lang="th-TH" sz="4200" b="1" dirty="0">
              <a:solidFill>
                <a:schemeClr val="tx1"/>
              </a:solidFill>
              <a:latin typeface="TH SarabunPSK" panose="020B0500040200020003" pitchFamily="34" charset="-34"/>
              <a:cs typeface="TH SarabunPSK" panose="020B0500040200020003" pitchFamily="34" charset="-34"/>
            </a:endParaRPr>
          </a:p>
        </p:txBody>
      </p:sp>
      <p:sp>
        <p:nvSpPr>
          <p:cNvPr id="12" name="Slide Number Placeholder 11"/>
          <p:cNvSpPr>
            <a:spLocks noGrp="1"/>
          </p:cNvSpPr>
          <p:nvPr>
            <p:ph type="sldNum" sz="quarter" idx="12"/>
          </p:nvPr>
        </p:nvSpPr>
        <p:spPr/>
        <p:txBody>
          <a:bodyPr>
            <a:noAutofit/>
          </a:bodyPr>
          <a:lstStyle/>
          <a:p>
            <a:pPr>
              <a:defRPr/>
            </a:pPr>
            <a:fld id="{911252F8-5C82-4D3C-AFB5-A5B941823C6C}" type="slidenum">
              <a:rPr lang="en-US" smtClean="0">
                <a:solidFill>
                  <a:schemeClr val="tx1"/>
                </a:solidFill>
                <a:latin typeface="FreesiaUPC" pitchFamily="34" charset="-34"/>
                <a:cs typeface="FreesiaUPC" pitchFamily="34" charset="-34"/>
              </a:rPr>
              <a:pPr>
                <a:defRPr/>
              </a:pPr>
              <a:t>19</a:t>
            </a:fld>
            <a:endParaRPr lang="en-US" dirty="0">
              <a:solidFill>
                <a:schemeClr val="tx1"/>
              </a:solidFill>
              <a:latin typeface="FreesiaUPC" pitchFamily="34" charset="-34"/>
              <a:cs typeface="FreesiaUPC" pitchFamily="34" charset="-34"/>
            </a:endParaRPr>
          </a:p>
        </p:txBody>
      </p:sp>
      <p:sp>
        <p:nvSpPr>
          <p:cNvPr id="13" name="Rectangle 12"/>
          <p:cNvSpPr/>
          <p:nvPr/>
        </p:nvSpPr>
        <p:spPr>
          <a:xfrm>
            <a:off x="2923151" y="951097"/>
            <a:ext cx="2752677"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การสำรวจปริมาณรังสี </a:t>
            </a:r>
          </a:p>
        </p:txBody>
      </p:sp>
      <p:sp>
        <p:nvSpPr>
          <p:cNvPr id="10" name="สี่เหลี่ยมผืนผ้า 2">
            <a:extLst>
              <a:ext uri="{FF2B5EF4-FFF2-40B4-BE49-F238E27FC236}">
                <a16:creationId xmlns:a16="http://schemas.microsoft.com/office/drawing/2014/main" id="{7E2AFE3E-477F-47FA-AAF9-6CD6DA26A970}"/>
              </a:ext>
            </a:extLst>
          </p:cNvPr>
          <p:cNvSpPr/>
          <p:nvPr/>
        </p:nvSpPr>
        <p:spPr>
          <a:xfrm>
            <a:off x="21641" y="6149681"/>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Tree>
    <p:extLst>
      <p:ext uri="{BB962C8B-B14F-4D97-AF65-F5344CB8AC3E}">
        <p14:creationId xmlns:p14="http://schemas.microsoft.com/office/powerpoint/2010/main" val="1520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055207" y="75118"/>
            <a:ext cx="7286676" cy="804844"/>
          </a:xfrm>
        </p:spPr>
        <p:txBody>
          <a:bodyPr>
            <a:normAutofit/>
          </a:bodyPr>
          <a:lstStyle/>
          <a:p>
            <a:pPr algn="ctr"/>
            <a:r>
              <a:rPr lang="th-TH" sz="4200" b="1" dirty="0">
                <a:latin typeface="TH SarabunPSK" panose="020B0500040200020003" pitchFamily="34" charset="-34"/>
                <a:cs typeface="TH SarabunPSK" panose="020B0500040200020003" pitchFamily="34" charset="-34"/>
              </a:rPr>
              <a:t>นิติวิทยาศาสตร์นิวเคลียร์</a:t>
            </a:r>
          </a:p>
        </p:txBody>
      </p:sp>
      <p:sp>
        <p:nvSpPr>
          <p:cNvPr id="11" name="Slide Number Placeholder 10"/>
          <p:cNvSpPr>
            <a:spLocks noGrp="1"/>
          </p:cNvSpPr>
          <p:nvPr>
            <p:ph type="sldNum" sz="quarter" idx="12"/>
          </p:nvPr>
        </p:nvSpPr>
        <p:spPr/>
        <p:txBody>
          <a:bodyPr>
            <a:noAutofit/>
          </a:bodyPr>
          <a:lstStyle/>
          <a:p>
            <a:fld id="{5E46CCD9-D863-40B2-9447-AF6930A58916}" type="slidenum">
              <a:rPr lang="th-TH" smtClean="0">
                <a:solidFill>
                  <a:schemeClr val="tx1"/>
                </a:solidFill>
              </a:rPr>
              <a:pPr/>
              <a:t>2</a:t>
            </a:fld>
            <a:endParaRPr lang="th-TH" dirty="0">
              <a:solidFill>
                <a:schemeClr val="tx1"/>
              </a:solidFill>
            </a:endParaRPr>
          </a:p>
        </p:txBody>
      </p:sp>
      <p:sp>
        <p:nvSpPr>
          <p:cNvPr id="21" name="AutoShape 2" descr="newLogoNF">
            <a:extLst>
              <a:ext uri="{FF2B5EF4-FFF2-40B4-BE49-F238E27FC236}">
                <a16:creationId xmlns:a16="http://schemas.microsoft.com/office/drawing/2014/main" id="{75DA00D8-9B9B-4DA9-97E1-AB6EBD6D99A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pic>
        <p:nvPicPr>
          <p:cNvPr id="3" name="Picture 2" descr="newLogoNF.jpg">
            <a:extLst>
              <a:ext uri="{FF2B5EF4-FFF2-40B4-BE49-F238E27FC236}">
                <a16:creationId xmlns:a16="http://schemas.microsoft.com/office/drawing/2014/main" id="{15F70D5D-8A74-47E5-A522-2786C06ABC2D}"/>
              </a:ext>
            </a:extLst>
          </p:cNvPr>
          <p:cNvPicPr>
            <a:picLocks noChangeAspect="1"/>
          </p:cNvPicPr>
          <p:nvPr/>
        </p:nvPicPr>
        <p:blipFill>
          <a:blip r:embed="rId3" cstate="print">
            <a:clrChange>
              <a:clrFrom>
                <a:srgbClr val="FFFFFF"/>
              </a:clrFrom>
              <a:clrTo>
                <a:srgbClr val="FFFFFF">
                  <a:alpha val="0"/>
                </a:srgbClr>
              </a:clrTo>
            </a:clrChange>
          </a:blip>
          <a:srcRect l="4081" r="66484"/>
          <a:stretch>
            <a:fillRect/>
          </a:stretch>
        </p:blipFill>
        <p:spPr>
          <a:xfrm>
            <a:off x="5886107" y="1586840"/>
            <a:ext cx="1143685" cy="1134527"/>
          </a:xfrm>
          <a:prstGeom prst="rect">
            <a:avLst/>
          </a:prstGeom>
        </p:spPr>
      </p:pic>
      <p:pic>
        <p:nvPicPr>
          <p:cNvPr id="13" name="Picture 26" descr="125">
            <a:extLst>
              <a:ext uri="{FF2B5EF4-FFF2-40B4-BE49-F238E27FC236}">
                <a16:creationId xmlns:a16="http://schemas.microsoft.com/office/drawing/2014/main" id="{6AE45123-5574-43F1-B2EC-39DB48E18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489" y="995076"/>
            <a:ext cx="1716570" cy="2274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5" descr="20111213111428">
            <a:extLst>
              <a:ext uri="{FF2B5EF4-FFF2-40B4-BE49-F238E27FC236}">
                <a16:creationId xmlns:a16="http://schemas.microsoft.com/office/drawing/2014/main" id="{40FAAB6A-E7B0-4085-90A5-52503CF6E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30349"/>
            <a:ext cx="2931297" cy="4427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ตัวแทนเนื้อหา 2"/>
          <p:cNvSpPr>
            <a:spLocks noGrp="1"/>
          </p:cNvSpPr>
          <p:nvPr>
            <p:ph sz="quarter" idx="1"/>
          </p:nvPr>
        </p:nvSpPr>
        <p:spPr>
          <a:xfrm>
            <a:off x="139833" y="920348"/>
            <a:ext cx="5831633" cy="1517698"/>
          </a:xfrm>
        </p:spPr>
        <p:txBody>
          <a:bodyPr>
            <a:normAutofit lnSpcReduction="10000"/>
          </a:bodyPr>
          <a:lstStyle/>
          <a:p>
            <a:pPr>
              <a:buSzPct val="80000"/>
              <a:buFont typeface="Wingdings" pitchFamily="2" charset="2"/>
              <a:buChar char="q"/>
            </a:pPr>
            <a:r>
              <a:rPr lang="th-TH" sz="2200" b="1" dirty="0">
                <a:latin typeface="TH SarabunPSK" panose="020B0500040200020003" pitchFamily="34" charset="-34"/>
                <a:cs typeface="TH SarabunPSK" panose="020B0500040200020003" pitchFamily="34" charset="-34"/>
              </a:rPr>
              <a:t> นิติวิทยาศาสตร์ </a:t>
            </a:r>
            <a:r>
              <a:rPr lang="en-US" sz="2200" b="1" dirty="0">
                <a:latin typeface="TH SarabunPSK" panose="020B0500040200020003" pitchFamily="34" charset="-34"/>
                <a:cs typeface="TH SarabunPSK" panose="020B0500040200020003" pitchFamily="34" charset="-34"/>
              </a:rPr>
              <a:t>(Traditional forensics)</a:t>
            </a:r>
          </a:p>
          <a:p>
            <a:pPr lvl="1" algn="thaiDist">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การนำความรู้ทางวิทยาศาสตร์ทุกสาขามาประยุกต์ใช้เพื่อพิสูจน์ข้อเท็จจริงในกระบวนการยุติธรรมเพื่อผลในการบังคับใช้กฎหมายและการลงโทษ โดยหาความเชื่อมโยงระหว่างบุคคล สถานที่ เหตุการณ์ และสิ่งต่าง ๆ ที่มีความเกี่ยวข้องกัน</a:t>
            </a:r>
            <a:endParaRPr lang="en-US" sz="2200" dirty="0">
              <a:latin typeface="TH SarabunPSK" panose="020B0500040200020003" pitchFamily="34" charset="-34"/>
              <a:cs typeface="TH SarabunPSK" panose="020B0500040200020003" pitchFamily="34" charset="-34"/>
            </a:endParaRPr>
          </a:p>
          <a:p>
            <a:pPr lvl="1">
              <a:buSzPct val="80000"/>
              <a:buFont typeface="Wingdings" pitchFamily="2" charset="2"/>
              <a:buChar char="q"/>
            </a:pPr>
            <a:endParaRPr lang="en-US" sz="2200" dirty="0">
              <a:latin typeface="TH SarabunPSK" panose="020B0500040200020003" pitchFamily="34" charset="-34"/>
              <a:cs typeface="TH SarabunPSK" panose="020B0500040200020003" pitchFamily="34" charset="-34"/>
            </a:endParaRPr>
          </a:p>
          <a:p>
            <a:pPr lvl="1">
              <a:buSzPct val="80000"/>
              <a:buFont typeface="Wingdings" pitchFamily="2" charset="2"/>
              <a:buChar char="q"/>
            </a:pPr>
            <a:endParaRPr lang="en-US" sz="2200" dirty="0">
              <a:latin typeface="TH SarabunPSK" panose="020B0500040200020003" pitchFamily="34" charset="-34"/>
              <a:cs typeface="TH SarabunPSK" panose="020B0500040200020003" pitchFamily="34" charset="-34"/>
            </a:endParaRPr>
          </a:p>
        </p:txBody>
      </p:sp>
      <p:sp>
        <p:nvSpPr>
          <p:cNvPr id="10" name="ตัวแทนเนื้อหา 2"/>
          <p:cNvSpPr txBox="1">
            <a:spLocks/>
          </p:cNvSpPr>
          <p:nvPr/>
        </p:nvSpPr>
        <p:spPr>
          <a:xfrm>
            <a:off x="2841681" y="2846741"/>
            <a:ext cx="5368916" cy="3000396"/>
          </a:xfrm>
          <a:prstGeom prst="rect">
            <a:avLst/>
          </a:prstGeom>
        </p:spPr>
        <p:txBody>
          <a:bodyPr vert="horz">
            <a:noAutofit/>
          </a:bodyPr>
          <a:lstStyle/>
          <a:p>
            <a:pPr marL="320040" marR="0" lvl="0" indent="-320040" algn="l" defTabSz="914400" rtl="0" eaLnBrk="1" fontAlgn="auto" latinLnBrk="0" hangingPunct="1">
              <a:lnSpc>
                <a:spcPct val="100000"/>
              </a:lnSpc>
              <a:spcBef>
                <a:spcPts val="700"/>
              </a:spcBef>
              <a:spcAft>
                <a:spcPts val="0"/>
              </a:spcAft>
              <a:buSzPct val="80000"/>
              <a:buFont typeface="Wingdings" pitchFamily="2" charset="2"/>
              <a:buChar char="q"/>
              <a:tabLst/>
              <a:defRPr/>
            </a:pPr>
            <a:r>
              <a:rPr kumimoji="0" lang="th-TH" sz="2200" b="1" i="0" u="none" strike="noStrike" kern="1200" cap="none" spc="0" normalizeH="0" baseline="0" noProof="0" dirty="0">
                <a:ln>
                  <a:noFill/>
                </a:ln>
                <a:solidFill>
                  <a:srgbClr val="000000"/>
                </a:solidFill>
                <a:effectLst/>
                <a:uLnTx/>
                <a:uFillTx/>
                <a:latin typeface="TH SarabunPSK" panose="020B0500040200020003" pitchFamily="34" charset="-34"/>
                <a:cs typeface="TH SarabunPSK" panose="020B0500040200020003" pitchFamily="34" charset="-34"/>
              </a:rPr>
              <a:t>นิติวิทยาศาสตร์นิวเคลียร์ </a:t>
            </a:r>
            <a:r>
              <a:rPr kumimoji="0" lang="en-US" sz="2200" b="1" i="0" u="none" strike="noStrike" kern="1200" cap="none" spc="0" normalizeH="0" baseline="0" noProof="0" dirty="0">
                <a:ln>
                  <a:noFill/>
                </a:ln>
                <a:solidFill>
                  <a:srgbClr val="000000"/>
                </a:solidFill>
                <a:effectLst/>
                <a:uLnTx/>
                <a:uFillTx/>
                <a:latin typeface="TH SarabunPSK" panose="020B0500040200020003" pitchFamily="34" charset="-34"/>
                <a:cs typeface="TH SarabunPSK" panose="020B0500040200020003" pitchFamily="34" charset="-34"/>
              </a:rPr>
              <a:t>(Nuclear</a:t>
            </a:r>
            <a:r>
              <a:rPr kumimoji="0" lang="en-US" sz="2200" b="1" i="0" u="none" strike="noStrike" kern="1200" cap="none" spc="0" normalizeH="0" noProof="0" dirty="0">
                <a:ln>
                  <a:noFill/>
                </a:ln>
                <a:solidFill>
                  <a:srgbClr val="000000"/>
                </a:solidFill>
                <a:effectLst/>
                <a:uLnTx/>
                <a:uFillTx/>
                <a:latin typeface="TH SarabunPSK" panose="020B0500040200020003" pitchFamily="34" charset="-34"/>
                <a:cs typeface="TH SarabunPSK" panose="020B0500040200020003" pitchFamily="34" charset="-34"/>
              </a:rPr>
              <a:t> forensics)</a:t>
            </a:r>
            <a:endParaRPr kumimoji="0" lang="en-US" sz="2200" b="1" i="0" u="none" strike="noStrike" kern="1200" cap="none" spc="0" normalizeH="0" baseline="0" noProof="0" dirty="0">
              <a:ln>
                <a:noFill/>
              </a:ln>
              <a:solidFill>
                <a:srgbClr val="000000"/>
              </a:solidFill>
              <a:effectLst/>
              <a:uLnTx/>
              <a:uFillTx/>
              <a:latin typeface="TH SarabunPSK" panose="020B0500040200020003" pitchFamily="34" charset="-34"/>
              <a:cs typeface="TH SarabunPSK" panose="020B0500040200020003" pitchFamily="34" charset="-34"/>
            </a:endParaRPr>
          </a:p>
          <a:p>
            <a:pPr marL="640080" lvl="1" indent="-274320" algn="thaiDist">
              <a:spcBef>
                <a:spcPts val="550"/>
              </a:spcBef>
              <a:buSzPct val="80000"/>
              <a:buFont typeface="Wingdings" pitchFamily="2" charset="2"/>
              <a:buChar char="q"/>
            </a:pPr>
            <a:r>
              <a:rPr lang="th-TH" sz="2200" dirty="0">
                <a:solidFill>
                  <a:srgbClr val="000000"/>
                </a:solidFill>
                <a:latin typeface="TH SarabunPSK" panose="020B0500040200020003" pitchFamily="34" charset="-34"/>
                <a:cs typeface="TH SarabunPSK" panose="020B0500040200020003" pitchFamily="34" charset="-34"/>
              </a:rPr>
              <a:t>มีความคล้ายคลึงกับนิติวิทยาศาสตร์ แต่เป็นเหตุการณ์ที่มีรังสีเข้ามาเกี่ยวข้อง โดยนำความรู้ทางวิทยาศาสตร์ มาหาความเชื่อมโยงของสารกัมมันตรังสี และวัตถุพยานที่ปนเปื้อนรังสี เพื่อใช้ในการหาแหล่งที่มา กระบวนการผลิต สถานที่ผลิต วัตถุประสงค์ในการใช้งาน และผู้ถือครองมาประกอบการดำเนินคดีตามกฎหมาย โดยต้องอาศัยความรู้ทางนิติวิทยาศาสตร์มาประกอบเพื่อสามารถสนับสนุนการพิสูจน์ข้อเท็จจริงในกระบวนการยุติธรรมได้อย่างมีประสิทธิภาพ</a:t>
            </a:r>
            <a:endParaRPr kumimoji="0" lang="en-US" sz="2200" b="0" i="0" u="none" strike="noStrike" kern="1200" cap="none" spc="0" normalizeH="0" baseline="0" noProof="0" dirty="0">
              <a:ln>
                <a:noFill/>
              </a:ln>
              <a:solidFill>
                <a:srgbClr val="000000"/>
              </a:solidFill>
              <a:effectLst/>
              <a:uLnTx/>
              <a:uFillTx/>
              <a:latin typeface="TH SarabunPSK" panose="020B0500040200020003" pitchFamily="34" charset="-34"/>
              <a:cs typeface="TH SarabunPSK" panose="020B0500040200020003" pitchFamily="34" charset="-34"/>
            </a:endParaRPr>
          </a:p>
          <a:p>
            <a:pPr marL="640080" marR="0" lvl="1" indent="-274320" algn="l" defTabSz="914400" rtl="0" eaLnBrk="1" fontAlgn="auto" latinLnBrk="0" hangingPunct="1">
              <a:lnSpc>
                <a:spcPct val="100000"/>
              </a:lnSpc>
              <a:spcBef>
                <a:spcPts val="550"/>
              </a:spcBef>
              <a:spcAft>
                <a:spcPts val="0"/>
              </a:spcAft>
              <a:buSzPct val="80000"/>
              <a:buFont typeface="Wingdings" pitchFamily="2" charset="2"/>
              <a:buChar char="q"/>
              <a:tabLst/>
              <a:defRPr/>
            </a:pPr>
            <a:endParaRPr kumimoji="0" lang="en-US" sz="2200" b="0" i="0" u="none" strike="noStrike" kern="1200" cap="none" spc="0" normalizeH="0" baseline="0" noProof="0" dirty="0">
              <a:ln>
                <a:noFill/>
              </a:ln>
              <a:solidFill>
                <a:srgbClr val="000000"/>
              </a:solidFill>
              <a:effectLst/>
              <a:uLnTx/>
              <a:uFillTx/>
              <a:latin typeface="TH SarabunPSK" panose="020B0500040200020003" pitchFamily="34" charset="-34"/>
              <a:cs typeface="TH SarabunPSK" panose="020B0500040200020003" pitchFamily="34" charset="-34"/>
            </a:endParaRPr>
          </a:p>
          <a:p>
            <a:pPr marL="640080" marR="0" lvl="1" indent="-274320" algn="l" defTabSz="914400" rtl="0" eaLnBrk="1" fontAlgn="auto" latinLnBrk="0" hangingPunct="1">
              <a:lnSpc>
                <a:spcPct val="100000"/>
              </a:lnSpc>
              <a:spcBef>
                <a:spcPts val="550"/>
              </a:spcBef>
              <a:spcAft>
                <a:spcPts val="0"/>
              </a:spcAft>
              <a:buSzPct val="80000"/>
              <a:buFont typeface="Wingdings" pitchFamily="2" charset="2"/>
              <a:buChar char="q"/>
              <a:tabLst/>
              <a:defRPr/>
            </a:pPr>
            <a:endParaRPr kumimoji="0" lang="en-US" sz="2200" b="0" i="0" u="none" strike="noStrike" kern="1200" cap="none" spc="0" normalizeH="0" baseline="0" noProof="0" dirty="0">
              <a:ln>
                <a:noFill/>
              </a:ln>
              <a:solidFill>
                <a:srgbClr val="000000"/>
              </a:solidFill>
              <a:effectLst/>
              <a:uLnTx/>
              <a:uFillTx/>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3263020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FCA7877A-3179-4D66-9CBE-ED007C35C3A2}"/>
              </a:ext>
            </a:extLst>
          </p:cNvPr>
          <p:cNvSpPr/>
          <p:nvPr/>
        </p:nvSpPr>
        <p:spPr>
          <a:xfrm>
            <a:off x="-34178" y="6215515"/>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
        <p:nvSpPr>
          <p:cNvPr id="409603" name="Rectangle 3"/>
          <p:cNvSpPr>
            <a:spLocks noGrp="1" noChangeArrowheads="1"/>
          </p:cNvSpPr>
          <p:nvPr>
            <p:ph type="body" sz="half" idx="1"/>
          </p:nvPr>
        </p:nvSpPr>
        <p:spPr>
          <a:xfrm>
            <a:off x="240814" y="1542448"/>
            <a:ext cx="4521200" cy="4572000"/>
          </a:xfrm>
        </p:spPr>
        <p:txBody>
          <a:bodyPr>
            <a:noAutofit/>
          </a:bodyPr>
          <a:lstStyle/>
          <a:p>
            <a:pPr marL="533400" indent="-533400" algn="thaiDist" eaLnBrk="1" hangingPunct="1">
              <a:lnSpc>
                <a:spcPct val="80000"/>
              </a:lnSpc>
              <a:buFontTx/>
              <a:buNone/>
              <a:defRPr/>
            </a:pPr>
            <a:r>
              <a:rPr lang="th-TH" sz="2600" dirty="0">
                <a:solidFill>
                  <a:srgbClr val="000099"/>
                </a:solidFill>
                <a:latin typeface="TH SarabunPSK" panose="020B0500040200020003" pitchFamily="34" charset="-34"/>
                <a:cs typeface="TH SarabunPSK" panose="020B0500040200020003" pitchFamily="34" charset="-34"/>
              </a:rPr>
              <a:t>วัตถุประสงค์ </a:t>
            </a:r>
            <a:r>
              <a:rPr lang="en-US" sz="2600" dirty="0">
                <a:solidFill>
                  <a:srgbClr val="000099"/>
                </a:solidFill>
                <a:latin typeface="TH SarabunPSK" panose="020B0500040200020003" pitchFamily="34" charset="-34"/>
                <a:cs typeface="TH SarabunPSK" panose="020B0500040200020003" pitchFamily="34" charset="-34"/>
              </a:rPr>
              <a:t>: </a:t>
            </a:r>
          </a:p>
          <a:p>
            <a:pPr algn="thaiDist">
              <a:lnSpc>
                <a:spcPct val="80000"/>
              </a:lnSpc>
              <a:buFont typeface="Wingdings" panose="05000000000000000000" pitchFamily="2" charset="2"/>
              <a:buChar char="q"/>
              <a:defRPr/>
            </a:pPr>
            <a:r>
              <a:rPr lang="th-TH" sz="2600" dirty="0">
                <a:latin typeface="TH SarabunPSK" panose="020B0500040200020003" pitchFamily="34" charset="-34"/>
                <a:cs typeface="TH SarabunPSK" panose="020B0500040200020003" pitchFamily="34" charset="-34"/>
              </a:rPr>
              <a:t> หาชนิดของไอโซโทปรังสีที่มีอยู่ </a:t>
            </a:r>
          </a:p>
          <a:p>
            <a:pPr algn="thaiDist">
              <a:lnSpc>
                <a:spcPct val="80000"/>
              </a:lnSpc>
              <a:buFont typeface="Wingdings" panose="05000000000000000000" pitchFamily="2" charset="2"/>
              <a:buChar char="q"/>
              <a:defRPr/>
            </a:pPr>
            <a:r>
              <a:rPr lang="th-TH" sz="2600" dirty="0">
                <a:latin typeface="TH SarabunPSK" panose="020B0500040200020003" pitchFamily="34" charset="-34"/>
                <a:cs typeface="TH SarabunPSK" panose="020B0500040200020003" pitchFamily="34" charset="-34"/>
              </a:rPr>
              <a:t> หาปริมาณของไอโซโทปรังสีชนิดนั้น ๆ</a:t>
            </a:r>
            <a:endParaRPr lang="en-US" sz="2600" dirty="0">
              <a:latin typeface="TH SarabunPSK" panose="020B0500040200020003" pitchFamily="34" charset="-34"/>
              <a:cs typeface="TH SarabunPSK" panose="020B0500040200020003" pitchFamily="34" charset="-34"/>
            </a:endParaRPr>
          </a:p>
          <a:p>
            <a:pPr marL="533400" indent="-533400" algn="thaiDist" eaLnBrk="1" hangingPunct="1">
              <a:lnSpc>
                <a:spcPct val="80000"/>
              </a:lnSpc>
              <a:buFontTx/>
              <a:buNone/>
              <a:defRPr/>
            </a:pPr>
            <a:r>
              <a:rPr lang="th-TH" sz="2600" dirty="0">
                <a:solidFill>
                  <a:srgbClr val="000099"/>
                </a:solidFill>
                <a:latin typeface="TH SarabunPSK" panose="020B0500040200020003" pitchFamily="34" charset="-34"/>
                <a:cs typeface="TH SarabunPSK" panose="020B0500040200020003" pitchFamily="34" charset="-34"/>
              </a:rPr>
              <a:t>ทำไมต้องหาไอโซโทปรังสี</a:t>
            </a:r>
            <a:r>
              <a:rPr lang="en-US" sz="2600" dirty="0">
                <a:solidFill>
                  <a:srgbClr val="000099"/>
                </a:solidFill>
                <a:latin typeface="TH SarabunPSK" panose="020B0500040200020003" pitchFamily="34" charset="-34"/>
                <a:cs typeface="TH SarabunPSK" panose="020B0500040200020003" pitchFamily="34" charset="-34"/>
              </a:rPr>
              <a:t>:</a:t>
            </a:r>
          </a:p>
          <a:p>
            <a:pPr marL="514350" indent="-457200" algn="thaiDist">
              <a:lnSpc>
                <a:spcPct val="80000"/>
              </a:lnSpc>
              <a:buFont typeface="Wingdings" panose="05000000000000000000" pitchFamily="2" charset="2"/>
              <a:buChar char="q"/>
              <a:defRPr/>
            </a:pPr>
            <a:r>
              <a:rPr lang="th-TH" sz="2600" dirty="0">
                <a:latin typeface="TH SarabunPSK" panose="020B0500040200020003" pitchFamily="34" charset="-34"/>
                <a:cs typeface="TH SarabunPSK" panose="020B0500040200020003" pitchFamily="34" charset="-34"/>
              </a:rPr>
              <a:t>เพื่อพิจารณาถึงความปลอดภัยขณะเก็บตัวอย่างของผู้ปฏิบัติงาน เนื่องจากไอโซโทปรังสีแต่ละชนิดมีคุณสมบัติที่แตกต่างกัน</a:t>
            </a:r>
            <a:endParaRPr lang="en-US" sz="2600" dirty="0">
              <a:latin typeface="TH SarabunPSK" panose="020B0500040200020003" pitchFamily="34" charset="-34"/>
              <a:cs typeface="TH SarabunPSK" panose="020B0500040200020003" pitchFamily="34" charset="-34"/>
            </a:endParaRPr>
          </a:p>
          <a:p>
            <a:pPr marL="514350" indent="-457200" algn="thaiDist" eaLnBrk="1" hangingPunct="1">
              <a:lnSpc>
                <a:spcPct val="80000"/>
              </a:lnSpc>
              <a:buFont typeface="Wingdings" panose="05000000000000000000" pitchFamily="2" charset="2"/>
              <a:buChar char="q"/>
              <a:defRPr/>
            </a:pPr>
            <a:r>
              <a:rPr lang="th-TH" sz="2600" dirty="0">
                <a:latin typeface="TH SarabunPSK" panose="020B0500040200020003" pitchFamily="34" charset="-34"/>
                <a:cs typeface="TH SarabunPSK" panose="020B0500040200020003" pitchFamily="34" charset="-34"/>
              </a:rPr>
              <a:t>เพื่อพิจาณาถึงปริมาณของวัสดุที่ถูกค้นพบ หรือเกิดการแพร่กระจายว่าเป็นอันตราย     ต่อประชาชนและสิ่งแวดล้อมหรือไม่ </a:t>
            </a:r>
            <a:endParaRPr lang="en-US" sz="2600" dirty="0">
              <a:solidFill>
                <a:srgbClr val="C00000"/>
              </a:solidFill>
              <a:latin typeface="TH SarabunPSK" panose="020B0500040200020003" pitchFamily="34" charset="-34"/>
              <a:cs typeface="TH SarabunPSK" panose="020B0500040200020003" pitchFamily="34" charset="-34"/>
            </a:endParaRPr>
          </a:p>
        </p:txBody>
      </p:sp>
      <p:pic>
        <p:nvPicPr>
          <p:cNvPr id="13317" name="Picture 5" descr="npo000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398399" y="1344558"/>
            <a:ext cx="1457325" cy="1981200"/>
          </a:xfrm>
          <a:prstGeom prst="rect">
            <a:avLst/>
          </a:prstGeom>
          <a:noFill/>
          <a:ln w="9525" algn="ctr">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502" y="1378598"/>
            <a:ext cx="207540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7415" y="3453342"/>
            <a:ext cx="4123991" cy="268167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ชื่อเรื่อง 1"/>
          <p:cNvSpPr txBox="1">
            <a:spLocks/>
          </p:cNvSpPr>
          <p:nvPr/>
        </p:nvSpPr>
        <p:spPr>
          <a:xfrm>
            <a:off x="2175196" y="539908"/>
            <a:ext cx="4973662" cy="286835"/>
          </a:xfrm>
          <a:prstGeom prst="rect">
            <a:avLst/>
          </a:prstGeom>
        </p:spPr>
        <p:txBody>
          <a:bodyPr vert="horz" anchor="ctr">
            <a:noAutofit/>
          </a:bodyPr>
          <a:lstStyle>
            <a:lvl1pPr algn="l" rtl="0" eaLnBrk="1" latinLnBrk="0" hangingPunct="1">
              <a:spcBef>
                <a:spcPct val="0"/>
              </a:spcBef>
              <a:buNone/>
              <a:defRPr kumimoji="0" sz="2401"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br>
              <a:rPr lang="th-TH" sz="4200" b="1" dirty="0">
                <a:solidFill>
                  <a:schemeClr val="tx1"/>
                </a:solidFill>
                <a:latin typeface="TH SarabunPSK" panose="020B0500040200020003" pitchFamily="34" charset="-34"/>
                <a:cs typeface="TH SarabunPSK" panose="020B0500040200020003" pitchFamily="34" charset="-34"/>
              </a:rPr>
            </a:b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13" name="Slide Number Placeholder 12"/>
          <p:cNvSpPr>
            <a:spLocks noGrp="1"/>
          </p:cNvSpPr>
          <p:nvPr>
            <p:ph type="sldNum" sz="quarter" idx="12"/>
          </p:nvPr>
        </p:nvSpPr>
        <p:spPr>
          <a:xfrm>
            <a:off x="7039410" y="6533348"/>
            <a:ext cx="2057400" cy="365125"/>
          </a:xfrm>
        </p:spPr>
        <p:txBody>
          <a:bodyPr>
            <a:noAutofit/>
          </a:bodyPr>
          <a:lstStyle/>
          <a:p>
            <a:pPr>
              <a:defRPr/>
            </a:pPr>
            <a:fld id="{911252F8-5C82-4D3C-AFB5-A5B941823C6C}" type="slidenum">
              <a:rPr lang="en-US" smtClean="0">
                <a:solidFill>
                  <a:schemeClr val="tx1"/>
                </a:solidFill>
                <a:latin typeface="FreesiaUPC" pitchFamily="34" charset="-34"/>
                <a:cs typeface="FreesiaUPC" pitchFamily="34" charset="-34"/>
              </a:rPr>
              <a:pPr>
                <a:defRPr/>
              </a:pPr>
              <a:t>20</a:t>
            </a:fld>
            <a:endParaRPr lang="en-US" dirty="0">
              <a:solidFill>
                <a:schemeClr val="tx1"/>
              </a:solidFill>
              <a:latin typeface="FreesiaUPC" pitchFamily="34" charset="-34"/>
              <a:cs typeface="FreesiaUPC" pitchFamily="34" charset="-34"/>
            </a:endParaRPr>
          </a:p>
        </p:txBody>
      </p:sp>
      <p:sp>
        <p:nvSpPr>
          <p:cNvPr id="14" name="Rectangle 13"/>
          <p:cNvSpPr/>
          <p:nvPr/>
        </p:nvSpPr>
        <p:spPr>
          <a:xfrm>
            <a:off x="2787784" y="826743"/>
            <a:ext cx="3491661"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การระบุชนิดของไอโซโทปรังสี</a:t>
            </a:r>
          </a:p>
        </p:txBody>
      </p:sp>
    </p:spTree>
    <p:extLst>
      <p:ext uri="{BB962C8B-B14F-4D97-AF65-F5344CB8AC3E}">
        <p14:creationId xmlns:p14="http://schemas.microsoft.com/office/powerpoint/2010/main" val="2780042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A2735486-7938-485F-A359-0592A17A367B}"/>
              </a:ext>
            </a:extLst>
          </p:cNvPr>
          <p:cNvSpPr/>
          <p:nvPr/>
        </p:nvSpPr>
        <p:spPr>
          <a:xfrm>
            <a:off x="8416" y="6159887"/>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
        <p:nvSpPr>
          <p:cNvPr id="288771" name="Rectangle 3"/>
          <p:cNvSpPr>
            <a:spLocks noGrp="1" noChangeArrowheads="1"/>
          </p:cNvSpPr>
          <p:nvPr>
            <p:ph type="body" idx="1"/>
          </p:nvPr>
        </p:nvSpPr>
        <p:spPr>
          <a:xfrm>
            <a:off x="143198" y="1195043"/>
            <a:ext cx="4663105" cy="4769452"/>
          </a:xfrm>
        </p:spPr>
        <p:txBody>
          <a:bodyPr>
            <a:noAutofit/>
          </a:bodyPr>
          <a:lstStyle/>
          <a:p>
            <a:pPr marL="0" indent="0" algn="ctr">
              <a:buSzTx/>
              <a:buFontTx/>
              <a:buNone/>
              <a:defRPr/>
            </a:pPr>
            <a:r>
              <a:rPr lang="th-TH" sz="2500" b="1" dirty="0">
                <a:solidFill>
                  <a:srgbClr val="0033CC"/>
                </a:solidFill>
                <a:latin typeface="TH SarabunPSK" panose="020B0500040200020003" pitchFamily="34" charset="-34"/>
                <a:ea typeface="ＭＳ Ｐゴシック" pitchFamily="34" charset="-128"/>
                <a:cs typeface="TH SarabunPSK" panose="020B0500040200020003" pitchFamily="34" charset="-34"/>
              </a:rPr>
              <a:t>มีทีมงานอย่างน้อย 2 คน </a:t>
            </a:r>
            <a:endParaRPr lang="en-US" sz="2500" b="1" dirty="0">
              <a:solidFill>
                <a:srgbClr val="0033CC"/>
              </a:solidFill>
              <a:latin typeface="TH SarabunPSK" panose="020B0500040200020003" pitchFamily="34" charset="-34"/>
              <a:ea typeface="ＭＳ Ｐゴシック" pitchFamily="34" charset="-128"/>
              <a:cs typeface="TH SarabunPSK" panose="020B0500040200020003" pitchFamily="34" charset="-34"/>
            </a:endParaRPr>
          </a:p>
          <a:p>
            <a:pPr marL="447675" lvl="1" indent="-180975">
              <a:buSzTx/>
              <a:defRPr/>
            </a:pPr>
            <a:r>
              <a:rPr lang="th-TH" sz="2500" dirty="0">
                <a:latin typeface="TH SarabunPSK" panose="020B0500040200020003" pitchFamily="34" charset="-34"/>
                <a:ea typeface="ＭＳ Ｐゴシック" pitchFamily="34" charset="-128"/>
                <a:cs typeface="TH SarabunPSK" panose="020B0500040200020003" pitchFamily="34" charset="-34"/>
              </a:rPr>
              <a:t>ผู้เก็บตัวอย่างวัตถุพยาน</a:t>
            </a:r>
            <a:r>
              <a:rPr lang="en-US" sz="2500" dirty="0">
                <a:latin typeface="TH SarabunPSK" panose="020B0500040200020003" pitchFamily="34" charset="-34"/>
                <a:ea typeface="ＭＳ Ｐゴシック" pitchFamily="34" charset="-128"/>
                <a:cs typeface="TH SarabunPSK" panose="020B0500040200020003" pitchFamily="34" charset="-34"/>
              </a:rPr>
              <a:t> </a:t>
            </a:r>
          </a:p>
          <a:p>
            <a:pPr marL="895350" lvl="2" indent="-180975">
              <a:lnSpc>
                <a:spcPct val="90000"/>
              </a:lnSpc>
              <a:buClr>
                <a:schemeClr val="tx2"/>
              </a:buClr>
              <a:buSzTx/>
              <a:defRPr/>
            </a:pPr>
            <a:r>
              <a:rPr lang="th-TH" sz="2500" dirty="0">
                <a:latin typeface="TH SarabunPSK" panose="020B0500040200020003" pitchFamily="34" charset="-34"/>
                <a:ea typeface="ＭＳ Ｐゴシック" pitchFamily="34" charset="-128"/>
                <a:cs typeface="TH SarabunPSK" panose="020B0500040200020003" pitchFamily="34" charset="-34"/>
              </a:rPr>
              <a:t>เก็บเฉพาะตัวอย่างเท่านั้น </a:t>
            </a:r>
            <a:endParaRPr lang="en-AU" sz="2500" dirty="0">
              <a:latin typeface="TH SarabunPSK" panose="020B0500040200020003" pitchFamily="34" charset="-34"/>
              <a:ea typeface="ＭＳ Ｐゴシック" pitchFamily="34" charset="-128"/>
              <a:cs typeface="TH SarabunPSK" panose="020B0500040200020003" pitchFamily="34" charset="-34"/>
            </a:endParaRPr>
          </a:p>
          <a:p>
            <a:pPr marL="895350" lvl="2" indent="-180975">
              <a:lnSpc>
                <a:spcPct val="90000"/>
              </a:lnSpc>
              <a:buClr>
                <a:schemeClr val="tx2"/>
              </a:buClr>
              <a:buSzTx/>
              <a:defRPr/>
            </a:pPr>
            <a:r>
              <a:rPr lang="th-TH" sz="2500" dirty="0">
                <a:latin typeface="TH SarabunPSK" panose="020B0500040200020003" pitchFamily="34" charset="-34"/>
                <a:ea typeface="ＭＳ Ｐゴシック" pitchFamily="34" charset="-128"/>
                <a:cs typeface="TH SarabunPSK" panose="020B0500040200020003" pitchFamily="34" charset="-34"/>
              </a:rPr>
              <a:t>หลีกเลี่ยงการปนเปื้อน</a:t>
            </a:r>
            <a:endParaRPr lang="en-AU" sz="2500" dirty="0">
              <a:latin typeface="TH SarabunPSK" panose="020B0500040200020003" pitchFamily="34" charset="-34"/>
              <a:ea typeface="ＭＳ Ｐゴシック" pitchFamily="34" charset="-128"/>
              <a:cs typeface="TH SarabunPSK" panose="020B0500040200020003" pitchFamily="34" charset="-34"/>
            </a:endParaRPr>
          </a:p>
          <a:p>
            <a:pPr marL="895350" lvl="2" indent="-180975">
              <a:lnSpc>
                <a:spcPct val="90000"/>
              </a:lnSpc>
              <a:buClr>
                <a:schemeClr val="tx2"/>
              </a:buClr>
              <a:buSzTx/>
              <a:defRPr/>
            </a:pPr>
            <a:r>
              <a:rPr lang="th-TH" sz="2500" dirty="0">
                <a:latin typeface="TH SarabunPSK" panose="020B0500040200020003" pitchFamily="34" charset="-34"/>
                <a:ea typeface="ＭＳ Ｐゴシック" pitchFamily="34" charset="-128"/>
                <a:cs typeface="TH SarabunPSK" panose="020B0500040200020003" pitchFamily="34" charset="-34"/>
              </a:rPr>
              <a:t>เปลี่ยนถุงมือทุกครั้งเมื่อการเก็บตัวอย่าง  ต่างชนิดกัน</a:t>
            </a:r>
            <a:endParaRPr lang="en-US" sz="2500" dirty="0">
              <a:latin typeface="TH SarabunPSK" panose="020B0500040200020003" pitchFamily="34" charset="-34"/>
              <a:ea typeface="ＭＳ Ｐゴシック" pitchFamily="34" charset="-128"/>
              <a:cs typeface="TH SarabunPSK" panose="020B0500040200020003" pitchFamily="34" charset="-34"/>
            </a:endParaRPr>
          </a:p>
          <a:p>
            <a:pPr marL="447675" lvl="1" indent="-180975">
              <a:buSzTx/>
              <a:defRPr/>
            </a:pPr>
            <a:r>
              <a:rPr lang="th-TH" sz="2500" dirty="0">
                <a:latin typeface="TH SarabunPSK" panose="020B0500040200020003" pitchFamily="34" charset="-34"/>
                <a:ea typeface="ＭＳ Ｐゴシック" pitchFamily="34" charset="-128"/>
                <a:cs typeface="TH SarabunPSK" panose="020B0500040200020003" pitchFamily="34" charset="-34"/>
              </a:rPr>
              <a:t>ผู้ช่วย </a:t>
            </a:r>
            <a:endParaRPr lang="en-US" sz="2500" dirty="0">
              <a:latin typeface="TH SarabunPSK" panose="020B0500040200020003" pitchFamily="34" charset="-34"/>
              <a:ea typeface="ＭＳ Ｐゴシック" pitchFamily="34" charset="-128"/>
              <a:cs typeface="TH SarabunPSK" panose="020B0500040200020003" pitchFamily="34" charset="-34"/>
            </a:endParaRPr>
          </a:p>
          <a:p>
            <a:pPr marL="895350" lvl="2" indent="-180975">
              <a:buSzTx/>
              <a:defRPr/>
            </a:pPr>
            <a:r>
              <a:rPr lang="th-TH" sz="2500" dirty="0">
                <a:latin typeface="TH SarabunPSK" panose="020B0500040200020003" pitchFamily="34" charset="-34"/>
                <a:ea typeface="ＭＳ Ｐゴシック" pitchFamily="34" charset="-128"/>
                <a:cs typeface="TH SarabunPSK" panose="020B0500040200020003" pitchFamily="34" charset="-34"/>
              </a:rPr>
              <a:t>เขียนฉลาก </a:t>
            </a:r>
            <a:endParaRPr lang="en-AU" sz="2500" dirty="0">
              <a:latin typeface="TH SarabunPSK" panose="020B0500040200020003" pitchFamily="34" charset="-34"/>
              <a:ea typeface="ＭＳ Ｐゴシック" pitchFamily="34" charset="-128"/>
              <a:cs typeface="TH SarabunPSK" panose="020B0500040200020003" pitchFamily="34" charset="-34"/>
            </a:endParaRPr>
          </a:p>
          <a:p>
            <a:pPr marL="895350" lvl="2" indent="-180975">
              <a:buSzTx/>
              <a:defRPr/>
            </a:pPr>
            <a:r>
              <a:rPr lang="th-TH" sz="2500" dirty="0">
                <a:latin typeface="TH SarabunPSK" panose="020B0500040200020003" pitchFamily="34" charset="-34"/>
                <a:ea typeface="ＭＳ Ｐゴシック" pitchFamily="34" charset="-128"/>
                <a:cs typeface="TH SarabunPSK" panose="020B0500040200020003" pitchFamily="34" charset="-34"/>
              </a:rPr>
              <a:t>เปิดภาชนะเก็บตัวอย่าง </a:t>
            </a:r>
            <a:endParaRPr lang="en-AU" sz="2500" dirty="0">
              <a:latin typeface="TH SarabunPSK" panose="020B0500040200020003" pitchFamily="34" charset="-34"/>
              <a:ea typeface="ＭＳ Ｐゴシック" pitchFamily="34" charset="-128"/>
              <a:cs typeface="TH SarabunPSK" panose="020B0500040200020003" pitchFamily="34" charset="-34"/>
            </a:endParaRPr>
          </a:p>
          <a:p>
            <a:pPr marL="895350" lvl="2" indent="-180975">
              <a:buSzTx/>
              <a:defRPr/>
            </a:pPr>
            <a:r>
              <a:rPr lang="th-TH" sz="2500" dirty="0">
                <a:latin typeface="TH SarabunPSK" panose="020B0500040200020003" pitchFamily="34" charset="-34"/>
                <a:ea typeface="ＭＳ Ｐゴシック" pitchFamily="34" charset="-128"/>
                <a:cs typeface="TH SarabunPSK" panose="020B0500040200020003" pitchFamily="34" charset="-34"/>
              </a:rPr>
              <a:t>ยื่นภาชนะให้แก่ผู้เก็บตัวอย่าง </a:t>
            </a:r>
            <a:endParaRPr lang="en-US" sz="2500" dirty="0">
              <a:latin typeface="TH SarabunPSK" panose="020B0500040200020003" pitchFamily="34" charset="-34"/>
              <a:ea typeface="ＭＳ Ｐゴシック" pitchFamily="34" charset="-128"/>
              <a:cs typeface="TH SarabunPSK" panose="020B0500040200020003" pitchFamily="34" charset="-34"/>
            </a:endParaRPr>
          </a:p>
          <a:p>
            <a:pPr marL="447675" lvl="1" indent="-180975">
              <a:buSzTx/>
              <a:defRPr/>
            </a:pPr>
            <a:r>
              <a:rPr lang="th-TH" sz="2500" dirty="0">
                <a:latin typeface="TH SarabunPSK" panose="020B0500040200020003" pitchFamily="34" charset="-34"/>
                <a:ea typeface="ＭＳ Ｐゴシック" pitchFamily="34" charset="-128"/>
                <a:cs typeface="TH SarabunPSK" panose="020B0500040200020003" pitchFamily="34" charset="-34"/>
              </a:rPr>
              <a:t>ผู้จดบันทึก / ผู้ถ่ายรูป </a:t>
            </a:r>
            <a:endParaRPr lang="en-US" sz="2500" dirty="0">
              <a:latin typeface="TH SarabunPSK" panose="020B0500040200020003" pitchFamily="34" charset="-34"/>
              <a:ea typeface="ＭＳ Ｐゴシック" pitchFamily="34" charset="-128"/>
              <a:cs typeface="TH SarabunPSK" panose="020B0500040200020003" pitchFamily="34" charset="-34"/>
            </a:endParaRPr>
          </a:p>
          <a:p>
            <a:pPr marL="447675" lvl="1" indent="-180975">
              <a:buSzTx/>
              <a:defRPr/>
            </a:pPr>
            <a:r>
              <a:rPr lang="th-TH" sz="2500" dirty="0">
                <a:latin typeface="TH SarabunPSK" panose="020B0500040200020003" pitchFamily="34" charset="-34"/>
                <a:ea typeface="ＭＳ Ｐゴシック" pitchFamily="34" charset="-128"/>
                <a:cs typeface="TH SarabunPSK" panose="020B0500040200020003" pitchFamily="34" charset="-34"/>
              </a:rPr>
              <a:t>เจ้าหน้าที่ความปลอดภัย </a:t>
            </a:r>
            <a:endParaRPr lang="en-US" sz="2500" dirty="0">
              <a:latin typeface="TH SarabunPSK" panose="020B0500040200020003" pitchFamily="34" charset="-34"/>
              <a:ea typeface="ＭＳ Ｐゴシック" pitchFamily="34" charset="-128"/>
              <a:cs typeface="TH SarabunPSK" panose="020B0500040200020003" pitchFamily="34" charset="-34"/>
            </a:endParaRPr>
          </a:p>
        </p:txBody>
      </p:sp>
      <p:pic>
        <p:nvPicPr>
          <p:cNvPr id="23555" name="Picture 8" descr="IMG_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315" y="2274936"/>
            <a:ext cx="35623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ชื่อเรื่อง 1"/>
          <p:cNvSpPr txBox="1">
            <a:spLocks/>
          </p:cNvSpPr>
          <p:nvPr/>
        </p:nvSpPr>
        <p:spPr>
          <a:xfrm>
            <a:off x="1641415" y="98435"/>
            <a:ext cx="6329774" cy="656030"/>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10" name="Slide Number Placeholder 9"/>
          <p:cNvSpPr>
            <a:spLocks noGrp="1"/>
          </p:cNvSpPr>
          <p:nvPr>
            <p:ph type="sldNum" sz="quarter" idx="12"/>
          </p:nvPr>
        </p:nvSpPr>
        <p:spPr>
          <a:xfrm>
            <a:off x="7078184" y="6394440"/>
            <a:ext cx="2057400" cy="365125"/>
          </a:xfrm>
        </p:spPr>
        <p:txBody>
          <a:bodyPr>
            <a:noAutofit/>
          </a:bodyPr>
          <a:lstStyle/>
          <a:p>
            <a:fld id="{DF28FB93-0A08-4E7D-8E63-9EFA29F1E093}" type="slidenum">
              <a:rPr lang="en-US" smtClean="0">
                <a:solidFill>
                  <a:schemeClr val="tx1"/>
                </a:solidFill>
                <a:latin typeface="FreesiaUPC" pitchFamily="34" charset="-34"/>
                <a:cs typeface="FreesiaUPC" pitchFamily="34" charset="-34"/>
              </a:rPr>
              <a:pPr/>
              <a:t>21</a:t>
            </a:fld>
            <a:endParaRPr lang="en-US" dirty="0">
              <a:solidFill>
                <a:schemeClr val="tx1"/>
              </a:solidFill>
              <a:latin typeface="FreesiaUPC" pitchFamily="34" charset="-34"/>
              <a:cs typeface="FreesiaUPC" pitchFamily="34" charset="-34"/>
            </a:endParaRPr>
          </a:p>
        </p:txBody>
      </p:sp>
      <p:sp>
        <p:nvSpPr>
          <p:cNvPr id="11" name="Rectangle 10"/>
          <p:cNvSpPr/>
          <p:nvPr/>
        </p:nvSpPr>
        <p:spPr>
          <a:xfrm>
            <a:off x="3268061" y="776286"/>
            <a:ext cx="3076483"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ทีมเก็บรวบรวมวัตถุพยาน</a:t>
            </a:r>
          </a:p>
        </p:txBody>
      </p:sp>
    </p:spTree>
    <p:extLst>
      <p:ext uri="{BB962C8B-B14F-4D97-AF65-F5344CB8AC3E}">
        <p14:creationId xmlns:p14="http://schemas.microsoft.com/office/powerpoint/2010/main" val="2825906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C55BD375-CC1E-4A51-AE38-8E66E5EC0300}"/>
              </a:ext>
            </a:extLst>
          </p:cNvPr>
          <p:cNvSpPr/>
          <p:nvPr/>
        </p:nvSpPr>
        <p:spPr>
          <a:xfrm>
            <a:off x="0" y="6177290"/>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
        <p:nvSpPr>
          <p:cNvPr id="20483" name="Rectangle 3"/>
          <p:cNvSpPr>
            <a:spLocks noGrp="1" noChangeArrowheads="1"/>
          </p:cNvSpPr>
          <p:nvPr>
            <p:ph type="body" sz="half" idx="4294967295"/>
          </p:nvPr>
        </p:nvSpPr>
        <p:spPr>
          <a:xfrm>
            <a:off x="81255" y="1727361"/>
            <a:ext cx="4953000" cy="2760662"/>
          </a:xfrm>
        </p:spPr>
        <p:txBody>
          <a:bodyPr>
            <a:noAutofit/>
          </a:bodyPr>
          <a:lstStyle/>
          <a:p>
            <a:pPr lvl="1" eaLnBrk="1" hangingPunct="1">
              <a:lnSpc>
                <a:spcPct val="80000"/>
              </a:lnSpc>
            </a:pPr>
            <a:r>
              <a:rPr lang="th-TH" altLang="en-US" sz="2800" dirty="0">
                <a:latin typeface="TH SarabunPSK" panose="020B0500040200020003" pitchFamily="34" charset="-34"/>
                <a:cs typeface="TH SarabunPSK" panose="020B0500040200020003" pitchFamily="34" charset="-34"/>
              </a:rPr>
              <a:t>เก็บวัตถุพยานทางนิติวิทยาศาสตร์</a:t>
            </a:r>
            <a:r>
              <a:rPr lang="en-US" altLang="en-US" sz="2800" dirty="0">
                <a:latin typeface="TH SarabunPSK" panose="020B0500040200020003" pitchFamily="34" charset="-34"/>
                <a:cs typeface="TH SarabunPSK" panose="020B0500040200020003" pitchFamily="34" charset="-34"/>
              </a:rPr>
              <a:t> </a:t>
            </a:r>
            <a:r>
              <a:rPr lang="th-TH" altLang="en-US" sz="2800" dirty="0">
                <a:latin typeface="TH SarabunPSK" panose="020B0500040200020003" pitchFamily="34" charset="-34"/>
                <a:cs typeface="TH SarabunPSK" panose="020B0500040200020003" pitchFamily="34" charset="-34"/>
              </a:rPr>
              <a:t>ได้แก่</a:t>
            </a:r>
            <a:r>
              <a:rPr lang="en-US" altLang="en-US" sz="2800" dirty="0">
                <a:latin typeface="TH SarabunPSK" panose="020B0500040200020003" pitchFamily="34" charset="-34"/>
                <a:cs typeface="TH SarabunPSK" panose="020B0500040200020003" pitchFamily="34" charset="-34"/>
              </a:rPr>
              <a:t> </a:t>
            </a:r>
            <a:r>
              <a:rPr lang="th-TH" altLang="en-US" sz="2800" dirty="0">
                <a:latin typeface="TH SarabunPSK" panose="020B0500040200020003" pitchFamily="34" charset="-34"/>
                <a:cs typeface="TH SarabunPSK" panose="020B0500040200020003" pitchFamily="34" charset="-34"/>
              </a:rPr>
              <a:t>ลายนิ้วมือแฝง ดีเอ็นเอ เส้นผม เส้นใย         ที่ปนเปื้อนรังสี</a:t>
            </a:r>
          </a:p>
          <a:p>
            <a:pPr marL="457200" lvl="1" indent="0" eaLnBrk="1" hangingPunct="1">
              <a:lnSpc>
                <a:spcPct val="80000"/>
              </a:lnSpc>
              <a:buNone/>
            </a:pPr>
            <a:endParaRPr lang="en-US" altLang="en-US" sz="2800" dirty="0">
              <a:latin typeface="TH SarabunPSK" panose="020B0500040200020003" pitchFamily="34" charset="-34"/>
              <a:cs typeface="TH SarabunPSK" panose="020B0500040200020003" pitchFamily="34" charset="-34"/>
            </a:endParaRPr>
          </a:p>
          <a:p>
            <a:pPr lvl="1">
              <a:lnSpc>
                <a:spcPct val="80000"/>
              </a:lnSpc>
            </a:pPr>
            <a:r>
              <a:rPr lang="th-TH" altLang="en-US" sz="2800" dirty="0">
                <a:latin typeface="TH SarabunPSK" panose="020B0500040200020003" pitchFamily="34" charset="-34"/>
                <a:cs typeface="TH SarabunPSK" panose="020B0500040200020003" pitchFamily="34" charset="-34"/>
              </a:rPr>
              <a:t>เก็บวัตถุพยานสารกัมมันตรังสี </a:t>
            </a:r>
          </a:p>
          <a:p>
            <a:pPr marL="365760" lvl="1" indent="0">
              <a:lnSpc>
                <a:spcPct val="80000"/>
              </a:lnSpc>
              <a:buNone/>
            </a:pPr>
            <a:endParaRPr lang="th-TH" altLang="en-US" sz="2800" dirty="0">
              <a:latin typeface="TH SarabunPSK" panose="020B0500040200020003" pitchFamily="34" charset="-34"/>
              <a:cs typeface="TH SarabunPSK" panose="020B0500040200020003" pitchFamily="34" charset="-34"/>
            </a:endParaRPr>
          </a:p>
          <a:p>
            <a:pPr lvl="1" algn="thaiDist" eaLnBrk="1" hangingPunct="1">
              <a:lnSpc>
                <a:spcPct val="80000"/>
              </a:lnSpc>
            </a:pPr>
            <a:r>
              <a:rPr lang="th-TH" altLang="en-US" sz="2800" dirty="0">
                <a:latin typeface="TH SarabunPSK" panose="020B0500040200020003" pitchFamily="34" charset="-34"/>
                <a:cs typeface="TH SarabunPSK" panose="020B0500040200020003" pitchFamily="34" charset="-34"/>
              </a:rPr>
              <a:t>ขนส่งวัตถุพยานไปยังห้องปฏิบัติการ        เพื่อวิเคราะห์ต่อไป</a:t>
            </a:r>
            <a:endParaRPr lang="en-US" altLang="en-US" sz="2800" dirty="0">
              <a:latin typeface="TH SarabunPSK" panose="020B0500040200020003" pitchFamily="34" charset="-34"/>
              <a:cs typeface="TH SarabunPSK" panose="020B0500040200020003" pitchFamily="34" charset="-34"/>
            </a:endParaRPr>
          </a:p>
        </p:txBody>
      </p:sp>
      <p:pic>
        <p:nvPicPr>
          <p:cNvPr id="20484" name="Picture 38" descr="npo000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810" y="1301674"/>
            <a:ext cx="2112390" cy="234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pic>
      <p:pic>
        <p:nvPicPr>
          <p:cNvPr id="20485" name="Picture 31" descr="Hazmat Respons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2100" y="4001686"/>
            <a:ext cx="33528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ชื่อเรื่อง 1"/>
          <p:cNvSpPr txBox="1">
            <a:spLocks/>
          </p:cNvSpPr>
          <p:nvPr/>
        </p:nvSpPr>
        <p:spPr>
          <a:xfrm>
            <a:off x="2335979" y="38112"/>
            <a:ext cx="4965939" cy="598617"/>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11" name="Slide Number Placeholder 10"/>
          <p:cNvSpPr>
            <a:spLocks noGrp="1"/>
          </p:cNvSpPr>
          <p:nvPr>
            <p:ph type="sldNum" sz="quarter" idx="12"/>
          </p:nvPr>
        </p:nvSpPr>
        <p:spPr>
          <a:xfrm>
            <a:off x="8602184" y="6399141"/>
            <a:ext cx="533400" cy="381000"/>
          </a:xfrm>
        </p:spPr>
        <p:txBody>
          <a:bodyPr/>
          <a:lstStyle/>
          <a:p>
            <a:fld id="{5E46CCD9-D863-40B2-9447-AF6930A58916}" type="slidenum">
              <a:rPr lang="th-TH" smtClean="0">
                <a:solidFill>
                  <a:schemeClr val="tx1"/>
                </a:solidFill>
              </a:rPr>
              <a:pPr/>
              <a:t>22</a:t>
            </a:fld>
            <a:endParaRPr lang="th-TH" dirty="0">
              <a:solidFill>
                <a:schemeClr val="tx1"/>
              </a:solidFill>
            </a:endParaRPr>
          </a:p>
        </p:txBody>
      </p:sp>
      <p:sp>
        <p:nvSpPr>
          <p:cNvPr id="12" name="Rectangle 11"/>
          <p:cNvSpPr/>
          <p:nvPr/>
        </p:nvSpPr>
        <p:spPr>
          <a:xfrm>
            <a:off x="2872496" y="986630"/>
            <a:ext cx="3076483"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ทีมเก็บรวบรวมวัตถุพยาน</a:t>
            </a:r>
          </a:p>
        </p:txBody>
      </p:sp>
    </p:spTree>
    <p:extLst>
      <p:ext uri="{BB962C8B-B14F-4D97-AF65-F5344CB8AC3E}">
        <p14:creationId xmlns:p14="http://schemas.microsoft.com/office/powerpoint/2010/main" val="30176773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DE285E21-558E-430D-8FBF-4BE52C65B298}"/>
              </a:ext>
            </a:extLst>
          </p:cNvPr>
          <p:cNvSpPr/>
          <p:nvPr/>
        </p:nvSpPr>
        <p:spPr>
          <a:xfrm>
            <a:off x="8416" y="6188205"/>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
        <p:nvSpPr>
          <p:cNvPr id="21507" name="Rectangle 3"/>
          <p:cNvSpPr>
            <a:spLocks noGrp="1" noChangeArrowheads="1"/>
          </p:cNvSpPr>
          <p:nvPr>
            <p:ph type="body" idx="4294967295"/>
          </p:nvPr>
        </p:nvSpPr>
        <p:spPr>
          <a:xfrm>
            <a:off x="359820" y="1778068"/>
            <a:ext cx="4656584" cy="4648200"/>
          </a:xfrm>
        </p:spPr>
        <p:txBody>
          <a:bodyPr>
            <a:noAutofit/>
          </a:bodyPr>
          <a:lstStyle/>
          <a:p>
            <a:pPr algn="thaiDist" eaLnBrk="1" hangingPunct="1">
              <a:lnSpc>
                <a:spcPct val="80000"/>
              </a:lnSpc>
              <a:buFont typeface="Wingdings" panose="05000000000000000000" pitchFamily="2" charset="2"/>
              <a:buChar char="q"/>
            </a:pPr>
            <a:r>
              <a:rPr lang="th-TH" altLang="en-US" sz="2600" dirty="0">
                <a:latin typeface="TH SarabunPSK" panose="020B0500040200020003" pitchFamily="34" charset="-34"/>
                <a:cs typeface="TH SarabunPSK" panose="020B0500040200020003" pitchFamily="34" charset="-34"/>
              </a:rPr>
              <a:t> ปฏิบัติงานจากบริเวณที่มีการปนเปื้อนต่ำ       ไปยังบริเวณที่มีการปนเปื้อนสูง</a:t>
            </a:r>
            <a:endParaRPr lang="en-US" altLang="en-US" sz="2600" dirty="0">
              <a:latin typeface="TH SarabunPSK" panose="020B0500040200020003" pitchFamily="34" charset="-34"/>
              <a:cs typeface="TH SarabunPSK" panose="020B0500040200020003" pitchFamily="34" charset="-34"/>
            </a:endParaRPr>
          </a:p>
          <a:p>
            <a:pPr algn="thaiDist" eaLnBrk="1" hangingPunct="1">
              <a:lnSpc>
                <a:spcPct val="80000"/>
              </a:lnSpc>
              <a:buFont typeface="Wingdings" panose="05000000000000000000" pitchFamily="2" charset="2"/>
              <a:buChar char="q"/>
            </a:pPr>
            <a:r>
              <a:rPr lang="th-TH" altLang="en-US" sz="2600" dirty="0">
                <a:latin typeface="TH SarabunPSK" panose="020B0500040200020003" pitchFamily="34" charset="-34"/>
                <a:cs typeface="TH SarabunPSK" panose="020B0500040200020003" pitchFamily="34" charset="-34"/>
              </a:rPr>
              <a:t> สวมถุงมือเพื่อป้องกันการเปรอะเปื้อน          และเปลี่ยนใหม่ทุกครั้งเมื่อถุงมือเปื้อนเพื่อไม่ให้เกิดการปนเปื้อนซึ่งกันและกัน </a:t>
            </a:r>
            <a:endParaRPr lang="en-US" altLang="en-US" sz="2600" dirty="0">
              <a:latin typeface="TH SarabunPSK" panose="020B0500040200020003" pitchFamily="34" charset="-34"/>
              <a:cs typeface="TH SarabunPSK" panose="020B0500040200020003" pitchFamily="34" charset="-34"/>
            </a:endParaRPr>
          </a:p>
          <a:p>
            <a:pPr algn="thaiDist" eaLnBrk="1" hangingPunct="1">
              <a:lnSpc>
                <a:spcPct val="80000"/>
              </a:lnSpc>
              <a:buFont typeface="Wingdings" panose="05000000000000000000" pitchFamily="2" charset="2"/>
              <a:buChar char="q"/>
            </a:pPr>
            <a:r>
              <a:rPr lang="th-TH" altLang="en-US" sz="2600" dirty="0">
                <a:latin typeface="TH SarabunPSK" panose="020B0500040200020003" pitchFamily="34" charset="-34"/>
                <a:cs typeface="TH SarabunPSK" panose="020B0500040200020003" pitchFamily="34" charset="-34"/>
              </a:rPr>
              <a:t> จัดเตรียมชุดสำหรับเก็บตัวอย่างให้มีความเหมาะสม </a:t>
            </a:r>
            <a:endParaRPr lang="en-US" altLang="zh-CN" sz="2600" dirty="0">
              <a:latin typeface="TH SarabunPSK" panose="020B0500040200020003" pitchFamily="34" charset="-34"/>
              <a:ea typeface="SimSun" panose="02010600030101010101" pitchFamily="2" charset="-122"/>
              <a:cs typeface="TH SarabunPSK" panose="020B0500040200020003" pitchFamily="34" charset="-34"/>
            </a:endParaRPr>
          </a:p>
          <a:p>
            <a:pPr algn="thaiDist" eaLnBrk="1" hangingPunct="1">
              <a:lnSpc>
                <a:spcPct val="80000"/>
              </a:lnSpc>
              <a:buFont typeface="Wingdings" panose="05000000000000000000" pitchFamily="2" charset="2"/>
              <a:buChar char="q"/>
            </a:pPr>
            <a:r>
              <a:rPr lang="th-TH" altLang="zh-CN" sz="2600" dirty="0">
                <a:latin typeface="TH SarabunPSK" panose="020B0500040200020003" pitchFamily="34" charset="-34"/>
                <a:ea typeface="SimSun" panose="02010600030101010101" pitchFamily="2" charset="-122"/>
                <a:cs typeface="TH SarabunPSK" panose="020B0500040200020003" pitchFamily="34" charset="-34"/>
              </a:rPr>
              <a:t> รักษาความสะอาดของอุปกรณ์ที่ใช้ในการเก็บตัวอย่าง</a:t>
            </a:r>
            <a:r>
              <a:rPr lang="en-US" altLang="zh-CN" sz="2600" dirty="0">
                <a:latin typeface="TH SarabunPSK" panose="020B0500040200020003" pitchFamily="34" charset="-34"/>
                <a:ea typeface="SimSun" panose="02010600030101010101" pitchFamily="2" charset="-122"/>
                <a:cs typeface="TH SarabunPSK" panose="020B0500040200020003" pitchFamily="34" charset="-34"/>
              </a:rPr>
              <a:t> </a:t>
            </a:r>
          </a:p>
          <a:p>
            <a:pPr algn="thaiDist" eaLnBrk="1" hangingPunct="1">
              <a:lnSpc>
                <a:spcPct val="80000"/>
              </a:lnSpc>
              <a:buFont typeface="Wingdings" panose="05000000000000000000" pitchFamily="2" charset="2"/>
              <a:buChar char="q"/>
            </a:pPr>
            <a:r>
              <a:rPr lang="th-TH" altLang="en-US" sz="2600" dirty="0">
                <a:latin typeface="TH SarabunPSK" panose="020B0500040200020003" pitchFamily="34" charset="-34"/>
                <a:cs typeface="TH SarabunPSK" panose="020B0500040200020003" pitchFamily="34" charset="-34"/>
              </a:rPr>
              <a:t> เก็บตัวอย่างเท่าที่จำเป็นสำหรับใช้ในการวิเคราะห์</a:t>
            </a:r>
            <a:endParaRPr lang="en-US" altLang="en-US" sz="2600" dirty="0">
              <a:latin typeface="TH SarabunPSK" panose="020B0500040200020003" pitchFamily="34" charset="-34"/>
              <a:cs typeface="TH SarabunPSK" panose="020B0500040200020003" pitchFamily="34" charset="-34"/>
            </a:endParaRPr>
          </a:p>
        </p:txBody>
      </p:sp>
      <p:sp>
        <p:nvSpPr>
          <p:cNvPr id="6" name="ชื่อเรื่อง 1"/>
          <p:cNvSpPr txBox="1">
            <a:spLocks/>
          </p:cNvSpPr>
          <p:nvPr/>
        </p:nvSpPr>
        <p:spPr>
          <a:xfrm>
            <a:off x="1854584" y="98924"/>
            <a:ext cx="5545011" cy="670089"/>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11" name="Slide Number Placeholder 10"/>
          <p:cNvSpPr>
            <a:spLocks noGrp="1"/>
          </p:cNvSpPr>
          <p:nvPr>
            <p:ph type="sldNum" sz="quarter" idx="12"/>
          </p:nvPr>
        </p:nvSpPr>
        <p:spPr>
          <a:xfrm>
            <a:off x="8517480" y="6426268"/>
            <a:ext cx="533400" cy="381000"/>
          </a:xfrm>
        </p:spPr>
        <p:txBody>
          <a:bodyPr/>
          <a:lstStyle/>
          <a:p>
            <a:fld id="{5E46CCD9-D863-40B2-9447-AF6930A58916}" type="slidenum">
              <a:rPr lang="th-TH" smtClean="0">
                <a:solidFill>
                  <a:schemeClr val="tx1"/>
                </a:solidFill>
              </a:rPr>
              <a:pPr/>
              <a:t>23</a:t>
            </a:fld>
            <a:endParaRPr lang="th-TH" dirty="0">
              <a:solidFill>
                <a:schemeClr val="tx1"/>
              </a:solidFill>
            </a:endParaRPr>
          </a:p>
        </p:txBody>
      </p:sp>
      <p:sp>
        <p:nvSpPr>
          <p:cNvPr id="12" name="Rectangle 11"/>
          <p:cNvSpPr/>
          <p:nvPr/>
        </p:nvSpPr>
        <p:spPr>
          <a:xfrm>
            <a:off x="2824523" y="1070866"/>
            <a:ext cx="2199641"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การเก็บวัตถุพยาน</a:t>
            </a:r>
          </a:p>
        </p:txBody>
      </p:sp>
      <p:pic>
        <p:nvPicPr>
          <p:cNvPr id="3" name="Picture 6" descr="Picture1">
            <a:extLst>
              <a:ext uri="{FF2B5EF4-FFF2-40B4-BE49-F238E27FC236}">
                <a16:creationId xmlns:a16="http://schemas.microsoft.com/office/drawing/2014/main" id="{B914C8EC-CB90-4C4C-88B2-9E691DBD2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111" y="1539002"/>
            <a:ext cx="3224369" cy="41285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880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481E5C15-1905-4DA5-93E2-48737A9082D6}"/>
              </a:ext>
            </a:extLst>
          </p:cNvPr>
          <p:cNvSpPr/>
          <p:nvPr/>
        </p:nvSpPr>
        <p:spPr>
          <a:xfrm>
            <a:off x="21641" y="6149681"/>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
        <p:nvSpPr>
          <p:cNvPr id="24578" name="Rectangle 2"/>
          <p:cNvSpPr>
            <a:spLocks noChangeArrowheads="1"/>
          </p:cNvSpPr>
          <p:nvPr/>
        </p:nvSpPr>
        <p:spPr bwMode="auto">
          <a:xfrm>
            <a:off x="334286" y="1156757"/>
            <a:ext cx="69266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Comic Sans MS" panose="030F0702030302020204" pitchFamily="66" charset="0"/>
                <a:cs typeface="Arial" panose="020B0604020202020204" pitchFamily="34" charset="0"/>
              </a:defRPr>
            </a:lvl1pPr>
            <a:lvl2pPr marL="742950" indent="-285750" eaLnBrk="0" hangingPunct="0">
              <a:defRPr sz="3200">
                <a:solidFill>
                  <a:schemeClr val="tx1"/>
                </a:solidFill>
                <a:latin typeface="Comic Sans MS" panose="030F0702030302020204" pitchFamily="66" charset="0"/>
                <a:cs typeface="Arial" panose="020B0604020202020204" pitchFamily="34" charset="0"/>
              </a:defRPr>
            </a:lvl2pPr>
            <a:lvl3pPr marL="1143000" indent="-228600" eaLnBrk="0" hangingPunct="0">
              <a:defRPr sz="3200">
                <a:solidFill>
                  <a:schemeClr val="tx1"/>
                </a:solidFill>
                <a:latin typeface="Comic Sans MS" panose="030F0702030302020204" pitchFamily="66" charset="0"/>
                <a:cs typeface="Arial" panose="020B0604020202020204" pitchFamily="34" charset="0"/>
              </a:defRPr>
            </a:lvl3pPr>
            <a:lvl4pPr marL="1600200" indent="-228600" eaLnBrk="0" hangingPunct="0">
              <a:defRPr sz="3200">
                <a:solidFill>
                  <a:schemeClr val="tx1"/>
                </a:solidFill>
                <a:latin typeface="Comic Sans MS" panose="030F0702030302020204" pitchFamily="66" charset="0"/>
                <a:cs typeface="Arial" panose="020B0604020202020204" pitchFamily="34" charset="0"/>
              </a:defRPr>
            </a:lvl4pPr>
            <a:lvl5pPr marL="2057400" indent="-228600" eaLnBrk="0" hangingPunct="0">
              <a:defRPr sz="32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9pPr>
          </a:lstStyle>
          <a:p>
            <a:r>
              <a:rPr lang="th-TH" altLang="en-US" sz="2800" dirty="0">
                <a:solidFill>
                  <a:srgbClr val="000099"/>
                </a:solidFill>
                <a:latin typeface="TH SarabunPSK" panose="020B0500040200020003" pitchFamily="34" charset="-34"/>
                <a:cs typeface="TH SarabunPSK" panose="020B0500040200020003" pitchFamily="34" charset="-34"/>
              </a:rPr>
              <a:t>การเก็บตัวอย่างรังสีที่มีการแพร่กระจาย เพื่อวิเคราะห์หาชนิด ที่มา     และต้นกำเนิด ควรคำนึงถึง</a:t>
            </a:r>
            <a:endParaRPr lang="en-AU" altLang="en-US" sz="2800" dirty="0">
              <a:solidFill>
                <a:srgbClr val="000099"/>
              </a:solidFill>
              <a:latin typeface="TH SarabunPSK" panose="020B0500040200020003" pitchFamily="34" charset="-34"/>
              <a:cs typeface="TH SarabunPSK" panose="020B0500040200020003" pitchFamily="34" charset="-34"/>
            </a:endParaRPr>
          </a:p>
        </p:txBody>
      </p:sp>
      <p:sp>
        <p:nvSpPr>
          <p:cNvPr id="24579" name="Rectangle 4"/>
          <p:cNvSpPr>
            <a:spLocks noChangeArrowheads="1"/>
          </p:cNvSpPr>
          <p:nvPr/>
        </p:nvSpPr>
        <p:spPr bwMode="auto">
          <a:xfrm>
            <a:off x="334286" y="2241020"/>
            <a:ext cx="446449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3200">
                <a:solidFill>
                  <a:schemeClr val="tx1"/>
                </a:solidFill>
                <a:latin typeface="Comic Sans MS" panose="030F0702030302020204" pitchFamily="66" charset="0"/>
                <a:cs typeface="Arial" panose="020B0604020202020204" pitchFamily="34" charset="0"/>
              </a:defRPr>
            </a:lvl1pPr>
            <a:lvl2pPr marL="742950" indent="-285750" eaLnBrk="0" hangingPunct="0">
              <a:defRPr sz="3200">
                <a:solidFill>
                  <a:schemeClr val="tx1"/>
                </a:solidFill>
                <a:latin typeface="Comic Sans MS" panose="030F0702030302020204" pitchFamily="66" charset="0"/>
                <a:cs typeface="Arial" panose="020B0604020202020204" pitchFamily="34" charset="0"/>
              </a:defRPr>
            </a:lvl2pPr>
            <a:lvl3pPr marL="1143000" indent="-228600" eaLnBrk="0" hangingPunct="0">
              <a:defRPr sz="3200">
                <a:solidFill>
                  <a:schemeClr val="tx1"/>
                </a:solidFill>
                <a:latin typeface="Comic Sans MS" panose="030F0702030302020204" pitchFamily="66" charset="0"/>
                <a:cs typeface="Arial" panose="020B0604020202020204" pitchFamily="34" charset="0"/>
              </a:defRPr>
            </a:lvl3pPr>
            <a:lvl4pPr marL="1600200" indent="-228600" eaLnBrk="0" hangingPunct="0">
              <a:defRPr sz="3200">
                <a:solidFill>
                  <a:schemeClr val="tx1"/>
                </a:solidFill>
                <a:latin typeface="Comic Sans MS" panose="030F0702030302020204" pitchFamily="66" charset="0"/>
                <a:cs typeface="Arial" panose="020B0604020202020204" pitchFamily="34" charset="0"/>
              </a:defRPr>
            </a:lvl4pPr>
            <a:lvl5pPr marL="2057400" indent="-228600" eaLnBrk="0" hangingPunct="0">
              <a:defRPr sz="32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9pPr>
          </a:lstStyle>
          <a:p>
            <a:pPr algn="just">
              <a:buClr>
                <a:srgbClr val="FFC000"/>
              </a:buClr>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วัตถุพยานอื่นที่อาจมีส่วนเกี่ยวข้อง</a:t>
            </a:r>
            <a:r>
              <a:rPr lang="en-AU" altLang="en-US" sz="2800" dirty="0">
                <a:latin typeface="TH SarabunPSK" panose="020B0500040200020003" pitchFamily="34" charset="-34"/>
                <a:cs typeface="TH SarabunPSK" panose="020B0500040200020003" pitchFamily="34" charset="-34"/>
              </a:rPr>
              <a:t> </a:t>
            </a:r>
            <a:r>
              <a:rPr lang="th-TH" altLang="en-US" sz="2800" dirty="0">
                <a:latin typeface="TH SarabunPSK" panose="020B0500040200020003" pitchFamily="34" charset="-34"/>
                <a:cs typeface="TH SarabunPSK" panose="020B0500040200020003" pitchFamily="34" charset="-34"/>
              </a:rPr>
              <a:t>       ได้แก่ ดิน</a:t>
            </a:r>
            <a:r>
              <a:rPr lang="en-AU" altLang="en-US" sz="2800" dirty="0">
                <a:latin typeface="TH SarabunPSK" panose="020B0500040200020003" pitchFamily="34" charset="-34"/>
                <a:cs typeface="TH SarabunPSK" panose="020B0500040200020003" pitchFamily="34" charset="-34"/>
              </a:rPr>
              <a:t>, </a:t>
            </a:r>
            <a:r>
              <a:rPr lang="th-TH" altLang="en-US" sz="2800" dirty="0">
                <a:latin typeface="TH SarabunPSK" panose="020B0500040200020003" pitchFamily="34" charset="-34"/>
                <a:cs typeface="TH SarabunPSK" panose="020B0500040200020003" pitchFamily="34" charset="-34"/>
              </a:rPr>
              <a:t>น้ำ</a:t>
            </a:r>
            <a:r>
              <a:rPr lang="en-AU" altLang="en-US" sz="2800" dirty="0">
                <a:latin typeface="TH SarabunPSK" panose="020B0500040200020003" pitchFamily="34" charset="-34"/>
                <a:cs typeface="TH SarabunPSK" panose="020B0500040200020003" pitchFamily="34" charset="-34"/>
              </a:rPr>
              <a:t>, </a:t>
            </a:r>
            <a:r>
              <a:rPr lang="th-TH" altLang="en-US" sz="2800" dirty="0">
                <a:latin typeface="TH SarabunPSK" panose="020B0500040200020003" pitchFamily="34" charset="-34"/>
                <a:cs typeface="TH SarabunPSK" panose="020B0500040200020003" pitchFamily="34" charset="-34"/>
              </a:rPr>
              <a:t>เสื้อผ้า</a:t>
            </a:r>
            <a:r>
              <a:rPr lang="en-AU" altLang="en-US" sz="2800" dirty="0">
                <a:latin typeface="TH SarabunPSK" panose="020B0500040200020003" pitchFamily="34" charset="-34"/>
                <a:cs typeface="TH SarabunPSK" panose="020B0500040200020003" pitchFamily="34" charset="-34"/>
              </a:rPr>
              <a:t>, </a:t>
            </a:r>
            <a:r>
              <a:rPr lang="th-TH" altLang="en-US" sz="2800" dirty="0">
                <a:latin typeface="TH SarabunPSK" panose="020B0500040200020003" pitchFamily="34" charset="-34"/>
                <a:cs typeface="TH SarabunPSK" panose="020B0500040200020003" pitchFamily="34" charset="-34"/>
              </a:rPr>
              <a:t>เป็นต้น</a:t>
            </a:r>
            <a:endParaRPr lang="en-AU" altLang="en-US" sz="2800" dirty="0">
              <a:latin typeface="TH SarabunPSK" panose="020B0500040200020003" pitchFamily="34" charset="-34"/>
              <a:cs typeface="TH SarabunPSK" panose="020B0500040200020003" pitchFamily="34" charset="-34"/>
            </a:endParaRPr>
          </a:p>
          <a:p>
            <a:pPr>
              <a:buClr>
                <a:srgbClr val="FFC000"/>
              </a:buClr>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เก็บตัวอย่างปริมาณที่พอเหมาะแก่การนำไปวิเคราะห์</a:t>
            </a:r>
            <a:r>
              <a:rPr lang="en-AU" altLang="en-US" sz="2800" dirty="0">
                <a:latin typeface="TH SarabunPSK" panose="020B0500040200020003" pitchFamily="34" charset="-34"/>
                <a:cs typeface="TH SarabunPSK" panose="020B0500040200020003" pitchFamily="34" charset="-34"/>
              </a:rPr>
              <a:t> </a:t>
            </a:r>
          </a:p>
          <a:p>
            <a:pPr>
              <a:buClr>
                <a:srgbClr val="FFC000"/>
              </a:buClr>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การเก็บตัวอย่างเพื่อวิเคราะห์ ให้พิจารณาจากปริมาณรังสีที่อ่านควรมีค่าประมาณ 10 – 100 เท่า จากค่าปริมาณรังสีพื้นหลัง (</a:t>
            </a:r>
            <a:r>
              <a:rPr lang="en-US" altLang="en-US" sz="2800" dirty="0">
                <a:latin typeface="TH SarabunPSK" panose="020B0500040200020003" pitchFamily="34" charset="-34"/>
                <a:cs typeface="TH SarabunPSK" panose="020B0500040200020003" pitchFamily="34" charset="-34"/>
              </a:rPr>
              <a:t>background)</a:t>
            </a:r>
            <a:endParaRPr lang="en-AU" altLang="en-US" sz="2800" dirty="0">
              <a:latin typeface="TH SarabunPSK" panose="020B0500040200020003" pitchFamily="34" charset="-34"/>
              <a:cs typeface="TH SarabunPSK" panose="020B0500040200020003" pitchFamily="34" charset="-34"/>
            </a:endParaRPr>
          </a:p>
        </p:txBody>
      </p:sp>
      <p:pic>
        <p:nvPicPr>
          <p:cNvPr id="24580" name="Picture 10"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634" y="1855219"/>
            <a:ext cx="3332885" cy="28919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ชื่อเรื่อง 1"/>
          <p:cNvSpPr txBox="1">
            <a:spLocks/>
          </p:cNvSpPr>
          <p:nvPr/>
        </p:nvSpPr>
        <p:spPr>
          <a:xfrm>
            <a:off x="1768805" y="101159"/>
            <a:ext cx="5492118" cy="64716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11" name="Slide Number Placeholder 10"/>
          <p:cNvSpPr>
            <a:spLocks noGrp="1"/>
          </p:cNvSpPr>
          <p:nvPr>
            <p:ph type="sldNum" sz="quarter" idx="12"/>
          </p:nvPr>
        </p:nvSpPr>
        <p:spPr>
          <a:xfrm>
            <a:off x="8588959" y="6384234"/>
            <a:ext cx="533400" cy="381000"/>
          </a:xfrm>
        </p:spPr>
        <p:txBody>
          <a:bodyPr/>
          <a:lstStyle/>
          <a:p>
            <a:fld id="{5E46CCD9-D863-40B2-9447-AF6930A58916}" type="slidenum">
              <a:rPr lang="th-TH" smtClean="0">
                <a:solidFill>
                  <a:schemeClr val="tx1"/>
                </a:solidFill>
              </a:rPr>
              <a:pPr/>
              <a:t>24</a:t>
            </a:fld>
            <a:endParaRPr lang="th-TH" dirty="0">
              <a:solidFill>
                <a:schemeClr val="tx1"/>
              </a:solidFill>
            </a:endParaRPr>
          </a:p>
        </p:txBody>
      </p:sp>
    </p:spTree>
    <p:extLst>
      <p:ext uri="{BB962C8B-B14F-4D97-AF65-F5344CB8AC3E}">
        <p14:creationId xmlns:p14="http://schemas.microsoft.com/office/powerpoint/2010/main" val="517316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EA265949-4D61-49B6-9A4E-E4B0A76DB2D7}"/>
              </a:ext>
            </a:extLst>
          </p:cNvPr>
          <p:cNvSpPr/>
          <p:nvPr/>
        </p:nvSpPr>
        <p:spPr>
          <a:xfrm>
            <a:off x="21641" y="6149681"/>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
        <p:nvSpPr>
          <p:cNvPr id="29699" name="Rectangle 3"/>
          <p:cNvSpPr>
            <a:spLocks noChangeArrowheads="1"/>
          </p:cNvSpPr>
          <p:nvPr/>
        </p:nvSpPr>
        <p:spPr bwMode="auto">
          <a:xfrm>
            <a:off x="556246" y="2049202"/>
            <a:ext cx="439261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Comic Sans MS" panose="030F0702030302020204" pitchFamily="66" charset="0"/>
                <a:cs typeface="Arial" panose="020B0604020202020204" pitchFamily="34" charset="0"/>
              </a:defRPr>
            </a:lvl1pPr>
            <a:lvl2pPr marL="628650" indent="-171450" eaLnBrk="0" hangingPunct="0">
              <a:defRPr sz="3200">
                <a:solidFill>
                  <a:schemeClr val="tx1"/>
                </a:solidFill>
                <a:latin typeface="Comic Sans MS" panose="030F0702030302020204" pitchFamily="66" charset="0"/>
                <a:cs typeface="Arial" panose="020B0604020202020204" pitchFamily="34" charset="0"/>
              </a:defRPr>
            </a:lvl2pPr>
            <a:lvl3pPr marL="1143000" indent="-228600" eaLnBrk="0" hangingPunct="0">
              <a:defRPr sz="3200">
                <a:solidFill>
                  <a:schemeClr val="tx1"/>
                </a:solidFill>
                <a:latin typeface="Comic Sans MS" panose="030F0702030302020204" pitchFamily="66" charset="0"/>
                <a:cs typeface="Arial" panose="020B0604020202020204" pitchFamily="34" charset="0"/>
              </a:defRPr>
            </a:lvl3pPr>
            <a:lvl4pPr marL="1600200" indent="-228600" eaLnBrk="0" hangingPunct="0">
              <a:defRPr sz="3200">
                <a:solidFill>
                  <a:schemeClr val="tx1"/>
                </a:solidFill>
                <a:latin typeface="Comic Sans MS" panose="030F0702030302020204" pitchFamily="66" charset="0"/>
                <a:cs typeface="Arial" panose="020B0604020202020204" pitchFamily="34" charset="0"/>
              </a:defRPr>
            </a:lvl4pPr>
            <a:lvl5pPr marL="2057400" indent="-228600" eaLnBrk="0" hangingPunct="0">
              <a:defRPr sz="32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9pPr>
          </a:lstStyle>
          <a:p>
            <a:r>
              <a:rPr lang="th-TH" altLang="en-US" sz="2800" u="sng" dirty="0">
                <a:solidFill>
                  <a:srgbClr val="000099"/>
                </a:solidFill>
                <a:latin typeface="TH SarabunPSK" panose="020B0500040200020003" pitchFamily="34" charset="-34"/>
                <a:cs typeface="TH SarabunPSK" panose="020B0500040200020003" pitchFamily="34" charset="-34"/>
              </a:rPr>
              <a:t>พื้นผิวที่ไม่เรียบ </a:t>
            </a:r>
            <a:endParaRPr lang="en-AU" altLang="en-US" sz="2800" u="sng" dirty="0">
              <a:solidFill>
                <a:srgbClr val="000099"/>
              </a:solidFill>
              <a:latin typeface="TH SarabunPSK" panose="020B0500040200020003" pitchFamily="34" charset="-34"/>
              <a:cs typeface="TH SarabunPSK" panose="020B0500040200020003" pitchFamily="34" charset="-34"/>
            </a:endParaRPr>
          </a:p>
          <a:p>
            <a:pPr lvl="1">
              <a:buFontTx/>
              <a:buChar char="•"/>
            </a:pPr>
            <a:r>
              <a:rPr lang="th-TH" altLang="en-US" sz="2800" dirty="0">
                <a:latin typeface="TH SarabunPSK" panose="020B0500040200020003" pitchFamily="34" charset="-34"/>
                <a:cs typeface="TH SarabunPSK" panose="020B0500040200020003" pitchFamily="34" charset="-34"/>
              </a:rPr>
              <a:t>ใช้เทปกาวเพื่อเก็บวัตถุพยานที่มีปริมาณน้อยมาก ๆ </a:t>
            </a:r>
            <a:endParaRPr lang="en-AU" altLang="en-US" sz="2800" dirty="0">
              <a:latin typeface="TH SarabunPSK" panose="020B0500040200020003" pitchFamily="34" charset="-34"/>
              <a:cs typeface="TH SarabunPSK" panose="020B0500040200020003" pitchFamily="34" charset="-34"/>
            </a:endParaRPr>
          </a:p>
          <a:p>
            <a:pPr lvl="1">
              <a:buFontTx/>
              <a:buChar char="•"/>
            </a:pPr>
            <a:r>
              <a:rPr lang="th-TH" altLang="en-US" sz="2800" dirty="0">
                <a:latin typeface="TH SarabunPSK" panose="020B0500040200020003" pitchFamily="34" charset="-34"/>
                <a:cs typeface="TH SarabunPSK" panose="020B0500040200020003" pitchFamily="34" charset="-34"/>
              </a:rPr>
              <a:t>ใช้ปั๊มดูดเพื่อเก็บตัวอย่าง</a:t>
            </a:r>
            <a:r>
              <a:rPr lang="th-TH" altLang="en-US" sz="2800" dirty="0">
                <a:solidFill>
                  <a:schemeClr val="hlink"/>
                </a:solidFill>
                <a:latin typeface="TH SarabunPSK" panose="020B0500040200020003" pitchFamily="34" charset="-34"/>
                <a:cs typeface="TH SarabunPSK" panose="020B0500040200020003" pitchFamily="34" charset="-34"/>
              </a:rPr>
              <a:t> </a:t>
            </a:r>
            <a:endParaRPr lang="en-AU" altLang="en-US" sz="2800" dirty="0">
              <a:solidFill>
                <a:schemeClr val="hlink"/>
              </a:solidFill>
              <a:latin typeface="TH SarabunPSK" panose="020B0500040200020003" pitchFamily="34" charset="-34"/>
              <a:cs typeface="TH SarabunPSK" panose="020B0500040200020003" pitchFamily="34" charset="-34"/>
            </a:endParaRPr>
          </a:p>
          <a:p>
            <a:pPr eaLnBrk="1" hangingPunct="1"/>
            <a:endParaRPr lang="en-AU" altLang="en-US" sz="2800" dirty="0">
              <a:solidFill>
                <a:schemeClr val="hlink"/>
              </a:solidFill>
              <a:latin typeface="TH SarabunPSK" panose="020B0500040200020003" pitchFamily="34" charset="-34"/>
              <a:cs typeface="TH SarabunPSK" panose="020B0500040200020003" pitchFamily="34" charset="-34"/>
            </a:endParaRPr>
          </a:p>
          <a:p>
            <a:pPr eaLnBrk="1" hangingPunct="1"/>
            <a:r>
              <a:rPr lang="th-TH" altLang="en-US" sz="2800" u="sng" dirty="0">
                <a:solidFill>
                  <a:srgbClr val="000099"/>
                </a:solidFill>
                <a:latin typeface="TH SarabunPSK" panose="020B0500040200020003" pitchFamily="34" charset="-34"/>
                <a:cs typeface="TH SarabunPSK" panose="020B0500040200020003" pitchFamily="34" charset="-34"/>
              </a:rPr>
              <a:t>พื้นผิวเรียบ</a:t>
            </a:r>
            <a:endParaRPr lang="en-AU" altLang="en-US" sz="2800" u="sng" dirty="0">
              <a:solidFill>
                <a:srgbClr val="000099"/>
              </a:solidFill>
              <a:latin typeface="TH SarabunPSK" panose="020B0500040200020003" pitchFamily="34" charset="-34"/>
              <a:cs typeface="TH SarabunPSK" panose="020B0500040200020003" pitchFamily="34" charset="-34"/>
            </a:endParaRPr>
          </a:p>
          <a:p>
            <a:pPr lvl="1" eaLnBrk="1" hangingPunct="1">
              <a:buFontTx/>
              <a:buChar char="•"/>
            </a:pPr>
            <a:r>
              <a:rPr lang="th-TH" altLang="en-US" sz="2800" dirty="0">
                <a:latin typeface="TH SarabunPSK" panose="020B0500040200020003" pitchFamily="34" charset="-34"/>
                <a:cs typeface="TH SarabunPSK" panose="020B0500040200020003" pitchFamily="34" charset="-34"/>
              </a:rPr>
              <a:t>ดำเนินตามวิธีการข้างต้น </a:t>
            </a:r>
            <a:endParaRPr lang="en-AU" altLang="en-US" sz="2800" dirty="0">
              <a:latin typeface="TH SarabunPSK" panose="020B0500040200020003" pitchFamily="34" charset="-34"/>
              <a:cs typeface="TH SarabunPSK" panose="020B0500040200020003" pitchFamily="34" charset="-34"/>
            </a:endParaRPr>
          </a:p>
          <a:p>
            <a:pPr lvl="1" eaLnBrk="1" hangingPunct="1">
              <a:buFontTx/>
              <a:buChar char="•"/>
            </a:pPr>
            <a:r>
              <a:rPr lang="th-TH" altLang="en-US" sz="2800" dirty="0">
                <a:latin typeface="TH SarabunPSK" panose="020B0500040200020003" pitchFamily="34" charset="-34"/>
                <a:cs typeface="TH SarabunPSK" panose="020B0500040200020003" pitchFamily="34" charset="-34"/>
              </a:rPr>
              <a:t>ใช้กระดาษกรองเปียกเช็ดบริเวณพื้นผิว</a:t>
            </a:r>
            <a:endParaRPr lang="en-AU" altLang="en-US" sz="2800" dirty="0">
              <a:latin typeface="TH SarabunPSK" panose="020B0500040200020003" pitchFamily="34" charset="-34"/>
              <a:cs typeface="TH SarabunPSK" panose="020B0500040200020003" pitchFamily="34" charset="-34"/>
            </a:endParaRPr>
          </a:p>
        </p:txBody>
      </p:sp>
      <p:pic>
        <p:nvPicPr>
          <p:cNvPr id="29701" name="Picture 6"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103" y="2049202"/>
            <a:ext cx="2711450" cy="3671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ชื่อเรื่อง 1"/>
          <p:cNvSpPr txBox="1">
            <a:spLocks/>
          </p:cNvSpPr>
          <p:nvPr/>
        </p:nvSpPr>
        <p:spPr>
          <a:xfrm>
            <a:off x="1618523" y="98490"/>
            <a:ext cx="5943600" cy="71591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10" name="Slide Number Placeholder 9"/>
          <p:cNvSpPr>
            <a:spLocks noGrp="1"/>
          </p:cNvSpPr>
          <p:nvPr>
            <p:ph type="sldNum" sz="quarter" idx="12"/>
          </p:nvPr>
        </p:nvSpPr>
        <p:spPr>
          <a:xfrm>
            <a:off x="8588959" y="6384234"/>
            <a:ext cx="533400" cy="381000"/>
          </a:xfrm>
        </p:spPr>
        <p:txBody>
          <a:bodyPr/>
          <a:lstStyle/>
          <a:p>
            <a:fld id="{5E46CCD9-D863-40B2-9447-AF6930A58916}" type="slidenum">
              <a:rPr lang="th-TH" smtClean="0">
                <a:solidFill>
                  <a:schemeClr val="tx1"/>
                </a:solidFill>
              </a:rPr>
              <a:pPr/>
              <a:t>25</a:t>
            </a:fld>
            <a:endParaRPr lang="th-TH" dirty="0">
              <a:solidFill>
                <a:schemeClr val="tx1"/>
              </a:solidFill>
            </a:endParaRPr>
          </a:p>
        </p:txBody>
      </p:sp>
      <p:sp>
        <p:nvSpPr>
          <p:cNvPr id="11" name="Rectangle 10"/>
          <p:cNvSpPr/>
          <p:nvPr/>
        </p:nvSpPr>
        <p:spPr>
          <a:xfrm>
            <a:off x="1817769" y="1092065"/>
            <a:ext cx="5545108"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การเก็บตัวอย่างกรณีที่มีการแพร่กระจายของรังสี</a:t>
            </a:r>
          </a:p>
        </p:txBody>
      </p:sp>
    </p:spTree>
    <p:extLst>
      <p:ext uri="{BB962C8B-B14F-4D97-AF65-F5344CB8AC3E}">
        <p14:creationId xmlns:p14="http://schemas.microsoft.com/office/powerpoint/2010/main" val="3826500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F2189BE2-BA30-45EF-8799-46B8C585277A}"/>
              </a:ext>
            </a:extLst>
          </p:cNvPr>
          <p:cNvSpPr/>
          <p:nvPr/>
        </p:nvSpPr>
        <p:spPr>
          <a:xfrm>
            <a:off x="8416" y="6169223"/>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
        <p:nvSpPr>
          <p:cNvPr id="32771" name="Rectangle 3"/>
          <p:cNvSpPr>
            <a:spLocks noGrp="1" noChangeArrowheads="1"/>
          </p:cNvSpPr>
          <p:nvPr>
            <p:ph type="body" sz="half" idx="4294967295"/>
          </p:nvPr>
        </p:nvSpPr>
        <p:spPr>
          <a:xfrm>
            <a:off x="367955" y="1655627"/>
            <a:ext cx="4392488" cy="2664296"/>
          </a:xfrm>
        </p:spPr>
        <p:txBody>
          <a:bodyPr>
            <a:noAutofit/>
          </a:bodyPr>
          <a:lstStyle/>
          <a:p>
            <a:pPr algn="thaiDist" eaLnBrk="1" hangingPunct="1">
              <a:buSzPct val="80000"/>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 สำรวจวัสดุอุปกรณ์ทุกชิ้นเพื่อขจัดการเปรอะเปื้อนทางรังสี  </a:t>
            </a:r>
          </a:p>
          <a:p>
            <a:pPr marL="0" indent="0" algn="thaiDist" eaLnBrk="1" hangingPunct="1">
              <a:buSzPct val="80000"/>
              <a:buNone/>
            </a:pPr>
            <a:endParaRPr lang="en-US" altLang="en-US" sz="2800" dirty="0">
              <a:latin typeface="TH SarabunPSK" panose="020B0500040200020003" pitchFamily="34" charset="-34"/>
              <a:cs typeface="TH SarabunPSK" panose="020B0500040200020003" pitchFamily="34" charset="-34"/>
            </a:endParaRPr>
          </a:p>
          <a:p>
            <a:pPr algn="thaiDist" eaLnBrk="1" hangingPunct="1">
              <a:buSzPct val="80000"/>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 วัตถุประสงค์ </a:t>
            </a:r>
            <a:r>
              <a:rPr lang="en-US" altLang="en-US" sz="2800" dirty="0">
                <a:latin typeface="TH SarabunPSK" panose="020B0500040200020003" pitchFamily="34" charset="-34"/>
                <a:cs typeface="TH SarabunPSK" panose="020B0500040200020003" pitchFamily="34" charset="-34"/>
              </a:rPr>
              <a:t>: </a:t>
            </a:r>
            <a:endParaRPr lang="th-TH" altLang="en-US" sz="2800" dirty="0">
              <a:latin typeface="TH SarabunPSK" panose="020B0500040200020003" pitchFamily="34" charset="-34"/>
              <a:cs typeface="TH SarabunPSK" panose="020B0500040200020003" pitchFamily="34" charset="-34"/>
            </a:endParaRPr>
          </a:p>
          <a:p>
            <a:pPr marL="0" indent="0" eaLnBrk="1" hangingPunct="1">
              <a:buSzPct val="80000"/>
              <a:buNone/>
            </a:pPr>
            <a:r>
              <a:rPr lang="th-TH" altLang="en-US" sz="2800" dirty="0">
                <a:latin typeface="TH SarabunPSK" panose="020B0500040200020003" pitchFamily="34" charset="-34"/>
                <a:cs typeface="TH SarabunPSK" panose="020B0500040200020003" pitchFamily="34" charset="-34"/>
              </a:rPr>
              <a:t>    เพื่อให้มั่นใจได้ว่าวัตถุพยาน และวัสดุอุปกรณ์ทุกชิ้นที่อยู่ในบริเวณชั้นในที่เผชิญเหตุทางรังสี  </a:t>
            </a:r>
            <a:r>
              <a:rPr lang="th-TH" altLang="en-US" sz="2400" dirty="0">
                <a:latin typeface="TH SarabunPSK" panose="020B0500040200020003" pitchFamily="34" charset="-34"/>
                <a:cs typeface="TH SarabunPSK" panose="020B0500040200020003" pitchFamily="34" charset="-34"/>
              </a:rPr>
              <a:t>(</a:t>
            </a:r>
            <a:r>
              <a:rPr lang="en-US" altLang="en-US" sz="2400" dirty="0">
                <a:latin typeface="TH SarabunPSK" panose="020B0500040200020003" pitchFamily="34" charset="-34"/>
                <a:cs typeface="TH SarabunPSK" panose="020B0500040200020003" pitchFamily="34" charset="-34"/>
              </a:rPr>
              <a:t>hot zone</a:t>
            </a:r>
            <a:r>
              <a:rPr lang="th-TH" altLang="en-US" sz="2400" dirty="0">
                <a:latin typeface="TH SarabunPSK" panose="020B0500040200020003" pitchFamily="34" charset="-34"/>
                <a:cs typeface="TH SarabunPSK" panose="020B0500040200020003" pitchFamily="34" charset="-34"/>
              </a:rPr>
              <a:t>) </a:t>
            </a:r>
            <a:r>
              <a:rPr lang="th-TH" altLang="en-US" sz="2800" dirty="0">
                <a:latin typeface="TH SarabunPSK" panose="020B0500040200020003" pitchFamily="34" charset="-34"/>
                <a:cs typeface="TH SarabunPSK" panose="020B0500040200020003" pitchFamily="34" charset="-34"/>
              </a:rPr>
              <a:t>ไม่มีการเปรอะเปื้อน     ทางรังสี</a:t>
            </a:r>
            <a:endParaRPr lang="en-US" altLang="en-US" sz="2800" dirty="0">
              <a:latin typeface="TH SarabunPSK" panose="020B0500040200020003" pitchFamily="34" charset="-34"/>
              <a:cs typeface="TH SarabunPSK" panose="020B0500040200020003" pitchFamily="34" charset="-34"/>
            </a:endParaRPr>
          </a:p>
        </p:txBody>
      </p:sp>
      <p:pic>
        <p:nvPicPr>
          <p:cNvPr id="32772" name="Picture 4" descr="npo000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5349931" y="1427252"/>
            <a:ext cx="31575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pic>
      <p:pic>
        <p:nvPicPr>
          <p:cNvPr id="32773" name="Picture 4" descr="DSC0121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349931" y="4089175"/>
            <a:ext cx="3184665" cy="2048672"/>
          </a:xfrm>
          <a:ln cap="flat" algn="ctr">
            <a:solidFill>
              <a:schemeClr val="bg2"/>
            </a:solidFill>
            <a:miter lim="800000"/>
            <a:headEnd/>
            <a:tailEnd/>
          </a:ln>
        </p:spPr>
      </p:pic>
      <p:sp>
        <p:nvSpPr>
          <p:cNvPr id="6" name="ชื่อเรื่อง 1"/>
          <p:cNvSpPr txBox="1">
            <a:spLocks/>
          </p:cNvSpPr>
          <p:nvPr/>
        </p:nvSpPr>
        <p:spPr>
          <a:xfrm>
            <a:off x="1657333" y="52408"/>
            <a:ext cx="6476097" cy="623194"/>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11" name="Slide Number Placeholder 10"/>
          <p:cNvSpPr>
            <a:spLocks noGrp="1"/>
          </p:cNvSpPr>
          <p:nvPr>
            <p:ph type="sldNum" sz="quarter" idx="12"/>
          </p:nvPr>
        </p:nvSpPr>
        <p:spPr>
          <a:xfrm>
            <a:off x="8394412" y="6477000"/>
            <a:ext cx="533400" cy="381000"/>
          </a:xfrm>
        </p:spPr>
        <p:txBody>
          <a:bodyPr/>
          <a:lstStyle/>
          <a:p>
            <a:fld id="{5E46CCD9-D863-40B2-9447-AF6930A58916}" type="slidenum">
              <a:rPr lang="th-TH" smtClean="0">
                <a:solidFill>
                  <a:schemeClr val="tx1"/>
                </a:solidFill>
              </a:rPr>
              <a:pPr/>
              <a:t>26</a:t>
            </a:fld>
            <a:endParaRPr lang="th-TH" dirty="0">
              <a:solidFill>
                <a:schemeClr val="tx1"/>
              </a:solidFill>
            </a:endParaRPr>
          </a:p>
        </p:txBody>
      </p:sp>
      <p:sp>
        <p:nvSpPr>
          <p:cNvPr id="12" name="Rectangle 11"/>
          <p:cNvSpPr/>
          <p:nvPr/>
        </p:nvSpPr>
        <p:spPr>
          <a:xfrm>
            <a:off x="2721263" y="842477"/>
            <a:ext cx="4145687"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สถานีวัดรังสี (</a:t>
            </a:r>
            <a:r>
              <a:rPr lang="en-US" sz="3200" b="1" dirty="0">
                <a:solidFill>
                  <a:srgbClr val="0033CC"/>
                </a:solidFill>
                <a:latin typeface="TH SarabunPSK" panose="020B0500040200020003" pitchFamily="34" charset="-34"/>
                <a:cs typeface="TH SarabunPSK" panose="020B0500040200020003" pitchFamily="34" charset="-34"/>
              </a:rPr>
              <a:t>Counting Station) </a:t>
            </a:r>
          </a:p>
        </p:txBody>
      </p:sp>
    </p:spTree>
    <p:extLst>
      <p:ext uri="{BB962C8B-B14F-4D97-AF65-F5344CB8AC3E}">
        <p14:creationId xmlns:p14="http://schemas.microsoft.com/office/powerpoint/2010/main" val="7861272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CCEB68DB-055E-4071-A280-80B55F9B57F4}"/>
              </a:ext>
            </a:extLst>
          </p:cNvPr>
          <p:cNvSpPr/>
          <p:nvPr/>
        </p:nvSpPr>
        <p:spPr>
          <a:xfrm>
            <a:off x="8389" y="6176185"/>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sp>
        <p:nvSpPr>
          <p:cNvPr id="33795" name="Rectangle 3"/>
          <p:cNvSpPr>
            <a:spLocks noGrp="1" noChangeArrowheads="1"/>
          </p:cNvSpPr>
          <p:nvPr>
            <p:ph type="body" sz="half" idx="4294967295"/>
          </p:nvPr>
        </p:nvSpPr>
        <p:spPr>
          <a:xfrm>
            <a:off x="241587" y="2082131"/>
            <a:ext cx="5184576" cy="2903123"/>
          </a:xfrm>
        </p:spPr>
        <p:txBody>
          <a:bodyPr>
            <a:normAutofit/>
          </a:bodyPr>
          <a:lstStyle/>
          <a:p>
            <a:pPr algn="thaiDist" eaLnBrk="1" hangingPunct="1">
              <a:lnSpc>
                <a:spcPct val="80000"/>
              </a:lnSpc>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 มีการควบคุมการเปรอะเปื้อนของวัสดุทุกชิ้น    อย่างน้อย 2 ระดับ (บรรจุใส่ถุงพลาสติก 2 ชั้น)</a:t>
            </a:r>
            <a:endParaRPr lang="en-US" altLang="en-US" sz="2800" dirty="0">
              <a:latin typeface="TH SarabunPSK" panose="020B0500040200020003" pitchFamily="34" charset="-34"/>
              <a:cs typeface="TH SarabunPSK" panose="020B0500040200020003" pitchFamily="34" charset="-34"/>
            </a:endParaRPr>
          </a:p>
          <a:p>
            <a:pPr algn="thaiDist" eaLnBrk="1" hangingPunct="1">
              <a:lnSpc>
                <a:spcPct val="80000"/>
              </a:lnSpc>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 ถุงพลาสติกชั้นนอกสุดต้องปราศจากการ     เปรอะเปื้อนทางรังสี</a:t>
            </a:r>
            <a:r>
              <a:rPr lang="en-US" altLang="en-US" sz="2800" dirty="0">
                <a:solidFill>
                  <a:srgbClr val="C00000"/>
                </a:solidFill>
                <a:latin typeface="TH SarabunPSK" panose="020B0500040200020003" pitchFamily="34" charset="-34"/>
                <a:cs typeface="TH SarabunPSK" panose="020B0500040200020003" pitchFamily="34" charset="-34"/>
              </a:rPr>
              <a:t> </a:t>
            </a:r>
          </a:p>
          <a:p>
            <a:pPr algn="thaiDist" eaLnBrk="1" hangingPunct="1">
              <a:lnSpc>
                <a:spcPct val="80000"/>
              </a:lnSpc>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 ติดฉลาก ถ่ายรูป ขนย้าย  </a:t>
            </a:r>
            <a:endParaRPr lang="en-US" altLang="en-US" sz="2800" dirty="0">
              <a:latin typeface="TH SarabunPSK" panose="020B0500040200020003" pitchFamily="34" charset="-34"/>
              <a:cs typeface="TH SarabunPSK" panose="020B0500040200020003" pitchFamily="34" charset="-34"/>
            </a:endParaRPr>
          </a:p>
          <a:p>
            <a:pPr algn="thaiDist" eaLnBrk="1" hangingPunct="1">
              <a:lnSpc>
                <a:spcPct val="80000"/>
              </a:lnSpc>
              <a:buFont typeface="Wingdings" panose="05000000000000000000" pitchFamily="2" charset="2"/>
              <a:buChar char="q"/>
            </a:pPr>
            <a:r>
              <a:rPr lang="th-TH" altLang="en-US" sz="2800" dirty="0">
                <a:latin typeface="TH SarabunPSK" panose="020B0500040200020003" pitchFamily="34" charset="-34"/>
                <a:cs typeface="TH SarabunPSK" panose="020B0500040200020003" pitchFamily="34" charset="-34"/>
              </a:rPr>
              <a:t> ภาชนะที่บรรจุต้องปราศจากการเปรอะเปื้อน     ทางรังสี  </a:t>
            </a:r>
            <a:endParaRPr lang="en-US" altLang="en-US" sz="2800" dirty="0">
              <a:latin typeface="TH SarabunPSK" panose="020B0500040200020003" pitchFamily="34" charset="-34"/>
              <a:cs typeface="TH SarabunPSK" panose="020B0500040200020003" pitchFamily="34" charset="-34"/>
            </a:endParaRPr>
          </a:p>
          <a:p>
            <a:pPr marL="627062" lvl="1" indent="0" algn="thaiDist" eaLnBrk="1" hangingPunct="1">
              <a:lnSpc>
                <a:spcPct val="80000"/>
              </a:lnSpc>
              <a:buNone/>
            </a:pPr>
            <a:endParaRPr lang="en-US" altLang="en-US" sz="2800" dirty="0">
              <a:latin typeface="TH SarabunPSK" panose="020B0500040200020003" pitchFamily="34" charset="-34"/>
              <a:cs typeface="TH SarabunPSK" panose="020B0500040200020003" pitchFamily="34" charset="-34"/>
            </a:endParaRPr>
          </a:p>
        </p:txBody>
      </p:sp>
      <p:pic>
        <p:nvPicPr>
          <p:cNvPr id="33796" name="Picture 5" descr="Charlotte-Boca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528" y="3692324"/>
            <a:ext cx="2684185" cy="2274102"/>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3797" name="Picture 7" descr="npo0000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270" y="1349131"/>
            <a:ext cx="2679444" cy="200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pic>
      <p:sp>
        <p:nvSpPr>
          <p:cNvPr id="6" name="ชื่อเรื่อง 1"/>
          <p:cNvSpPr txBox="1">
            <a:spLocks/>
          </p:cNvSpPr>
          <p:nvPr/>
        </p:nvSpPr>
        <p:spPr>
          <a:xfrm>
            <a:off x="1959429" y="40214"/>
            <a:ext cx="5461123"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br>
              <a:rPr lang="th-TH" sz="4200" b="1" dirty="0">
                <a:solidFill>
                  <a:schemeClr val="tx1"/>
                </a:solidFill>
                <a:latin typeface="TH SarabunPSK" panose="020B0500040200020003" pitchFamily="34" charset="-34"/>
                <a:cs typeface="TH SarabunPSK" panose="020B0500040200020003" pitchFamily="34" charset="-34"/>
              </a:rPr>
            </a:b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11" name="Slide Number Placeholder 10"/>
          <p:cNvSpPr>
            <a:spLocks noGrp="1"/>
          </p:cNvSpPr>
          <p:nvPr>
            <p:ph type="sldNum" sz="quarter" idx="12"/>
          </p:nvPr>
        </p:nvSpPr>
        <p:spPr>
          <a:xfrm>
            <a:off x="8588959" y="6384234"/>
            <a:ext cx="533400" cy="381000"/>
          </a:xfrm>
        </p:spPr>
        <p:txBody>
          <a:bodyPr/>
          <a:lstStyle/>
          <a:p>
            <a:fld id="{5E46CCD9-D863-40B2-9447-AF6930A58916}" type="slidenum">
              <a:rPr lang="th-TH" smtClean="0">
                <a:solidFill>
                  <a:schemeClr val="tx1"/>
                </a:solidFill>
              </a:rPr>
              <a:pPr/>
              <a:t>27</a:t>
            </a:fld>
            <a:endParaRPr lang="th-TH" dirty="0">
              <a:solidFill>
                <a:schemeClr val="tx1"/>
              </a:solidFill>
            </a:endParaRPr>
          </a:p>
        </p:txBody>
      </p:sp>
      <p:sp>
        <p:nvSpPr>
          <p:cNvPr id="12" name="Rectangle 11"/>
          <p:cNvSpPr/>
          <p:nvPr/>
        </p:nvSpPr>
        <p:spPr>
          <a:xfrm>
            <a:off x="469595" y="1288651"/>
            <a:ext cx="4102405"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การจัดเก็บวัตถุพยานที่ปนเปื้อนรังสี</a:t>
            </a:r>
            <a:endParaRPr lang="en-US" sz="3200" b="1" dirty="0">
              <a:solidFill>
                <a:srgbClr val="0033CC"/>
              </a:solidFill>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3436443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2">
            <a:extLst>
              <a:ext uri="{FF2B5EF4-FFF2-40B4-BE49-F238E27FC236}">
                <a16:creationId xmlns:a16="http://schemas.microsoft.com/office/drawing/2014/main" id="{05FCDE54-186D-4B49-9330-5442187EDC6F}"/>
              </a:ext>
            </a:extLst>
          </p:cNvPr>
          <p:cNvSpPr/>
          <p:nvPr/>
        </p:nvSpPr>
        <p:spPr>
          <a:xfrm>
            <a:off x="8416" y="6203021"/>
            <a:ext cx="9135584" cy="61555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th-TH" dirty="0">
                <a:solidFill>
                  <a:schemeClr val="tx1"/>
                </a:solidFill>
              </a:rPr>
              <a:t>ที่มา</a:t>
            </a:r>
            <a:r>
              <a:rPr lang="en-US" sz="1600" dirty="0">
                <a:solidFill>
                  <a:schemeClr val="tx1"/>
                </a:solidFill>
              </a:rPr>
              <a:t>: Training Workshop Radiological Crime Scene Management and Introduction to Nuclear Forensics, </a:t>
            </a:r>
          </a:p>
          <a:p>
            <a:r>
              <a:rPr lang="en-US" sz="1600" dirty="0">
                <a:solidFill>
                  <a:schemeClr val="tx1"/>
                </a:solidFill>
              </a:rPr>
              <a:t>Korea Institute of Nuclear Safety, Daejeon, Republic of Korea, 22 - 26 August 2011.</a:t>
            </a:r>
          </a:p>
        </p:txBody>
      </p:sp>
      <p:pic>
        <p:nvPicPr>
          <p:cNvPr id="38915" name="Picture 4" descr="65"/>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5494997" y="3770190"/>
            <a:ext cx="2929384" cy="2432831"/>
          </a:xfrm>
        </p:spPr>
      </p:pic>
      <p:pic>
        <p:nvPicPr>
          <p:cNvPr id="38916" name="Picture 4" descr="Decon hot cold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385" y="1476747"/>
            <a:ext cx="3144625" cy="222378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5" descr="Radiation prot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252" y="1476747"/>
            <a:ext cx="28956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bwMode="auto">
          <a:xfrm>
            <a:off x="1828799" y="4076894"/>
            <a:ext cx="1066800" cy="685800"/>
          </a:xfrm>
          <a:prstGeom prst="ellipse">
            <a:avLst/>
          </a:prstGeom>
          <a:noFill/>
          <a:ln w="19050" cap="flat" cmpd="sng" algn="ctr">
            <a:solidFill>
              <a:srgbClr val="C00000"/>
            </a:solidFill>
            <a:prstDash val="solid"/>
            <a:round/>
            <a:headEnd type="none" w="sm" len="sm"/>
            <a:tailEnd type="none" w="sm" len="sm"/>
          </a:ln>
          <a:effectLst/>
        </p:spPr>
        <p:txBody>
          <a:bodyPr wrap="none" lIns="92075" tIns="46038" rIns="92075" bIns="46038"/>
          <a:lstStyle/>
          <a:p>
            <a:pPr>
              <a:defRPr/>
            </a:pPr>
            <a:endParaRPr lang="en-US">
              <a:effectLst>
                <a:outerShdw blurRad="38100" dist="38100" dir="2700000" algn="tl">
                  <a:srgbClr val="000000">
                    <a:alpha val="43137"/>
                  </a:srgbClr>
                </a:outerShdw>
              </a:effectLst>
              <a:cs typeface="Arial" charset="0"/>
            </a:endParaRPr>
          </a:p>
        </p:txBody>
      </p:sp>
      <p:sp>
        <p:nvSpPr>
          <p:cNvPr id="38919" name="TextBox 6"/>
          <p:cNvSpPr txBox="1">
            <a:spLocks noChangeArrowheads="1"/>
          </p:cNvSpPr>
          <p:nvPr/>
        </p:nvSpPr>
        <p:spPr bwMode="auto">
          <a:xfrm>
            <a:off x="3662331" y="5238298"/>
            <a:ext cx="1303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Comic Sans MS" panose="030F0702030302020204" pitchFamily="66" charset="0"/>
                <a:cs typeface="Arial" panose="020B0604020202020204" pitchFamily="34" charset="0"/>
              </a:defRPr>
            </a:lvl1pPr>
            <a:lvl2pPr marL="742950" indent="-285750" eaLnBrk="0" hangingPunct="0">
              <a:defRPr sz="3200">
                <a:solidFill>
                  <a:schemeClr val="tx1"/>
                </a:solidFill>
                <a:latin typeface="Comic Sans MS" panose="030F0702030302020204" pitchFamily="66" charset="0"/>
                <a:cs typeface="Arial" panose="020B0604020202020204" pitchFamily="34" charset="0"/>
              </a:defRPr>
            </a:lvl2pPr>
            <a:lvl3pPr marL="1143000" indent="-228600" eaLnBrk="0" hangingPunct="0">
              <a:defRPr sz="3200">
                <a:solidFill>
                  <a:schemeClr val="tx1"/>
                </a:solidFill>
                <a:latin typeface="Comic Sans MS" panose="030F0702030302020204" pitchFamily="66" charset="0"/>
                <a:cs typeface="Arial" panose="020B0604020202020204" pitchFamily="34" charset="0"/>
              </a:defRPr>
            </a:lvl3pPr>
            <a:lvl4pPr marL="1600200" indent="-228600" eaLnBrk="0" hangingPunct="0">
              <a:defRPr sz="3200">
                <a:solidFill>
                  <a:schemeClr val="tx1"/>
                </a:solidFill>
                <a:latin typeface="Comic Sans MS" panose="030F0702030302020204" pitchFamily="66" charset="0"/>
                <a:cs typeface="Arial" panose="020B0604020202020204" pitchFamily="34" charset="0"/>
              </a:defRPr>
            </a:lvl4pPr>
            <a:lvl5pPr marL="2057400" indent="-228600" eaLnBrk="0" hangingPunct="0">
              <a:defRPr sz="32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Comic Sans MS" panose="030F0702030302020204" pitchFamily="66" charset="0"/>
                <a:cs typeface="Arial" panose="020B0604020202020204" pitchFamily="34" charset="0"/>
              </a:defRPr>
            </a:lvl9pPr>
          </a:lstStyle>
          <a:p>
            <a:pPr eaLnBrk="1" hangingPunct="1"/>
            <a:r>
              <a:rPr lang="th-TH" altLang="en-US" sz="2400" b="1" dirty="0">
                <a:latin typeface="TH SarabunPSK" panose="020B0500040200020003" pitchFamily="34" charset="-34"/>
                <a:cs typeface="TH SarabunPSK" panose="020B0500040200020003" pitchFamily="34" charset="-34"/>
              </a:rPr>
              <a:t>เปรอะเปื้อน </a:t>
            </a:r>
            <a:r>
              <a:rPr lang="en-US" altLang="en-US" sz="1800" b="1" dirty="0">
                <a:latin typeface="TH SarabunPSK" panose="020B0500040200020003" pitchFamily="34" charset="-34"/>
                <a:cs typeface="TH SarabunPSK" panose="020B0500040200020003" pitchFamily="34" charset="-34"/>
              </a:rPr>
              <a:t>?</a:t>
            </a:r>
          </a:p>
        </p:txBody>
      </p:sp>
      <p:cxnSp>
        <p:nvCxnSpPr>
          <p:cNvPr id="38920" name="Straight Arrow Connector 8"/>
          <p:cNvCxnSpPr>
            <a:cxnSpLocks noChangeShapeType="1"/>
          </p:cNvCxnSpPr>
          <p:nvPr/>
        </p:nvCxnSpPr>
        <p:spPr bwMode="auto">
          <a:xfrm flipH="1" flipV="1">
            <a:off x="2710385" y="4718791"/>
            <a:ext cx="1295400" cy="535630"/>
          </a:xfrm>
          <a:prstGeom prst="straightConnector1">
            <a:avLst/>
          </a:prstGeom>
          <a:noFill/>
          <a:ln w="19050" algn="ctr">
            <a:solidFill>
              <a:srgbClr val="C00000"/>
            </a:solidFill>
            <a:round/>
            <a:headEnd type="none" w="sm" len="sm"/>
            <a:tailEnd type="arrow" w="med" len="med"/>
          </a:ln>
          <a:extLst>
            <a:ext uri="{909E8E84-426E-40DD-AFC4-6F175D3DCCD1}">
              <a14:hiddenFill xmlns:a14="http://schemas.microsoft.com/office/drawing/2010/main">
                <a:noFill/>
              </a14:hiddenFill>
            </a:ext>
          </a:extLst>
        </p:spPr>
      </p:cxnSp>
      <p:sp>
        <p:nvSpPr>
          <p:cNvPr id="14" name="Slide Number Placeholder 13"/>
          <p:cNvSpPr>
            <a:spLocks noGrp="1"/>
          </p:cNvSpPr>
          <p:nvPr>
            <p:ph type="sldNum" sz="quarter" idx="12"/>
          </p:nvPr>
        </p:nvSpPr>
        <p:spPr>
          <a:xfrm>
            <a:off x="8602184" y="6437574"/>
            <a:ext cx="533400" cy="381000"/>
          </a:xfrm>
        </p:spPr>
        <p:txBody>
          <a:bodyPr/>
          <a:lstStyle/>
          <a:p>
            <a:fld id="{5E46CCD9-D863-40B2-9447-AF6930A58916}" type="slidenum">
              <a:rPr lang="th-TH" smtClean="0">
                <a:solidFill>
                  <a:schemeClr val="tx1"/>
                </a:solidFill>
              </a:rPr>
              <a:pPr/>
              <a:t>28</a:t>
            </a:fld>
            <a:endParaRPr lang="th-TH" dirty="0">
              <a:solidFill>
                <a:schemeClr val="tx1"/>
              </a:solidFill>
            </a:endParaRPr>
          </a:p>
        </p:txBody>
      </p:sp>
      <p:sp>
        <p:nvSpPr>
          <p:cNvPr id="15" name="Rectangle 14"/>
          <p:cNvSpPr/>
          <p:nvPr/>
        </p:nvSpPr>
        <p:spPr>
          <a:xfrm>
            <a:off x="1108159" y="884164"/>
            <a:ext cx="6617517" cy="584775"/>
          </a:xfrm>
          <a:prstGeom prst="rect">
            <a:avLst/>
          </a:prstGeom>
        </p:spPr>
        <p:txBody>
          <a:bodyPr wrap="none">
            <a:spAutoFit/>
          </a:bodyPr>
          <a:lstStyle/>
          <a:p>
            <a:r>
              <a:rPr lang="th-TH" sz="3200" b="1" dirty="0">
                <a:solidFill>
                  <a:srgbClr val="0033CC"/>
                </a:solidFill>
                <a:latin typeface="TH SarabunPSK" panose="020B0500040200020003" pitchFamily="34" charset="-34"/>
                <a:cs typeface="TH SarabunPSK" panose="020B0500040200020003" pitchFamily="34" charset="-34"/>
              </a:rPr>
              <a:t>ขจัดความเปรอะเปื้อนของรังสีก่อนออกจากสถานที่เกิดเหตุ</a:t>
            </a:r>
            <a:endParaRPr lang="en-US" sz="3200" b="1" dirty="0">
              <a:solidFill>
                <a:srgbClr val="0033CC"/>
              </a:solidFill>
              <a:latin typeface="TH SarabunPSK" panose="020B0500040200020003" pitchFamily="34" charset="-34"/>
              <a:cs typeface="TH SarabunPSK" panose="020B0500040200020003" pitchFamily="34" charset="-34"/>
            </a:endParaRPr>
          </a:p>
        </p:txBody>
      </p:sp>
      <p:sp>
        <p:nvSpPr>
          <p:cNvPr id="16" name="ชื่อเรื่อง 1"/>
          <p:cNvSpPr txBox="1">
            <a:spLocks/>
          </p:cNvSpPr>
          <p:nvPr/>
        </p:nvSpPr>
        <p:spPr>
          <a:xfrm>
            <a:off x="2101052" y="73087"/>
            <a:ext cx="5565968"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การบริหารจัดการสถานที่เกิดเหตุ</a:t>
            </a:r>
            <a:br>
              <a:rPr lang="th-TH" sz="4200" b="1" dirty="0">
                <a:solidFill>
                  <a:schemeClr val="tx1"/>
                </a:solidFill>
                <a:latin typeface="TH SarabunPSK" panose="020B0500040200020003" pitchFamily="34" charset="-34"/>
                <a:cs typeface="TH SarabunPSK" panose="020B0500040200020003" pitchFamily="34" charset="-34"/>
              </a:rPr>
            </a:br>
            <a:endParaRPr lang="th-TH" sz="4200" dirty="0">
              <a:solidFill>
                <a:schemeClr val="tx1"/>
              </a:solidFill>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1911671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2"/>
          </p:nvPr>
        </p:nvSpPr>
        <p:spPr/>
        <p:txBody>
          <a:bodyPr/>
          <a:lstStyle/>
          <a:p>
            <a:pPr>
              <a:defRPr/>
            </a:pPr>
            <a:fld id="{ED59E7AA-7AAC-4933-8D6C-FA7B269F89B6}" type="slidenum">
              <a:rPr lang="hu-HU" smtClean="0"/>
              <a:pPr>
                <a:defRPr/>
              </a:pPr>
              <a:t>29</a:t>
            </a:fld>
            <a:endParaRPr lang="hu-HU"/>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812" t="22209" r="38524" b="16563"/>
          <a:stretch/>
        </p:blipFill>
        <p:spPr bwMode="auto">
          <a:xfrm>
            <a:off x="0" y="14961"/>
            <a:ext cx="6176802" cy="595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6"/>
          <p:cNvPicPr>
            <a:picLocks noChangeAspect="1"/>
          </p:cNvPicPr>
          <p:nvPr/>
        </p:nvPicPr>
        <p:blipFill>
          <a:blip r:embed="rId3"/>
          <a:stretch>
            <a:fillRect/>
          </a:stretch>
        </p:blipFill>
        <p:spPr>
          <a:xfrm>
            <a:off x="6211253" y="189215"/>
            <a:ext cx="2570797" cy="6668785"/>
          </a:xfrm>
          <a:prstGeom prst="rect">
            <a:avLst/>
          </a:prstGeom>
        </p:spPr>
      </p:pic>
      <p:sp>
        <p:nvSpPr>
          <p:cNvPr id="8" name="Ellipszis 7"/>
          <p:cNvSpPr/>
          <p:nvPr/>
        </p:nvSpPr>
        <p:spPr>
          <a:xfrm>
            <a:off x="971600" y="2348880"/>
            <a:ext cx="3528392" cy="504056"/>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9" name="Ellipszis 8"/>
          <p:cNvSpPr/>
          <p:nvPr/>
        </p:nvSpPr>
        <p:spPr>
          <a:xfrm>
            <a:off x="1124000" y="3356992"/>
            <a:ext cx="4312096" cy="504056"/>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10" name="Szövegdoboz 9"/>
          <p:cNvSpPr txBox="1"/>
          <p:nvPr/>
        </p:nvSpPr>
        <p:spPr>
          <a:xfrm>
            <a:off x="4268552" y="6240759"/>
            <a:ext cx="1460656" cy="523220"/>
          </a:xfrm>
          <a:prstGeom prst="rect">
            <a:avLst/>
          </a:prstGeom>
          <a:noFill/>
        </p:spPr>
        <p:txBody>
          <a:bodyPr wrap="none" rtlCol="0">
            <a:spAutoFit/>
          </a:bodyPr>
          <a:lstStyle/>
          <a:p>
            <a:r>
              <a:rPr lang="hu-HU" sz="2800" b="1" dirty="0">
                <a:solidFill>
                  <a:srgbClr val="FF0000"/>
                </a:solidFill>
              </a:rPr>
              <a:t>ORIGIN</a:t>
            </a:r>
          </a:p>
        </p:txBody>
      </p:sp>
    </p:spTree>
    <p:extLst>
      <p:ext uri="{BB962C8B-B14F-4D97-AF65-F5344CB8AC3E}">
        <p14:creationId xmlns:p14="http://schemas.microsoft.com/office/powerpoint/2010/main" val="2664062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921650" y="6244634"/>
            <a:ext cx="2057400" cy="365125"/>
          </a:xfrm>
        </p:spPr>
        <p:txBody>
          <a:bodyPr/>
          <a:lstStyle/>
          <a:p>
            <a:pPr>
              <a:buNone/>
            </a:pPr>
            <a:fld id="{DD8573C9-33DB-42D6-B6C2-8452AFCC1E60}" type="slidenum">
              <a:rPr lang="en-US" smtClean="0">
                <a:solidFill>
                  <a:schemeClr val="tx1"/>
                </a:solidFill>
              </a:rPr>
              <a:pPr>
                <a:buNone/>
              </a:pPr>
              <a:t>3</a:t>
            </a:fld>
            <a:endParaRPr lang="en-US" dirty="0">
              <a:solidFill>
                <a:schemeClr val="tx1"/>
              </a:solidFill>
            </a:endParaRPr>
          </a:p>
        </p:txBody>
      </p:sp>
      <p:sp>
        <p:nvSpPr>
          <p:cNvPr id="8" name="Title 1"/>
          <p:cNvSpPr txBox="1">
            <a:spLocks/>
          </p:cNvSpPr>
          <p:nvPr/>
        </p:nvSpPr>
        <p:spPr>
          <a:xfrm>
            <a:off x="1096206" y="129694"/>
            <a:ext cx="7527701" cy="67129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lnSpc>
                <a:spcPct val="100000"/>
              </a:lnSpc>
              <a:spcAft>
                <a:spcPts val="0"/>
              </a:spcAft>
              <a:buSzTx/>
            </a:pPr>
            <a:r>
              <a:rPr lang="th-TH" sz="4200" b="1" dirty="0">
                <a:latin typeface="TH Sarabun New" panose="020B0500040200020003" pitchFamily="34" charset="-34"/>
                <a:cs typeface="TH Sarabun New" panose="020B0500040200020003" pitchFamily="34" charset="-34"/>
              </a:rPr>
              <a:t>สารกัมมันตรังสี</a:t>
            </a:r>
            <a:endParaRPr lang="en-US" sz="4200" b="1" dirty="0">
              <a:latin typeface="TH Sarabun New" panose="020B0500040200020003" pitchFamily="34" charset="-34"/>
              <a:cs typeface="TH Sarabun New" panose="020B0500040200020003" pitchFamily="34" charset="-34"/>
            </a:endParaRPr>
          </a:p>
        </p:txBody>
      </p:sp>
      <p:pic>
        <p:nvPicPr>
          <p:cNvPr id="1028" name="Picture 4" descr="Image result for radiation">
            <a:extLst>
              <a:ext uri="{FF2B5EF4-FFF2-40B4-BE49-F238E27FC236}">
                <a16:creationId xmlns:a16="http://schemas.microsoft.com/office/drawing/2014/main" id="{48D305D4-1C11-4802-93AD-0508DFAF3AA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7568" r="84865"/>
                    </a14:imgEffect>
                  </a14:imgLayer>
                </a14:imgProps>
              </a:ext>
              <a:ext uri="{28A0092B-C50C-407E-A947-70E740481C1C}">
                <a14:useLocalDpi xmlns:a14="http://schemas.microsoft.com/office/drawing/2010/main" val="0"/>
              </a:ext>
            </a:extLst>
          </a:blip>
          <a:srcRect/>
          <a:stretch>
            <a:fillRect/>
          </a:stretch>
        </p:blipFill>
        <p:spPr bwMode="auto">
          <a:xfrm>
            <a:off x="3503688" y="1495637"/>
            <a:ext cx="1710726" cy="1040306"/>
          </a:xfrm>
          <a:prstGeom prst="rect">
            <a:avLst/>
          </a:prstGeom>
          <a:noFill/>
          <a:extLst>
            <a:ext uri="{909E8E84-426E-40DD-AFC4-6F175D3DCCD1}">
              <a14:hiddenFill xmlns:a14="http://schemas.microsoft.com/office/drawing/2010/main">
                <a:solidFill>
                  <a:srgbClr val="FFFFFF"/>
                </a:solidFill>
              </a14:hiddenFill>
            </a:ext>
          </a:extLst>
        </p:spPr>
      </p:pic>
      <p:sp>
        <p:nvSpPr>
          <p:cNvPr id="9" name="กล่องข้อความ 8">
            <a:extLst>
              <a:ext uri="{FF2B5EF4-FFF2-40B4-BE49-F238E27FC236}">
                <a16:creationId xmlns:a16="http://schemas.microsoft.com/office/drawing/2014/main" id="{1B9FDA66-9F25-428E-90FE-3B4E5E480CF1}"/>
              </a:ext>
            </a:extLst>
          </p:cNvPr>
          <p:cNvSpPr txBox="1"/>
          <p:nvPr/>
        </p:nvSpPr>
        <p:spPr>
          <a:xfrm>
            <a:off x="3410714" y="891891"/>
            <a:ext cx="1896674" cy="584775"/>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th-TH" sz="3200" b="1" dirty="0">
                <a:solidFill>
                  <a:schemeClr val="tx1"/>
                </a:solidFill>
                <a:latin typeface="TH SarabunPSK" panose="020B0500040200020003" pitchFamily="34" charset="-34"/>
                <a:cs typeface="TH SarabunPSK" panose="020B0500040200020003" pitchFamily="34" charset="-34"/>
              </a:rPr>
              <a:t>สารกัมมันตรังสี</a:t>
            </a:r>
          </a:p>
        </p:txBody>
      </p:sp>
      <p:sp>
        <p:nvSpPr>
          <p:cNvPr id="11" name="กล่องข้อความ 10">
            <a:extLst>
              <a:ext uri="{FF2B5EF4-FFF2-40B4-BE49-F238E27FC236}">
                <a16:creationId xmlns:a16="http://schemas.microsoft.com/office/drawing/2014/main" id="{2D931EB3-CB0C-4B4B-B783-3C6476EDF08E}"/>
              </a:ext>
            </a:extLst>
          </p:cNvPr>
          <p:cNvSpPr txBox="1"/>
          <p:nvPr/>
        </p:nvSpPr>
        <p:spPr>
          <a:xfrm>
            <a:off x="1257435" y="2110467"/>
            <a:ext cx="1946367" cy="584775"/>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th-TH" sz="3200" b="1" dirty="0">
                <a:solidFill>
                  <a:schemeClr val="bg1"/>
                </a:solidFill>
                <a:latin typeface="TH SarabunPSK" panose="020B0500040200020003" pitchFamily="34" charset="-34"/>
                <a:cs typeface="TH SarabunPSK" panose="020B0500040200020003" pitchFamily="34" charset="-34"/>
              </a:rPr>
              <a:t>วัสดุกัมมันตรังสี</a:t>
            </a:r>
          </a:p>
        </p:txBody>
      </p:sp>
      <p:sp>
        <p:nvSpPr>
          <p:cNvPr id="12" name="กล่องข้อความ 11">
            <a:extLst>
              <a:ext uri="{FF2B5EF4-FFF2-40B4-BE49-F238E27FC236}">
                <a16:creationId xmlns:a16="http://schemas.microsoft.com/office/drawing/2014/main" id="{0747B81A-F056-4A94-BC08-98D33E7B30B0}"/>
              </a:ext>
            </a:extLst>
          </p:cNvPr>
          <p:cNvSpPr txBox="1"/>
          <p:nvPr/>
        </p:nvSpPr>
        <p:spPr>
          <a:xfrm>
            <a:off x="6239624" y="2135436"/>
            <a:ext cx="1710726"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th-TH" sz="3200" b="1" dirty="0">
                <a:latin typeface="TH SarabunPSK" panose="020B0500040200020003" pitchFamily="34" charset="-34"/>
                <a:cs typeface="TH SarabunPSK" panose="020B0500040200020003" pitchFamily="34" charset="-34"/>
              </a:rPr>
              <a:t>วัสดุนิวเคลียร์</a:t>
            </a:r>
          </a:p>
        </p:txBody>
      </p:sp>
      <p:sp>
        <p:nvSpPr>
          <p:cNvPr id="13" name="กล่องข้อความ 12">
            <a:extLst>
              <a:ext uri="{FF2B5EF4-FFF2-40B4-BE49-F238E27FC236}">
                <a16:creationId xmlns:a16="http://schemas.microsoft.com/office/drawing/2014/main" id="{C747F299-488C-437B-BFB4-D4271542B5E5}"/>
              </a:ext>
            </a:extLst>
          </p:cNvPr>
          <p:cNvSpPr txBox="1"/>
          <p:nvPr/>
        </p:nvSpPr>
        <p:spPr>
          <a:xfrm>
            <a:off x="2192642" y="6086625"/>
            <a:ext cx="4987263" cy="461665"/>
          </a:xfrm>
          <a:prstGeom prst="rect">
            <a:avLst/>
          </a:prstGeom>
          <a:noFill/>
        </p:spPr>
        <p:txBody>
          <a:bodyPr wrap="none" rtlCol="0">
            <a:spAutoFit/>
          </a:bodyPr>
          <a:lstStyle/>
          <a:p>
            <a:pPr algn="ctr"/>
            <a:r>
              <a:rPr lang="th-TH" sz="2400" dirty="0">
                <a:latin typeface="TH SarabunPSK" panose="020B0500040200020003" pitchFamily="34" charset="-34"/>
                <a:cs typeface="TH SarabunPSK" panose="020B0500040200020003" pitchFamily="34" charset="-34"/>
              </a:rPr>
              <a:t>ที่มา </a:t>
            </a:r>
            <a:r>
              <a:rPr lang="en-US" sz="2400" dirty="0">
                <a:latin typeface="TH SarabunPSK" panose="020B0500040200020003" pitchFamily="34" charset="-34"/>
                <a:cs typeface="TH SarabunPSK" panose="020B0500040200020003" pitchFamily="34" charset="-34"/>
              </a:rPr>
              <a:t>: </a:t>
            </a:r>
            <a:r>
              <a:rPr lang="th-TH" sz="2400" dirty="0">
                <a:latin typeface="TH SarabunPSK" panose="020B0500040200020003" pitchFamily="34" charset="-34"/>
                <a:cs typeface="TH SarabunPSK" panose="020B0500040200020003" pitchFamily="34" charset="-34"/>
              </a:rPr>
              <a:t>พระราชบัญญัติพลังงานนิวเคลียร์เพื่อสันติ พ</a:t>
            </a:r>
            <a:r>
              <a:rPr lang="en-US" sz="2400" dirty="0">
                <a:latin typeface="TH SarabunPSK" panose="020B0500040200020003" pitchFamily="34" charset="-34"/>
                <a:cs typeface="TH SarabunPSK" panose="020B0500040200020003" pitchFamily="34" charset="-34"/>
              </a:rPr>
              <a:t>.</a:t>
            </a:r>
            <a:r>
              <a:rPr lang="th-TH" sz="2400" dirty="0">
                <a:latin typeface="TH SarabunPSK" panose="020B0500040200020003" pitchFamily="34" charset="-34"/>
                <a:cs typeface="TH SarabunPSK" panose="020B0500040200020003" pitchFamily="34" charset="-34"/>
              </a:rPr>
              <a:t>ศ</a:t>
            </a:r>
            <a:r>
              <a:rPr lang="en-US" sz="2400" dirty="0">
                <a:latin typeface="TH SarabunPSK" panose="020B0500040200020003" pitchFamily="34" charset="-34"/>
                <a:cs typeface="TH SarabunPSK" panose="020B0500040200020003" pitchFamily="34" charset="-34"/>
              </a:rPr>
              <a:t>.</a:t>
            </a:r>
            <a:r>
              <a:rPr lang="th-TH" sz="2400" dirty="0">
                <a:latin typeface="TH SarabunPSK" panose="020B0500040200020003" pitchFamily="34" charset="-34"/>
                <a:cs typeface="TH SarabunPSK" panose="020B0500040200020003" pitchFamily="34" charset="-34"/>
              </a:rPr>
              <a:t> </a:t>
            </a:r>
            <a:r>
              <a:rPr lang="en-US" sz="2400" dirty="0">
                <a:latin typeface="TH SarabunPSK" panose="020B0500040200020003" pitchFamily="34" charset="-34"/>
                <a:cs typeface="TH SarabunPSK" panose="020B0500040200020003" pitchFamily="34" charset="-34"/>
              </a:rPr>
              <a:t>2559</a:t>
            </a:r>
            <a:endParaRPr lang="th-TH" sz="2400" dirty="0">
              <a:latin typeface="TH SarabunPSK" panose="020B0500040200020003" pitchFamily="34" charset="-34"/>
              <a:cs typeface="TH SarabunPSK" panose="020B0500040200020003" pitchFamily="34" charset="-34"/>
            </a:endParaRPr>
          </a:p>
        </p:txBody>
      </p:sp>
      <p:sp>
        <p:nvSpPr>
          <p:cNvPr id="14" name="กล่องข้อความ 13">
            <a:extLst>
              <a:ext uri="{FF2B5EF4-FFF2-40B4-BE49-F238E27FC236}">
                <a16:creationId xmlns:a16="http://schemas.microsoft.com/office/drawing/2014/main" id="{77AD3DAF-759C-43EB-BD3D-1C00FEDB9EBE}"/>
              </a:ext>
            </a:extLst>
          </p:cNvPr>
          <p:cNvSpPr txBox="1"/>
          <p:nvPr/>
        </p:nvSpPr>
        <p:spPr>
          <a:xfrm>
            <a:off x="350158" y="2693952"/>
            <a:ext cx="3760922" cy="329320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thaiDist"/>
            <a:r>
              <a:rPr lang="th-TH" sz="2600" dirty="0">
                <a:latin typeface="TH SarabunPSK" panose="020B0500040200020003" pitchFamily="34" charset="-34"/>
                <a:cs typeface="TH SarabunPSK" panose="020B0500040200020003" pitchFamily="34" charset="-34"/>
              </a:rPr>
              <a:t>ธาตุหรือสารประกอบใด ๆ ที่องค์ประกอบส่วนหนึ่งมีโครงสร้างภายในอะตอม         ไม่คงตัว และสลายตัวโดยปลดปล่อยรังสีออกมา ทั้งที่มีอยู่ในธรรมชาติหรือเกิดจากผลิตหรือการใช้วัสดุนิวเคลียร์ การผลิตจากเครื่องกำเนิดรังสี หรือกรรมวิธีอื่นใด ทั้งนี้ ไม่รวมถึงวัสดุกัมมันตรังสีที่มีลักษณะเป็นวัสดุนิวเคลียร์</a:t>
            </a:r>
          </a:p>
        </p:txBody>
      </p:sp>
      <p:sp>
        <p:nvSpPr>
          <p:cNvPr id="15" name="กล่องข้อความ 14">
            <a:extLst>
              <a:ext uri="{FF2B5EF4-FFF2-40B4-BE49-F238E27FC236}">
                <a16:creationId xmlns:a16="http://schemas.microsoft.com/office/drawing/2014/main" id="{B11D5EB2-EFF6-44A4-8BAD-6BFD35AB3D85}"/>
              </a:ext>
            </a:extLst>
          </p:cNvPr>
          <p:cNvSpPr txBox="1"/>
          <p:nvPr/>
        </p:nvSpPr>
        <p:spPr>
          <a:xfrm>
            <a:off x="5214414" y="2712482"/>
            <a:ext cx="3760922" cy="249299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600" dirty="0">
                <a:latin typeface="TH SarabunPSK" panose="020B0500040200020003" pitchFamily="34" charset="-34"/>
                <a:cs typeface="TH SarabunPSK" panose="020B0500040200020003" pitchFamily="34" charset="-34"/>
              </a:rPr>
              <a:t>1. </a:t>
            </a:r>
            <a:r>
              <a:rPr lang="th-TH" sz="2600" dirty="0">
                <a:latin typeface="TH SarabunPSK" panose="020B0500040200020003" pitchFamily="34" charset="-34"/>
                <a:cs typeface="TH SarabunPSK" panose="020B0500040200020003" pitchFamily="34" charset="-34"/>
              </a:rPr>
              <a:t>วัสดุต้นกำลัง ได้แก่ </a:t>
            </a:r>
            <a:r>
              <a:rPr lang="th-TH" sz="2600" b="1" dirty="0">
                <a:latin typeface="TH SarabunPSK" panose="020B0500040200020003" pitchFamily="34" charset="-34"/>
                <a:cs typeface="TH SarabunPSK" panose="020B0500040200020003" pitchFamily="34" charset="-34"/>
              </a:rPr>
              <a:t>ยูเรเนียม</a:t>
            </a:r>
            <a:r>
              <a:rPr lang="en-US" sz="2600" b="1" dirty="0">
                <a:latin typeface="TH SarabunPSK" panose="020B0500040200020003" pitchFamily="34" charset="-34"/>
                <a:cs typeface="TH SarabunPSK" panose="020B0500040200020003" pitchFamily="34" charset="-34"/>
              </a:rPr>
              <a:t> </a:t>
            </a:r>
            <a:endParaRPr lang="th-TH" sz="2600" b="1" dirty="0">
              <a:latin typeface="TH SarabunPSK" panose="020B0500040200020003" pitchFamily="34" charset="-34"/>
              <a:cs typeface="TH SarabunPSK" panose="020B0500040200020003" pitchFamily="34" charset="-34"/>
            </a:endParaRPr>
          </a:p>
          <a:p>
            <a:r>
              <a:rPr lang="th-TH" sz="2600" dirty="0">
                <a:latin typeface="TH SarabunPSK" panose="020B0500040200020003" pitchFamily="34" charset="-34"/>
                <a:cs typeface="TH SarabunPSK" panose="020B0500040200020003" pitchFamily="34" charset="-34"/>
              </a:rPr>
              <a:t>    แร่หรือสินแร่ที่มียูเรเนียม</a:t>
            </a:r>
          </a:p>
          <a:p>
            <a:r>
              <a:rPr lang="th-TH" sz="2600" dirty="0">
                <a:latin typeface="TH SarabunPSK" panose="020B0500040200020003" pitchFamily="34" charset="-34"/>
                <a:cs typeface="TH SarabunPSK" panose="020B0500040200020003" pitchFamily="34" charset="-34"/>
              </a:rPr>
              <a:t>    เป็นองค์ประกอบ</a:t>
            </a:r>
          </a:p>
          <a:p>
            <a:r>
              <a:rPr lang="en-US" sz="2600" dirty="0">
                <a:latin typeface="TH SarabunPSK" panose="020B0500040200020003" pitchFamily="34" charset="-34"/>
                <a:cs typeface="TH SarabunPSK" panose="020B0500040200020003" pitchFamily="34" charset="-34"/>
              </a:rPr>
              <a:t>2. </a:t>
            </a:r>
            <a:r>
              <a:rPr lang="th-TH" sz="2600" dirty="0">
                <a:latin typeface="TH SarabunPSK" panose="020B0500040200020003" pitchFamily="34" charset="-34"/>
                <a:cs typeface="TH SarabunPSK" panose="020B0500040200020003" pitchFamily="34" charset="-34"/>
              </a:rPr>
              <a:t>วัสดุนิวเคลียร์พิเศษ ได้แก่ </a:t>
            </a:r>
            <a:r>
              <a:rPr lang="th-TH" sz="2600" b="1" dirty="0">
                <a:latin typeface="TH SarabunPSK" panose="020B0500040200020003" pitchFamily="34" charset="-34"/>
                <a:cs typeface="TH SarabunPSK" panose="020B0500040200020003" pitchFamily="34" charset="-34"/>
              </a:rPr>
              <a:t>พลูโทเนียม</a:t>
            </a:r>
          </a:p>
          <a:p>
            <a:r>
              <a:rPr lang="th-TH" sz="2600" b="1" dirty="0">
                <a:latin typeface="TH SarabunPSK" panose="020B0500040200020003" pitchFamily="34" charset="-34"/>
                <a:cs typeface="TH SarabunPSK" panose="020B0500040200020003" pitchFamily="34" charset="-34"/>
              </a:rPr>
              <a:t>    ยูเรเนียม</a:t>
            </a:r>
            <a:r>
              <a:rPr lang="en-US" sz="2600" b="1" dirty="0">
                <a:latin typeface="TH SarabunPSK" panose="020B0500040200020003" pitchFamily="34" charset="-34"/>
                <a:cs typeface="TH SarabunPSK" panose="020B0500040200020003" pitchFamily="34" charset="-34"/>
              </a:rPr>
              <a:t>-233,</a:t>
            </a:r>
            <a:r>
              <a:rPr lang="th-TH" sz="2600" b="1" dirty="0">
                <a:latin typeface="TH SarabunPSK" panose="020B0500040200020003" pitchFamily="34" charset="-34"/>
                <a:cs typeface="TH SarabunPSK" panose="020B0500040200020003" pitchFamily="34" charset="-34"/>
              </a:rPr>
              <a:t> ยูเรเนียม</a:t>
            </a:r>
            <a:r>
              <a:rPr lang="en-US" sz="2600" b="1" dirty="0">
                <a:latin typeface="TH SarabunPSK" panose="020B0500040200020003" pitchFamily="34" charset="-34"/>
                <a:cs typeface="TH SarabunPSK" panose="020B0500040200020003" pitchFamily="34" charset="-34"/>
              </a:rPr>
              <a:t>-235</a:t>
            </a:r>
          </a:p>
          <a:p>
            <a:r>
              <a:rPr lang="en-US" sz="2600" dirty="0">
                <a:latin typeface="TH SarabunPSK" panose="020B0500040200020003" pitchFamily="34" charset="-34"/>
                <a:cs typeface="TH SarabunPSK" panose="020B0500040200020003" pitchFamily="34" charset="-34"/>
              </a:rPr>
              <a:t>3. </a:t>
            </a:r>
            <a:r>
              <a:rPr lang="th-TH" sz="2600" dirty="0">
                <a:latin typeface="TH SarabunPSK" panose="020B0500040200020003" pitchFamily="34" charset="-34"/>
                <a:cs typeface="TH SarabunPSK" panose="020B0500040200020003" pitchFamily="34" charset="-34"/>
              </a:rPr>
              <a:t>เครื่องปฏิกรณ์นิวเคลียร์</a:t>
            </a:r>
          </a:p>
        </p:txBody>
      </p:sp>
    </p:spTree>
    <p:extLst>
      <p:ext uri="{BB962C8B-B14F-4D97-AF65-F5344CB8AC3E}">
        <p14:creationId xmlns:p14="http://schemas.microsoft.com/office/powerpoint/2010/main" val="3616082742"/>
      </p:ext>
    </p:extLst>
  </p:cSld>
  <p:clrMapOvr>
    <a:masterClrMapping/>
  </p:clrMapOvr>
  <mc:AlternateContent xmlns:mc="http://schemas.openxmlformats.org/markup-compatibility/2006" xmlns:p14="http://schemas.microsoft.com/office/powerpoint/2010/main">
    <mc:Choice Requires="p14">
      <p:transition spd="slow" p14:dur="2000" advTm="56539"/>
    </mc:Choice>
    <mc:Fallback xmlns="">
      <p:transition spd="slow" advTm="56539"/>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bwMode="auto">
          <a:xfrm>
            <a:off x="148429" y="944491"/>
            <a:ext cx="8847137" cy="547688"/>
          </a:xfrm>
          <a:prstGeom prst="rect">
            <a:avLst/>
          </a:prstGeom>
          <a:noFill/>
        </p:spPr>
        <p:txBody>
          <a:bodyPr lIns="92075" tIns="46038" rIns="92075" bIns="46038" anchor="ctr">
            <a:noAutofit/>
          </a:bodyPr>
          <a:lstStyle/>
          <a:p>
            <a:pPr algn="ctr" eaLnBrk="1" hangingPunct="1"/>
            <a:r>
              <a:rPr lang="en-US" altLang="hu-HU" sz="2200" b="1" dirty="0">
                <a:solidFill>
                  <a:srgbClr val="3333CC"/>
                </a:solidFill>
              </a:rPr>
              <a:t>Nuclear forensic signatures are created and erased throughout </a:t>
            </a:r>
            <a:br>
              <a:rPr lang="en-US" altLang="hu-HU" sz="2200" b="1" dirty="0">
                <a:solidFill>
                  <a:srgbClr val="3333CC"/>
                </a:solidFill>
              </a:rPr>
            </a:br>
            <a:r>
              <a:rPr lang="en-US" altLang="hu-HU" sz="2200" b="1" dirty="0">
                <a:solidFill>
                  <a:srgbClr val="3333CC"/>
                </a:solidFill>
              </a:rPr>
              <a:t>the nuclear fuel cycle</a:t>
            </a:r>
          </a:p>
        </p:txBody>
      </p:sp>
      <p:pic>
        <p:nvPicPr>
          <p:cNvPr id="3" name="Picture 2">
            <a:extLst>
              <a:ext uri="{FF2B5EF4-FFF2-40B4-BE49-F238E27FC236}">
                <a16:creationId xmlns:a16="http://schemas.microsoft.com/office/drawing/2014/main" id="{93E8A930-9983-4B61-8741-38207F337C7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76863" y="1640879"/>
            <a:ext cx="8190267" cy="4471366"/>
          </a:xfrm>
          <a:prstGeom prst="rect">
            <a:avLst/>
          </a:prstGeom>
        </p:spPr>
      </p:pic>
      <p:sp>
        <p:nvSpPr>
          <p:cNvPr id="4" name="ชื่อเรื่อง 1">
            <a:extLst>
              <a:ext uri="{FF2B5EF4-FFF2-40B4-BE49-F238E27FC236}">
                <a16:creationId xmlns:a16="http://schemas.microsoft.com/office/drawing/2014/main" id="{B1C03AAC-F906-4961-9CF6-3F53235A05E0}"/>
              </a:ext>
            </a:extLst>
          </p:cNvPr>
          <p:cNvSpPr txBox="1">
            <a:spLocks/>
          </p:cNvSpPr>
          <p:nvPr/>
        </p:nvSpPr>
        <p:spPr>
          <a:xfrm>
            <a:off x="1271890" y="0"/>
            <a:ext cx="6600220"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การตรวจพิสูจน์เอกลักษณ์ทางนิวเคลียร์</a:t>
            </a:r>
            <a:br>
              <a:rPr lang="th-TH" sz="4200" b="1" dirty="0">
                <a:solidFill>
                  <a:schemeClr val="tx1"/>
                </a:solidFill>
                <a:latin typeface="TH SarabunPSK" panose="020B0500040200020003" pitchFamily="34" charset="-34"/>
                <a:cs typeface="TH SarabunPSK" panose="020B0500040200020003" pitchFamily="34" charset="-34"/>
              </a:rPr>
            </a:br>
            <a:endParaRPr lang="th-TH" sz="4200" b="1" dirty="0">
              <a:solidFill>
                <a:schemeClr val="tx1"/>
              </a:solidFill>
              <a:latin typeface="TH SarabunPSK" panose="020B0500040200020003" pitchFamily="34" charset="-34"/>
              <a:cs typeface="TH SarabunPSK" panose="020B0500040200020003" pitchFamily="34" charset="-34"/>
            </a:endParaRPr>
          </a:p>
          <a:p>
            <a:pPr algn="ctr"/>
            <a:endParaRPr lang="th-TH" sz="4200" dirty="0">
              <a:solidFill>
                <a:schemeClr val="tx1"/>
              </a:solidFill>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139731726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340" y="2507146"/>
            <a:ext cx="1495425" cy="15621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778" y="4455009"/>
            <a:ext cx="1493837" cy="129381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865" y="1567346"/>
            <a:ext cx="1495425" cy="15462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290" y="4235934"/>
            <a:ext cx="2062163" cy="15462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0328" y="2449996"/>
            <a:ext cx="1493837" cy="14684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27" name="AutoShape 7"/>
          <p:cNvSpPr>
            <a:spLocks noChangeArrowheads="1"/>
          </p:cNvSpPr>
          <p:nvPr/>
        </p:nvSpPr>
        <p:spPr bwMode="auto">
          <a:xfrm rot="10800000">
            <a:off x="3357490" y="4864584"/>
            <a:ext cx="2420938" cy="665162"/>
          </a:xfrm>
          <a:custGeom>
            <a:avLst/>
            <a:gdLst>
              <a:gd name="T0" fmla="*/ 1101975 w 21600"/>
              <a:gd name="T1" fmla="*/ 0 h 21600"/>
              <a:gd name="T2" fmla="*/ 0 w 21600"/>
              <a:gd name="T3" fmla="*/ 332581 h 21600"/>
              <a:gd name="T4" fmla="*/ 1101975 w 21600"/>
              <a:gd name="T5" fmla="*/ 665162 h 21600"/>
              <a:gd name="T6" fmla="*/ 2420938 w 21600"/>
              <a:gd name="T7" fmla="*/ 332581 h 21600"/>
              <a:gd name="T8" fmla="*/ 17694720 60000 65536"/>
              <a:gd name="T9" fmla="*/ 11796480 60000 65536"/>
              <a:gd name="T10" fmla="*/ 5898240 60000 65536"/>
              <a:gd name="T11" fmla="*/ 0 60000 65536"/>
              <a:gd name="T12" fmla="*/ 3375 w 21600"/>
              <a:gd name="T13" fmla="*/ 7364 h 21600"/>
              <a:gd name="T14" fmla="*/ 17856 w 21600"/>
              <a:gd name="T15" fmla="*/ 14236 h 21600"/>
            </a:gdLst>
            <a:ahLst/>
            <a:cxnLst>
              <a:cxn ang="T8">
                <a:pos x="T0" y="T1"/>
              </a:cxn>
              <a:cxn ang="T9">
                <a:pos x="T2" y="T3"/>
              </a:cxn>
              <a:cxn ang="T10">
                <a:pos x="T4" y="T5"/>
              </a:cxn>
              <a:cxn ang="T11">
                <a:pos x="T6" y="T7"/>
              </a:cxn>
            </a:cxnLst>
            <a:rect l="T12" t="T13" r="T14" b="T15"/>
            <a:pathLst>
              <a:path w="21600" h="21600">
                <a:moveTo>
                  <a:pt x="9832" y="0"/>
                </a:moveTo>
                <a:lnTo>
                  <a:pt x="9832" y="7364"/>
                </a:lnTo>
                <a:lnTo>
                  <a:pt x="3375" y="7364"/>
                </a:lnTo>
                <a:lnTo>
                  <a:pt x="3375" y="14236"/>
                </a:lnTo>
                <a:lnTo>
                  <a:pt x="9832" y="14236"/>
                </a:lnTo>
                <a:lnTo>
                  <a:pt x="9832" y="21600"/>
                </a:lnTo>
                <a:lnTo>
                  <a:pt x="21600" y="10800"/>
                </a:lnTo>
                <a:lnTo>
                  <a:pt x="9832" y="0"/>
                </a:lnTo>
                <a:close/>
              </a:path>
              <a:path w="21600" h="21600">
                <a:moveTo>
                  <a:pt x="1350" y="7364"/>
                </a:moveTo>
                <a:lnTo>
                  <a:pt x="1350" y="14236"/>
                </a:lnTo>
                <a:lnTo>
                  <a:pt x="2700" y="14236"/>
                </a:lnTo>
                <a:lnTo>
                  <a:pt x="2700" y="7364"/>
                </a:lnTo>
                <a:lnTo>
                  <a:pt x="1350" y="7364"/>
                </a:lnTo>
                <a:close/>
              </a:path>
              <a:path w="21600" h="21600">
                <a:moveTo>
                  <a:pt x="0" y="7364"/>
                </a:moveTo>
                <a:lnTo>
                  <a:pt x="0" y="14236"/>
                </a:lnTo>
                <a:lnTo>
                  <a:pt x="675" y="14236"/>
                </a:lnTo>
                <a:lnTo>
                  <a:pt x="675" y="7364"/>
                </a:lnTo>
                <a:lnTo>
                  <a:pt x="0" y="7364"/>
                </a:lnTo>
                <a:close/>
              </a:path>
            </a:pathLst>
          </a:custGeom>
          <a:gradFill rotWithShape="1">
            <a:gsLst>
              <a:gs pos="0">
                <a:srgbClr val="FF0000"/>
              </a:gs>
              <a:gs pos="100000">
                <a:schemeClr val="bg1"/>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38" tIns="47625" rIns="96838" bIns="47625" anchor="ctr"/>
          <a:lstStyle/>
          <a:p>
            <a:endParaRPr lang="hu-HU"/>
          </a:p>
        </p:txBody>
      </p:sp>
      <p:sp>
        <p:nvSpPr>
          <p:cNvPr id="32776" name="Text Box 8"/>
          <p:cNvSpPr txBox="1">
            <a:spLocks noChangeArrowheads="1"/>
          </p:cNvSpPr>
          <p:nvPr/>
        </p:nvSpPr>
        <p:spPr bwMode="auto">
          <a:xfrm>
            <a:off x="295892" y="825571"/>
            <a:ext cx="84218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hu-HU" sz="2000" b="1" dirty="0">
                <a:latin typeface="+mn-lt"/>
                <a:ea typeface="ＭＳ Ｐゴシック" panose="020B0600070205080204" pitchFamily="34" charset="-128"/>
              </a:rPr>
              <a:t>Identification of characteristic parameters that follow through the process is essential in order to find the origin of intercepted nuclear material</a:t>
            </a:r>
          </a:p>
        </p:txBody>
      </p:sp>
      <p:sp>
        <p:nvSpPr>
          <p:cNvPr id="184329" name="AutoShape 9"/>
          <p:cNvSpPr>
            <a:spLocks noChangeArrowheads="1"/>
          </p:cNvSpPr>
          <p:nvPr/>
        </p:nvSpPr>
        <p:spPr bwMode="auto">
          <a:xfrm>
            <a:off x="3341615" y="3354871"/>
            <a:ext cx="2847975" cy="1200150"/>
          </a:xfrm>
          <a:prstGeom prst="curvedDownArrow">
            <a:avLst>
              <a:gd name="adj1" fmla="val 50789"/>
              <a:gd name="adj2" fmla="val 94976"/>
              <a:gd name="adj3" fmla="val 33333"/>
            </a:avLst>
          </a:prstGeom>
          <a:gradFill rotWithShape="1">
            <a:gsLst>
              <a:gs pos="0">
                <a:srgbClr val="3366FF"/>
              </a:gs>
              <a:gs pos="100000">
                <a:schemeClr val="bg1"/>
              </a:gs>
            </a:gsLst>
            <a:lin ang="5400000" scaled="1"/>
          </a:gradFill>
          <a:ln w="317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a:p>
        </p:txBody>
      </p:sp>
      <p:sp>
        <p:nvSpPr>
          <p:cNvPr id="32778" name="Text Box 10"/>
          <p:cNvSpPr txBox="1">
            <a:spLocks noChangeArrowheads="1"/>
          </p:cNvSpPr>
          <p:nvPr/>
        </p:nvSpPr>
        <p:spPr bwMode="auto">
          <a:xfrm>
            <a:off x="2131940" y="5497996"/>
            <a:ext cx="666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hu-HU" sz="1400" b="1">
                <a:latin typeface="Helvetica" panose="020B0604020202020204" pitchFamily="34" charset="0"/>
                <a:ea typeface="ＭＳ Ｐゴシック" panose="020B0600070205080204" pitchFamily="34" charset="-128"/>
              </a:rPr>
              <a:t>U ore</a:t>
            </a:r>
          </a:p>
        </p:txBody>
      </p:sp>
      <p:sp>
        <p:nvSpPr>
          <p:cNvPr id="32779" name="Text Box 11"/>
          <p:cNvSpPr txBox="1">
            <a:spLocks noChangeArrowheads="1"/>
          </p:cNvSpPr>
          <p:nvPr/>
        </p:nvSpPr>
        <p:spPr bwMode="auto">
          <a:xfrm>
            <a:off x="2252590" y="3666021"/>
            <a:ext cx="1257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hu-HU" sz="1400" b="1">
                <a:latin typeface="Helvetica" panose="020B0604020202020204" pitchFamily="34" charset="0"/>
                <a:ea typeface="ＭＳ Ｐゴシック" panose="020B0600070205080204" pitchFamily="34" charset="-128"/>
              </a:rPr>
              <a:t>Yellow cake</a:t>
            </a:r>
          </a:p>
        </p:txBody>
      </p:sp>
      <p:sp>
        <p:nvSpPr>
          <p:cNvPr id="32780" name="Text Box 12"/>
          <p:cNvSpPr txBox="1">
            <a:spLocks noChangeArrowheads="1"/>
          </p:cNvSpPr>
          <p:nvPr/>
        </p:nvSpPr>
        <p:spPr bwMode="auto">
          <a:xfrm>
            <a:off x="4506840" y="2843696"/>
            <a:ext cx="866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hu-HU" sz="1400" b="1">
                <a:latin typeface="Helvetica" panose="020B0604020202020204" pitchFamily="34" charset="0"/>
                <a:ea typeface="ＭＳ Ｐゴシック" panose="020B0600070205080204" pitchFamily="34" charset="-128"/>
              </a:rPr>
              <a:t>U oxide</a:t>
            </a:r>
          </a:p>
        </p:txBody>
      </p:sp>
      <p:sp>
        <p:nvSpPr>
          <p:cNvPr id="32781" name="Text Box 13"/>
          <p:cNvSpPr txBox="1">
            <a:spLocks noChangeArrowheads="1"/>
          </p:cNvSpPr>
          <p:nvPr/>
        </p:nvSpPr>
        <p:spPr bwMode="auto">
          <a:xfrm>
            <a:off x="6475340" y="3812071"/>
            <a:ext cx="1038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hu-HU" sz="1400" b="1">
                <a:latin typeface="Helvetica" panose="020B0604020202020204" pitchFamily="34" charset="0"/>
                <a:ea typeface="ＭＳ Ｐゴシック" panose="020B0600070205080204" pitchFamily="34" charset="-128"/>
              </a:rPr>
              <a:t>U fluoride</a:t>
            </a:r>
          </a:p>
        </p:txBody>
      </p:sp>
      <p:sp>
        <p:nvSpPr>
          <p:cNvPr id="32782" name="Text Box 14"/>
          <p:cNvSpPr txBox="1">
            <a:spLocks noChangeArrowheads="1"/>
          </p:cNvSpPr>
          <p:nvPr/>
        </p:nvSpPr>
        <p:spPr bwMode="auto">
          <a:xfrm>
            <a:off x="7132565" y="4412146"/>
            <a:ext cx="866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hu-HU" sz="1400" b="1">
                <a:latin typeface="Helvetica" panose="020B0604020202020204" pitchFamily="34" charset="0"/>
                <a:ea typeface="ＭＳ Ｐゴシック" panose="020B0600070205080204" pitchFamily="34" charset="-128"/>
              </a:rPr>
              <a:t>U pellet</a:t>
            </a:r>
          </a:p>
        </p:txBody>
      </p:sp>
      <p:sp>
        <p:nvSpPr>
          <p:cNvPr id="184335" name="Text Box 15"/>
          <p:cNvSpPr txBox="1">
            <a:spLocks noChangeArrowheads="1"/>
          </p:cNvSpPr>
          <p:nvPr/>
        </p:nvSpPr>
        <p:spPr bwMode="auto">
          <a:xfrm>
            <a:off x="3274940" y="3535846"/>
            <a:ext cx="2771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hu-HU" sz="2800" b="1">
                <a:latin typeface="Helvetica" panose="020B0604020202020204" pitchFamily="34" charset="0"/>
                <a:ea typeface="ＭＳ Ｐゴシック" panose="020B0600070205080204" pitchFamily="34" charset="-128"/>
              </a:rPr>
              <a:t>Signatures</a:t>
            </a:r>
          </a:p>
        </p:txBody>
      </p:sp>
      <p:sp>
        <p:nvSpPr>
          <p:cNvPr id="32784" name="Text Box 4"/>
          <p:cNvSpPr txBox="1">
            <a:spLocks noChangeArrowheads="1"/>
          </p:cNvSpPr>
          <p:nvPr/>
        </p:nvSpPr>
        <p:spPr bwMode="auto">
          <a:xfrm>
            <a:off x="1431925" y="6002338"/>
            <a:ext cx="6864350" cy="731837"/>
          </a:xfrm>
          <a:prstGeom prst="rect">
            <a:avLst/>
          </a:prstGeom>
          <a:solidFill>
            <a:srgbClr val="FFFF66">
              <a:alpha val="83920"/>
            </a:srgbClr>
          </a:solidFill>
          <a:ln w="9525">
            <a:solidFill>
              <a:schemeClr val="tx1"/>
            </a:solidFill>
            <a:miter lim="800000"/>
            <a:headEnd/>
            <a:tailEnd/>
          </a:ln>
        </p:spPr>
        <p:txBody>
          <a:bodyPr lIns="45720" tIns="91440" rIns="45720" bIns="91440">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hu-HU" sz="1600" b="1">
                <a:ea typeface="ＭＳ Ｐゴシック" panose="020B0600070205080204" pitchFamily="34" charset="-128"/>
                <a:cs typeface="Arial" panose="020B0604020202020204" pitchFamily="34" charset="0"/>
              </a:rPr>
              <a:t>The goal is to determine the mechanisms controlling signature </a:t>
            </a:r>
          </a:p>
          <a:p>
            <a:pPr algn="ctr" eaLnBrk="1" hangingPunct="1">
              <a:spcBef>
                <a:spcPct val="20000"/>
              </a:spcBef>
            </a:pPr>
            <a:r>
              <a:rPr lang="en-US" altLang="hu-HU" sz="1600" b="1">
                <a:ea typeface="ＭＳ Ｐゴシック" panose="020B0600070205080204" pitchFamily="34" charset="-128"/>
                <a:cs typeface="Arial" panose="020B0604020202020204" pitchFamily="34" charset="0"/>
              </a:rPr>
              <a:t>development and the persistence of these signatures</a:t>
            </a:r>
          </a:p>
        </p:txBody>
      </p:sp>
      <p:sp>
        <p:nvSpPr>
          <p:cNvPr id="2" name="ชื่อเรื่อง 1">
            <a:extLst>
              <a:ext uri="{FF2B5EF4-FFF2-40B4-BE49-F238E27FC236}">
                <a16:creationId xmlns:a16="http://schemas.microsoft.com/office/drawing/2014/main" id="{7580DBD0-3ADB-4ADA-A5A1-BF69600BC1F6}"/>
              </a:ext>
            </a:extLst>
          </p:cNvPr>
          <p:cNvSpPr txBox="1">
            <a:spLocks/>
          </p:cNvSpPr>
          <p:nvPr/>
        </p:nvSpPr>
        <p:spPr>
          <a:xfrm>
            <a:off x="1283160" y="41928"/>
            <a:ext cx="6600220"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การตรวจพิสูจน์เอกลักษณ์ทางนิวเคลียร์</a:t>
            </a:r>
            <a:br>
              <a:rPr lang="th-TH" sz="4200" b="1" dirty="0">
                <a:solidFill>
                  <a:schemeClr val="tx1"/>
                </a:solidFill>
                <a:latin typeface="TH SarabunPSK" panose="020B0500040200020003" pitchFamily="34" charset="-34"/>
                <a:cs typeface="TH SarabunPSK" panose="020B0500040200020003" pitchFamily="34" charset="-34"/>
              </a:rPr>
            </a:br>
            <a:endParaRPr lang="th-TH" sz="4200" b="1" dirty="0">
              <a:solidFill>
                <a:schemeClr val="tx1"/>
              </a:solidFill>
              <a:latin typeface="TH SarabunPSK" panose="020B0500040200020003" pitchFamily="34" charset="-34"/>
              <a:cs typeface="TH SarabunPSK" panose="020B0500040200020003" pitchFamily="34" charset="-34"/>
            </a:endParaRPr>
          </a:p>
          <a:p>
            <a:pPr algn="ctr"/>
            <a:endParaRPr lang="th-TH" sz="4200" dirty="0">
              <a:solidFill>
                <a:schemeClr val="tx1"/>
              </a:solidFill>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4168534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84329"/>
                                        </p:tgtEl>
                                        <p:attrNameLst>
                                          <p:attrName>style.visibility</p:attrName>
                                        </p:attrNameLst>
                                      </p:cBhvr>
                                      <p:to>
                                        <p:strVal val="visible"/>
                                      </p:to>
                                    </p:set>
                                    <p:animEffect transition="in" filter="strips(upRight)">
                                      <p:cBhvr>
                                        <p:cTn id="7" dur="500"/>
                                        <p:tgtEl>
                                          <p:spTgt spid="184329"/>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184335"/>
                                        </p:tgtEl>
                                        <p:attrNameLst>
                                          <p:attrName>style.visibility</p:attrName>
                                        </p:attrNameLst>
                                      </p:cBhvr>
                                      <p:to>
                                        <p:strVal val="visible"/>
                                      </p:to>
                                    </p:set>
                                    <p:animEffect transition="in" filter="dissolve">
                                      <p:cBhvr>
                                        <p:cTn id="11" dur="500"/>
                                        <p:tgtEl>
                                          <p:spTgt spid="1843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84327"/>
                                        </p:tgtEl>
                                        <p:attrNameLst>
                                          <p:attrName>style.visibility</p:attrName>
                                        </p:attrNameLst>
                                      </p:cBhvr>
                                      <p:to>
                                        <p:strVal val="visible"/>
                                      </p:to>
                                    </p:set>
                                    <p:animEffect transition="in" filter="wipe(right)">
                                      <p:cBhvr>
                                        <p:cTn id="16" dur="500"/>
                                        <p:tgtEl>
                                          <p:spTgt spid="184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7" grpId="0" animBg="1"/>
      <p:bldP spid="184329" grpId="0" animBg="1"/>
      <p:bldP spid="1843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ChangeArrowheads="1"/>
          </p:cNvSpPr>
          <p:nvPr/>
        </p:nvSpPr>
        <p:spPr bwMode="auto">
          <a:xfrm>
            <a:off x="504825" y="1300163"/>
            <a:ext cx="805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endParaRPr lang="en-AU" altLang="hu-HU" sz="2000">
              <a:latin typeface="Comic Sans MS" panose="030F0702030302020204" pitchFamily="66" charset="0"/>
              <a:ea typeface="ＭＳ Ｐゴシック" panose="020B0600070205080204" pitchFamily="34" charset="-128"/>
            </a:endParaRPr>
          </a:p>
        </p:txBody>
      </p:sp>
      <p:sp>
        <p:nvSpPr>
          <p:cNvPr id="34820" name="Text Box 19"/>
          <p:cNvSpPr txBox="1">
            <a:spLocks noChangeArrowheads="1"/>
          </p:cNvSpPr>
          <p:nvPr/>
        </p:nvSpPr>
        <p:spPr bwMode="auto">
          <a:xfrm>
            <a:off x="735923" y="1073149"/>
            <a:ext cx="43402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447675"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1433513" indent="-50787300">
              <a:defRPr>
                <a:solidFill>
                  <a:schemeClr val="tx1"/>
                </a:solidFill>
                <a:latin typeface="Arial" panose="020B0604020202020204" pitchFamily="34" charset="0"/>
              </a:defRPr>
            </a:lvl5pPr>
            <a:lvl6pPr marL="1890713" indent="-50787300" eaLnBrk="0" fontAlgn="base" hangingPunct="0">
              <a:spcBef>
                <a:spcPct val="0"/>
              </a:spcBef>
              <a:spcAft>
                <a:spcPct val="0"/>
              </a:spcAft>
              <a:defRPr>
                <a:solidFill>
                  <a:schemeClr val="tx1"/>
                </a:solidFill>
                <a:latin typeface="Arial" panose="020B0604020202020204" pitchFamily="34" charset="0"/>
              </a:defRPr>
            </a:lvl6pPr>
            <a:lvl7pPr marL="2347913" indent="-50787300" eaLnBrk="0" fontAlgn="base" hangingPunct="0">
              <a:spcBef>
                <a:spcPct val="0"/>
              </a:spcBef>
              <a:spcAft>
                <a:spcPct val="0"/>
              </a:spcAft>
              <a:defRPr>
                <a:solidFill>
                  <a:schemeClr val="tx1"/>
                </a:solidFill>
                <a:latin typeface="Arial" panose="020B0604020202020204" pitchFamily="34" charset="0"/>
              </a:defRPr>
            </a:lvl7pPr>
            <a:lvl8pPr marL="2805113" indent="-50787300" eaLnBrk="0" fontAlgn="base" hangingPunct="0">
              <a:spcBef>
                <a:spcPct val="0"/>
              </a:spcBef>
              <a:spcAft>
                <a:spcPct val="0"/>
              </a:spcAft>
              <a:defRPr>
                <a:solidFill>
                  <a:schemeClr val="tx1"/>
                </a:solidFill>
                <a:latin typeface="Arial" panose="020B0604020202020204" pitchFamily="34" charset="0"/>
              </a:defRPr>
            </a:lvl8pPr>
            <a:lvl9pPr marL="3262313" indent="-507873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2000" b="1" dirty="0">
                <a:latin typeface="Helvetica" panose="020B0604020202020204" pitchFamily="34" charset="0"/>
                <a:ea typeface="ＭＳ Ｐゴシック" panose="020B0600070205080204" pitchFamily="34" charset="-128"/>
              </a:rPr>
              <a:t>Nuclear signatures are unique to the material</a:t>
            </a:r>
          </a:p>
          <a:p>
            <a:pPr eaLnBrk="1" hangingPunct="1"/>
            <a:endParaRPr lang="en-US" altLang="hu-HU" sz="2000" b="1" dirty="0">
              <a:latin typeface="Helvetica" panose="020B0604020202020204" pitchFamily="34" charset="0"/>
              <a:ea typeface="ＭＳ Ｐゴシック" panose="020B0600070205080204" pitchFamily="34" charset="-128"/>
            </a:endParaRPr>
          </a:p>
          <a:p>
            <a:pPr eaLnBrk="1" hangingPunct="1"/>
            <a:r>
              <a:rPr lang="en-US" altLang="hu-HU" sz="2000" b="1" dirty="0">
                <a:latin typeface="Helvetica" panose="020B0604020202020204" pitchFamily="34" charset="0"/>
                <a:ea typeface="ＭＳ Ｐゴシック" panose="020B0600070205080204" pitchFamily="34" charset="-128"/>
              </a:rPr>
              <a:t>Enable an examiner to distinguish one nuclear material from another</a:t>
            </a:r>
          </a:p>
          <a:p>
            <a:pPr eaLnBrk="1" hangingPunct="1"/>
            <a:endParaRPr lang="en-US" altLang="hu-HU" sz="2000" b="1" dirty="0">
              <a:latin typeface="Helvetica" panose="020B0604020202020204" pitchFamily="34" charset="0"/>
              <a:ea typeface="ＭＳ Ｐゴシック" panose="020B0600070205080204" pitchFamily="34" charset="-128"/>
            </a:endParaRPr>
          </a:p>
          <a:p>
            <a:pPr eaLnBrk="1" hangingPunct="1"/>
            <a:r>
              <a:rPr lang="en-US" altLang="hu-HU" sz="2000" b="1" dirty="0">
                <a:latin typeface="Helvetica" panose="020B0604020202020204" pitchFamily="34" charset="0"/>
                <a:ea typeface="ＭＳ Ｐゴシック" panose="020B0600070205080204" pitchFamily="34" charset="-128"/>
              </a:rPr>
              <a:t>Characteristics include:</a:t>
            </a:r>
          </a:p>
          <a:p>
            <a:pPr lvl="1" eaLnBrk="1" hangingPunct="1">
              <a:spcBef>
                <a:spcPct val="40000"/>
              </a:spcBef>
              <a:buFont typeface="Arial" panose="020B0604020202020204" pitchFamily="34" charset="0"/>
              <a:buChar char="•"/>
            </a:pPr>
            <a:r>
              <a:rPr lang="en-US" altLang="hu-HU" sz="2000" b="1" dirty="0">
                <a:latin typeface="Helvetica" panose="020B0604020202020204" pitchFamily="34" charset="0"/>
                <a:ea typeface="ＭＳ Ｐゴシック" panose="020B0600070205080204" pitchFamily="34" charset="-128"/>
              </a:rPr>
              <a:t>isotopic composition</a:t>
            </a:r>
          </a:p>
          <a:p>
            <a:pPr lvl="1" eaLnBrk="1" hangingPunct="1">
              <a:buFont typeface="Arial" panose="020B0604020202020204" pitchFamily="34" charset="0"/>
              <a:buChar char="–"/>
            </a:pPr>
            <a:r>
              <a:rPr lang="en-US" altLang="hu-HU" sz="1600" b="1" baseline="30000" dirty="0">
                <a:latin typeface="Helvetica" panose="020B0604020202020204" pitchFamily="34" charset="0"/>
                <a:ea typeface="ＭＳ Ｐゴシック" panose="020B0600070205080204" pitchFamily="34" charset="-128"/>
              </a:rPr>
              <a:t>235</a:t>
            </a:r>
            <a:r>
              <a:rPr lang="en-US" altLang="hu-HU" sz="1600" b="1" dirty="0">
                <a:latin typeface="Helvetica" panose="020B0604020202020204" pitchFamily="34" charset="0"/>
                <a:ea typeface="ＭＳ Ｐゴシック" panose="020B0600070205080204" pitchFamily="34" charset="-128"/>
              </a:rPr>
              <a:t>U, </a:t>
            </a:r>
            <a:r>
              <a:rPr lang="en-US" altLang="hu-HU" sz="1600" b="1" baseline="30000" dirty="0">
                <a:latin typeface="Helvetica" panose="020B0604020202020204" pitchFamily="34" charset="0"/>
                <a:ea typeface="ＭＳ Ｐゴシック" panose="020B0600070205080204" pitchFamily="34" charset="-128"/>
              </a:rPr>
              <a:t>239</a:t>
            </a:r>
            <a:r>
              <a:rPr lang="en-US" altLang="hu-HU" sz="1600" b="1" dirty="0">
                <a:latin typeface="Helvetica" panose="020B0604020202020204" pitchFamily="34" charset="0"/>
                <a:ea typeface="ＭＳ Ｐゴシック" panose="020B0600070205080204" pitchFamily="34" charset="-128"/>
              </a:rPr>
              <a:t>Pu, </a:t>
            </a:r>
            <a:r>
              <a:rPr lang="en-US" altLang="hu-HU" sz="1600" b="1" baseline="30000" dirty="0">
                <a:latin typeface="Helvetica" panose="020B0604020202020204" pitchFamily="34" charset="0"/>
                <a:ea typeface="ＭＳ Ｐゴシック" panose="020B0600070205080204" pitchFamily="34" charset="-128"/>
              </a:rPr>
              <a:t>241</a:t>
            </a:r>
            <a:r>
              <a:rPr lang="en-US" altLang="hu-HU" sz="1600" b="1" dirty="0">
                <a:latin typeface="Helvetica" panose="020B0604020202020204" pitchFamily="34" charset="0"/>
                <a:ea typeface="ＭＳ Ｐゴシック" panose="020B0600070205080204" pitchFamily="34" charset="-128"/>
              </a:rPr>
              <a:t>Am</a:t>
            </a:r>
          </a:p>
          <a:p>
            <a:pPr lvl="1" eaLnBrk="1" hangingPunct="1">
              <a:spcBef>
                <a:spcPct val="40000"/>
              </a:spcBef>
              <a:buFont typeface="Arial" panose="020B0604020202020204" pitchFamily="34" charset="0"/>
              <a:buChar char="•"/>
            </a:pPr>
            <a:r>
              <a:rPr lang="en-US" altLang="hu-HU" sz="2000" b="1" dirty="0">
                <a:latin typeface="Helvetica" panose="020B0604020202020204" pitchFamily="34" charset="0"/>
                <a:ea typeface="ＭＳ Ｐゴシック" panose="020B0600070205080204" pitchFamily="34" charset="-128"/>
              </a:rPr>
              <a:t>chemical composition </a:t>
            </a:r>
          </a:p>
          <a:p>
            <a:pPr lvl="1" eaLnBrk="1" hangingPunct="1">
              <a:buFont typeface="Arial" panose="020B0604020202020204" pitchFamily="34" charset="0"/>
              <a:buChar char="–"/>
            </a:pPr>
            <a:r>
              <a:rPr lang="en-US" altLang="hu-HU" sz="1600" b="1" dirty="0">
                <a:latin typeface="Helvetica" panose="020B0604020202020204" pitchFamily="34" charset="0"/>
                <a:ea typeface="ＭＳ Ｐゴシック" panose="020B0600070205080204" pitchFamily="34" charset="-128"/>
              </a:rPr>
              <a:t>trace impurities</a:t>
            </a:r>
          </a:p>
          <a:p>
            <a:pPr lvl="1" eaLnBrk="1" hangingPunct="1">
              <a:spcBef>
                <a:spcPct val="40000"/>
              </a:spcBef>
              <a:buFont typeface="Arial" panose="020B0604020202020204" pitchFamily="34" charset="0"/>
              <a:buChar char="•"/>
            </a:pPr>
            <a:r>
              <a:rPr lang="en-US" altLang="hu-HU" sz="2000" b="1" dirty="0">
                <a:latin typeface="Helvetica" panose="020B0604020202020204" pitchFamily="34" charset="0"/>
                <a:ea typeface="ＭＳ Ｐゴシック" panose="020B0600070205080204" pitchFamily="34" charset="-128"/>
              </a:rPr>
              <a:t> physical structure </a:t>
            </a:r>
          </a:p>
          <a:p>
            <a:pPr lvl="1" eaLnBrk="1" hangingPunct="1">
              <a:buFont typeface="Arial" panose="020B0604020202020204" pitchFamily="34" charset="0"/>
              <a:buChar char="–"/>
            </a:pPr>
            <a:r>
              <a:rPr lang="en-US" altLang="hu-HU" sz="1600" b="1" dirty="0">
                <a:latin typeface="Helvetica" panose="020B0604020202020204" pitchFamily="34" charset="0"/>
                <a:ea typeface="ＭＳ Ｐゴシック" panose="020B0600070205080204" pitchFamily="34" charset="-128"/>
              </a:rPr>
              <a:t>color, grain size, grain shape, and sorting</a:t>
            </a:r>
          </a:p>
        </p:txBody>
      </p:sp>
      <p:sp>
        <p:nvSpPr>
          <p:cNvPr id="34821" name="Oval 2"/>
          <p:cNvSpPr>
            <a:spLocks noChangeArrowheads="1"/>
          </p:cNvSpPr>
          <p:nvPr/>
        </p:nvSpPr>
        <p:spPr bwMode="auto">
          <a:xfrm rot="2429144">
            <a:off x="6084888" y="3138488"/>
            <a:ext cx="374650" cy="1277937"/>
          </a:xfrm>
          <a:prstGeom prst="ellipse">
            <a:avLst/>
          </a:prstGeom>
          <a:solidFill>
            <a:srgbClr val="FF2E6D">
              <a:alpha val="50195"/>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34822" name="Oval 3"/>
          <p:cNvSpPr>
            <a:spLocks noChangeArrowheads="1"/>
          </p:cNvSpPr>
          <p:nvPr/>
        </p:nvSpPr>
        <p:spPr bwMode="auto">
          <a:xfrm>
            <a:off x="6648450" y="2395538"/>
            <a:ext cx="688975" cy="1885950"/>
          </a:xfrm>
          <a:prstGeom prst="ellipse">
            <a:avLst/>
          </a:prstGeom>
          <a:solidFill>
            <a:srgbClr val="D4E371">
              <a:alpha val="50195"/>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34823" name="Oval 4"/>
          <p:cNvSpPr>
            <a:spLocks noChangeArrowheads="1"/>
          </p:cNvSpPr>
          <p:nvPr/>
        </p:nvSpPr>
        <p:spPr bwMode="auto">
          <a:xfrm rot="-3222976">
            <a:off x="6099969" y="2529682"/>
            <a:ext cx="365125" cy="1252537"/>
          </a:xfrm>
          <a:prstGeom prst="ellipse">
            <a:avLst/>
          </a:prstGeom>
          <a:solidFill>
            <a:schemeClr val="accent1">
              <a:alpha val="50195"/>
            </a:schemeClr>
          </a:solidFill>
          <a:ln w="9525">
            <a:solidFill>
              <a:schemeClr val="tx1"/>
            </a:solidFill>
            <a:round/>
            <a:headEnd/>
            <a:tailEnd/>
          </a:ln>
        </p:spPr>
        <p:txBody>
          <a:bodyPr vert="eaVert"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34824" name="Oval 5"/>
          <p:cNvSpPr>
            <a:spLocks noChangeArrowheads="1"/>
          </p:cNvSpPr>
          <p:nvPr/>
        </p:nvSpPr>
        <p:spPr bwMode="auto">
          <a:xfrm>
            <a:off x="5048250" y="1811338"/>
            <a:ext cx="3563938" cy="3286125"/>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34825" name="Text Box 7"/>
          <p:cNvSpPr txBox="1">
            <a:spLocks noChangeArrowheads="1"/>
          </p:cNvSpPr>
          <p:nvPr/>
        </p:nvSpPr>
        <p:spPr bwMode="auto">
          <a:xfrm>
            <a:off x="5054600" y="3573463"/>
            <a:ext cx="1022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600" b="1" i="1">
                <a:latin typeface="Comic Sans MS" panose="030F0702030302020204" pitchFamily="66" charset="0"/>
                <a:ea typeface="ＭＳ Ｐゴシック" panose="020B0600070205080204" pitchFamily="34" charset="-128"/>
              </a:rPr>
              <a:t>Isotopes</a:t>
            </a:r>
            <a:endParaRPr lang="en-US" altLang="hu-HU" sz="2400" b="1">
              <a:latin typeface="Times" panose="02020603050405020304" pitchFamily="18" charset="0"/>
              <a:ea typeface="ＭＳ Ｐゴシック" panose="020B0600070205080204" pitchFamily="34" charset="-128"/>
            </a:endParaRPr>
          </a:p>
        </p:txBody>
      </p:sp>
      <p:sp>
        <p:nvSpPr>
          <p:cNvPr id="34826" name="Text Box 8"/>
          <p:cNvSpPr txBox="1">
            <a:spLocks noChangeArrowheads="1"/>
          </p:cNvSpPr>
          <p:nvPr/>
        </p:nvSpPr>
        <p:spPr bwMode="auto">
          <a:xfrm>
            <a:off x="7200900" y="3895725"/>
            <a:ext cx="1714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600" b="1" i="1">
                <a:latin typeface="Comic Sans MS" panose="030F0702030302020204" pitchFamily="66" charset="0"/>
                <a:ea typeface="ＭＳ Ｐゴシック" panose="020B0600070205080204" pitchFamily="34" charset="-128"/>
              </a:rPr>
              <a:t>Trace Elements</a:t>
            </a:r>
            <a:endParaRPr lang="en-US" altLang="hu-HU" sz="2400" b="1" i="1">
              <a:latin typeface="Times" panose="02020603050405020304" pitchFamily="18" charset="0"/>
              <a:ea typeface="ＭＳ Ｐゴシック" panose="020B0600070205080204" pitchFamily="34" charset="-128"/>
            </a:endParaRPr>
          </a:p>
        </p:txBody>
      </p:sp>
      <p:sp>
        <p:nvSpPr>
          <p:cNvPr id="34827" name="Text Box 9"/>
          <p:cNvSpPr txBox="1">
            <a:spLocks noChangeArrowheads="1"/>
          </p:cNvSpPr>
          <p:nvPr/>
        </p:nvSpPr>
        <p:spPr bwMode="auto">
          <a:xfrm>
            <a:off x="5673767" y="2433229"/>
            <a:ext cx="654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600" b="1" i="1" dirty="0">
                <a:latin typeface="Comic Sans MS" panose="030F0702030302020204" pitchFamily="66" charset="0"/>
                <a:ea typeface="ＭＳ Ｐゴシック" panose="020B0600070205080204" pitchFamily="34" charset="-128"/>
              </a:rPr>
              <a:t>Ages</a:t>
            </a:r>
            <a:endParaRPr lang="en-US" altLang="hu-HU" sz="2400" b="1" dirty="0">
              <a:latin typeface="Times" panose="02020603050405020304" pitchFamily="18" charset="0"/>
              <a:ea typeface="ＭＳ Ｐゴシック" panose="020B0600070205080204" pitchFamily="34" charset="-128"/>
            </a:endParaRPr>
          </a:p>
        </p:txBody>
      </p:sp>
      <p:sp>
        <p:nvSpPr>
          <p:cNvPr id="34828" name="Text Box 11"/>
          <p:cNvSpPr txBox="1">
            <a:spLocks noChangeArrowheads="1"/>
          </p:cNvSpPr>
          <p:nvPr/>
        </p:nvSpPr>
        <p:spPr bwMode="auto">
          <a:xfrm>
            <a:off x="5178425" y="4432300"/>
            <a:ext cx="3736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2000" b="1" dirty="0">
                <a:latin typeface="Comic Sans MS" panose="030F0702030302020204" pitchFamily="66" charset="0"/>
                <a:ea typeface="ＭＳ Ｐゴシック" panose="020B0600070205080204" pitchFamily="34" charset="-128"/>
              </a:rPr>
              <a:t>“World” of possible</a:t>
            </a:r>
            <a:r>
              <a:rPr lang="en-US" altLang="hu-HU" sz="2000" b="1" i="1" dirty="0">
                <a:latin typeface="Comic Sans MS" panose="030F0702030302020204" pitchFamily="66" charset="0"/>
                <a:ea typeface="ＭＳ Ｐゴシック" panose="020B0600070205080204" pitchFamily="34" charset="-128"/>
              </a:rPr>
              <a:t> origins</a:t>
            </a:r>
            <a:endParaRPr lang="en-US" altLang="hu-HU" sz="3600" b="1" dirty="0">
              <a:latin typeface="Comic Sans MS" panose="030F0702030302020204" pitchFamily="66" charset="0"/>
              <a:ea typeface="ＭＳ Ｐゴシック" panose="020B0600070205080204" pitchFamily="34" charset="-128"/>
            </a:endParaRPr>
          </a:p>
        </p:txBody>
      </p:sp>
      <p:sp>
        <p:nvSpPr>
          <p:cNvPr id="34829" name="Oval 12"/>
          <p:cNvSpPr>
            <a:spLocks noChangeArrowheads="1"/>
          </p:cNvSpPr>
          <p:nvPr/>
        </p:nvSpPr>
        <p:spPr bwMode="auto">
          <a:xfrm rot="-1580095">
            <a:off x="6523038" y="2955925"/>
            <a:ext cx="1377950" cy="365125"/>
          </a:xfrm>
          <a:prstGeom prst="ellipse">
            <a:avLst/>
          </a:prstGeom>
          <a:solidFill>
            <a:srgbClr val="FF9900">
              <a:alpha val="49019"/>
            </a:srgbClr>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34830" name="Text Box 13"/>
          <p:cNvSpPr txBox="1">
            <a:spLocks noChangeArrowheads="1"/>
          </p:cNvSpPr>
          <p:nvPr/>
        </p:nvSpPr>
        <p:spPr bwMode="auto">
          <a:xfrm>
            <a:off x="7742217" y="2395538"/>
            <a:ext cx="1335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600" b="1" i="1" dirty="0">
                <a:latin typeface="Comic Sans MS" panose="030F0702030302020204" pitchFamily="66" charset="0"/>
                <a:ea typeface="ＭＳ Ｐゴシック" panose="020B0600070205080204" pitchFamily="34" charset="-128"/>
              </a:rPr>
              <a:t>Traditional </a:t>
            </a:r>
          </a:p>
          <a:p>
            <a:pPr eaLnBrk="1" hangingPunct="1"/>
            <a:r>
              <a:rPr lang="en-US" altLang="hu-HU" sz="1600" b="1" i="1" dirty="0">
                <a:latin typeface="Comic Sans MS" panose="030F0702030302020204" pitchFamily="66" charset="0"/>
                <a:ea typeface="ＭＳ Ｐゴシック" panose="020B0600070205080204" pitchFamily="34" charset="-128"/>
              </a:rPr>
              <a:t>Signatures</a:t>
            </a:r>
          </a:p>
        </p:txBody>
      </p:sp>
      <p:sp>
        <p:nvSpPr>
          <p:cNvPr id="34832" name="Rectangle 6"/>
          <p:cNvSpPr>
            <a:spLocks noChangeArrowheads="1"/>
          </p:cNvSpPr>
          <p:nvPr/>
        </p:nvSpPr>
        <p:spPr bwMode="auto">
          <a:xfrm>
            <a:off x="1504019" y="5757862"/>
            <a:ext cx="6867525" cy="950912"/>
          </a:xfrm>
          <a:prstGeom prst="rect">
            <a:avLst/>
          </a:prstGeom>
          <a:solidFill>
            <a:schemeClr val="bg1"/>
          </a:solidFill>
          <a:ln>
            <a:noFill/>
          </a:ln>
          <a:effectLst/>
        </p:spPr>
        <p:txBody>
          <a:bodyPr lIns="92075" tIns="46038" rIns="92075" bIns="4603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hu-HU" sz="2400" dirty="0">
                <a:latin typeface="Calibri" panose="020F0502020204030204" pitchFamily="34" charset="0"/>
              </a:rPr>
              <a:t>There is no one single answer, multiple signatures build nuclear forensics confidence</a:t>
            </a:r>
          </a:p>
        </p:txBody>
      </p:sp>
      <p:sp>
        <p:nvSpPr>
          <p:cNvPr id="34833" name="Text Box 9"/>
          <p:cNvSpPr txBox="1">
            <a:spLocks noChangeArrowheads="1"/>
          </p:cNvSpPr>
          <p:nvPr/>
        </p:nvSpPr>
        <p:spPr bwMode="auto">
          <a:xfrm>
            <a:off x="6351587" y="2034908"/>
            <a:ext cx="1282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600" b="1" i="1" dirty="0">
                <a:latin typeface="Comic Sans MS" panose="030F0702030302020204" pitchFamily="66" charset="0"/>
                <a:ea typeface="ＭＳ Ｐゴシック" panose="020B0600070205080204" pitchFamily="34" charset="-128"/>
              </a:rPr>
              <a:t>Morphology</a:t>
            </a:r>
            <a:endParaRPr lang="en-US" altLang="hu-HU" sz="2400" b="1" dirty="0">
              <a:latin typeface="Times" panose="02020603050405020304" pitchFamily="18" charset="0"/>
              <a:ea typeface="ＭＳ Ｐゴシック" panose="020B0600070205080204" pitchFamily="34" charset="-128"/>
            </a:endParaRPr>
          </a:p>
        </p:txBody>
      </p:sp>
      <p:sp>
        <p:nvSpPr>
          <p:cNvPr id="2" name="ชื่อเรื่อง 1">
            <a:extLst>
              <a:ext uri="{FF2B5EF4-FFF2-40B4-BE49-F238E27FC236}">
                <a16:creationId xmlns:a16="http://schemas.microsoft.com/office/drawing/2014/main" id="{6E3337F3-B05D-4925-A76F-3A39493D0AF1}"/>
              </a:ext>
            </a:extLst>
          </p:cNvPr>
          <p:cNvSpPr txBox="1">
            <a:spLocks/>
          </p:cNvSpPr>
          <p:nvPr/>
        </p:nvSpPr>
        <p:spPr>
          <a:xfrm>
            <a:off x="1609725" y="34423"/>
            <a:ext cx="6600220"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การตรวจพิสูจน์เอกลักษณ์ทางนิวเคลียร์</a:t>
            </a:r>
            <a:br>
              <a:rPr lang="th-TH" sz="4200" b="1" dirty="0">
                <a:solidFill>
                  <a:schemeClr val="tx1"/>
                </a:solidFill>
                <a:latin typeface="TH SarabunPSK" panose="020B0500040200020003" pitchFamily="34" charset="-34"/>
                <a:cs typeface="TH SarabunPSK" panose="020B0500040200020003" pitchFamily="34" charset="-34"/>
              </a:rPr>
            </a:br>
            <a:endParaRPr lang="th-TH" sz="4200" b="1" dirty="0">
              <a:solidFill>
                <a:schemeClr val="tx1"/>
              </a:solidFill>
              <a:latin typeface="TH SarabunPSK" panose="020B0500040200020003" pitchFamily="34" charset="-34"/>
              <a:cs typeface="TH SarabunPSK" panose="020B0500040200020003" pitchFamily="34" charset="-34"/>
            </a:endParaRPr>
          </a:p>
          <a:p>
            <a:pPr algn="ct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3" name="Star: 5 Points 2">
            <a:extLst>
              <a:ext uri="{FF2B5EF4-FFF2-40B4-BE49-F238E27FC236}">
                <a16:creationId xmlns:a16="http://schemas.microsoft.com/office/drawing/2014/main" id="{D7DE1EEA-F388-4FE2-BEF4-E532D45F400F}"/>
              </a:ext>
            </a:extLst>
          </p:cNvPr>
          <p:cNvSpPr/>
          <p:nvPr/>
        </p:nvSpPr>
        <p:spPr>
          <a:xfrm>
            <a:off x="6513554" y="3213106"/>
            <a:ext cx="338138" cy="342066"/>
          </a:xfrm>
          <a:prstGeom prst="star5">
            <a:avLst/>
          </a:prstGeom>
          <a:solidFill>
            <a:srgbClr val="C00000"/>
          </a:solidFill>
          <a:ln>
            <a:solidFill>
              <a:srgbClr val="C0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584920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8656DAE9-9BB4-409E-91DE-AE84348E3512}"/>
              </a:ext>
            </a:extLst>
          </p:cNvPr>
          <p:cNvSpPr txBox="1">
            <a:spLocks/>
          </p:cNvSpPr>
          <p:nvPr/>
        </p:nvSpPr>
        <p:spPr>
          <a:xfrm>
            <a:off x="1402802" y="24477"/>
            <a:ext cx="6600220"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การตรวจพิสูจน์เอกลักษณ์ทางนิวเคลียร์</a:t>
            </a:r>
            <a:br>
              <a:rPr lang="th-TH" sz="4200" b="1" dirty="0">
                <a:solidFill>
                  <a:schemeClr val="tx1"/>
                </a:solidFill>
                <a:latin typeface="TH SarabunPSK" panose="020B0500040200020003" pitchFamily="34" charset="-34"/>
                <a:cs typeface="TH SarabunPSK" panose="020B0500040200020003" pitchFamily="34" charset="-34"/>
              </a:rPr>
            </a:br>
            <a:endParaRPr lang="th-TH" sz="4200" b="1" dirty="0">
              <a:solidFill>
                <a:schemeClr val="tx1"/>
              </a:solidFill>
              <a:latin typeface="TH SarabunPSK" panose="020B0500040200020003" pitchFamily="34" charset="-34"/>
              <a:cs typeface="TH SarabunPSK" panose="020B0500040200020003" pitchFamily="34" charset="-34"/>
            </a:endParaRPr>
          </a:p>
          <a:p>
            <a:pPr algn="ct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3" name="TextBox 2">
            <a:extLst>
              <a:ext uri="{FF2B5EF4-FFF2-40B4-BE49-F238E27FC236}">
                <a16:creationId xmlns:a16="http://schemas.microsoft.com/office/drawing/2014/main" id="{AB94F08E-2793-4D5F-8C29-5FDC72B290D1}"/>
              </a:ext>
            </a:extLst>
          </p:cNvPr>
          <p:cNvSpPr txBox="1"/>
          <p:nvPr/>
        </p:nvSpPr>
        <p:spPr>
          <a:xfrm>
            <a:off x="1968500" y="1066800"/>
            <a:ext cx="5738046" cy="461665"/>
          </a:xfrm>
          <a:prstGeom prst="rect">
            <a:avLst/>
          </a:prstGeom>
          <a:noFill/>
        </p:spPr>
        <p:txBody>
          <a:bodyPr wrap="none" rtlCol="0">
            <a:spAutoFit/>
          </a:bodyPr>
          <a:lstStyle/>
          <a:p>
            <a:r>
              <a:rPr lang="en-US" sz="2400" b="1" dirty="0"/>
              <a:t>Characteristic parameters for investigation  </a:t>
            </a:r>
            <a:endParaRPr lang="th-TH" sz="2400" b="1" dirty="0"/>
          </a:p>
        </p:txBody>
      </p:sp>
      <p:sp>
        <p:nvSpPr>
          <p:cNvPr id="5" name="TextBox 4">
            <a:extLst>
              <a:ext uri="{FF2B5EF4-FFF2-40B4-BE49-F238E27FC236}">
                <a16:creationId xmlns:a16="http://schemas.microsoft.com/office/drawing/2014/main" id="{922CCB90-575E-4346-98FE-8CB79FDC8047}"/>
              </a:ext>
            </a:extLst>
          </p:cNvPr>
          <p:cNvSpPr txBox="1"/>
          <p:nvPr/>
        </p:nvSpPr>
        <p:spPr>
          <a:xfrm>
            <a:off x="746509" y="1707919"/>
            <a:ext cx="7650982" cy="41126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200" dirty="0"/>
              <a:t>Examination of </a:t>
            </a:r>
            <a:r>
              <a:rPr lang="en-US" sz="2200" dirty="0">
                <a:solidFill>
                  <a:srgbClr val="3333CC"/>
                </a:solidFill>
              </a:rPr>
              <a:t>physical characteristics </a:t>
            </a:r>
          </a:p>
          <a:p>
            <a:pPr>
              <a:lnSpc>
                <a:spcPct val="150000"/>
              </a:lnSpc>
            </a:pPr>
            <a:r>
              <a:rPr lang="en-US" sz="2200" dirty="0"/>
              <a:t>     (structure, color, density, form, mass)</a:t>
            </a:r>
          </a:p>
          <a:p>
            <a:pPr marL="285750" indent="-285750">
              <a:lnSpc>
                <a:spcPct val="150000"/>
              </a:lnSpc>
              <a:buFont typeface="Arial" panose="020B0604020202020204" pitchFamily="34" charset="0"/>
              <a:buChar char="•"/>
            </a:pPr>
            <a:r>
              <a:rPr lang="en-US" sz="2200" dirty="0">
                <a:solidFill>
                  <a:srgbClr val="3333CC"/>
                </a:solidFill>
              </a:rPr>
              <a:t>Morphological </a:t>
            </a:r>
            <a:r>
              <a:rPr lang="en-US" sz="2200" dirty="0"/>
              <a:t>study</a:t>
            </a:r>
          </a:p>
          <a:p>
            <a:pPr marL="285750" indent="-285750">
              <a:lnSpc>
                <a:spcPct val="150000"/>
              </a:lnSpc>
              <a:buFont typeface="Arial" panose="020B0604020202020204" pitchFamily="34" charset="0"/>
              <a:buChar char="•"/>
            </a:pPr>
            <a:r>
              <a:rPr lang="en-US" sz="2200" dirty="0"/>
              <a:t>Determination of </a:t>
            </a:r>
            <a:r>
              <a:rPr lang="en-US" sz="2200" dirty="0">
                <a:solidFill>
                  <a:srgbClr val="3333CC"/>
                </a:solidFill>
              </a:rPr>
              <a:t>isotopic composition </a:t>
            </a:r>
            <a:r>
              <a:rPr lang="en-US" sz="2200" dirty="0"/>
              <a:t>of uranium and/or plutonium (enrichment)</a:t>
            </a:r>
          </a:p>
          <a:p>
            <a:pPr marL="285750" indent="-285750">
              <a:lnSpc>
                <a:spcPct val="150000"/>
              </a:lnSpc>
              <a:buFont typeface="Arial" panose="020B0604020202020204" pitchFamily="34" charset="0"/>
              <a:buChar char="•"/>
            </a:pPr>
            <a:r>
              <a:rPr lang="en-US" sz="2200" dirty="0">
                <a:solidFill>
                  <a:srgbClr val="3333CC"/>
                </a:solidFill>
              </a:rPr>
              <a:t>Production date</a:t>
            </a:r>
          </a:p>
          <a:p>
            <a:pPr marL="285750" indent="-285750">
              <a:lnSpc>
                <a:spcPct val="150000"/>
              </a:lnSpc>
              <a:buFont typeface="Arial" panose="020B0604020202020204" pitchFamily="34" charset="0"/>
              <a:buChar char="•"/>
            </a:pPr>
            <a:r>
              <a:rPr lang="en-US" sz="2200" dirty="0">
                <a:solidFill>
                  <a:srgbClr val="3333CC"/>
                </a:solidFill>
              </a:rPr>
              <a:t>Impurities</a:t>
            </a:r>
            <a:r>
              <a:rPr lang="en-US" sz="2200" dirty="0"/>
              <a:t> (e.g. REE, trace elements)</a:t>
            </a:r>
          </a:p>
          <a:p>
            <a:pPr marL="285750" indent="-285750">
              <a:lnSpc>
                <a:spcPct val="150000"/>
              </a:lnSpc>
              <a:buFont typeface="Arial" panose="020B0604020202020204" pitchFamily="34" charset="0"/>
              <a:buChar char="•"/>
            </a:pPr>
            <a:r>
              <a:rPr lang="en-US" sz="2200" dirty="0"/>
              <a:t>Determination of </a:t>
            </a:r>
            <a:r>
              <a:rPr lang="en-US" sz="2200" dirty="0">
                <a:solidFill>
                  <a:srgbClr val="3333CC"/>
                </a:solidFill>
              </a:rPr>
              <a:t>reprocessing</a:t>
            </a:r>
            <a:r>
              <a:rPr lang="en-US" sz="2200" dirty="0"/>
              <a:t> </a:t>
            </a:r>
            <a:endParaRPr lang="th-TH" sz="2200" dirty="0"/>
          </a:p>
        </p:txBody>
      </p:sp>
      <p:pic>
        <p:nvPicPr>
          <p:cNvPr id="6" name="Picture 126">
            <a:extLst>
              <a:ext uri="{FF2B5EF4-FFF2-40B4-BE49-F238E27FC236}">
                <a16:creationId xmlns:a16="http://schemas.microsoft.com/office/drawing/2014/main" id="{F3FA596D-F4F8-472F-BA0D-DED22C7917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2301" y="1710143"/>
            <a:ext cx="2832100" cy="1705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2">
            <a:extLst>
              <a:ext uri="{FF2B5EF4-FFF2-40B4-BE49-F238E27FC236}">
                <a16:creationId xmlns:a16="http://schemas.microsoft.com/office/drawing/2014/main" id="{E64891B9-E6FE-42AB-9C09-C1398FA79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51" y="5153039"/>
            <a:ext cx="1786509"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8">
            <a:extLst>
              <a:ext uri="{FF2B5EF4-FFF2-40B4-BE49-F238E27FC236}">
                <a16:creationId xmlns:a16="http://schemas.microsoft.com/office/drawing/2014/main" id="{2A0A27ED-0C64-4FAB-807D-E231ABEC1B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9751" y="3898264"/>
            <a:ext cx="1668600" cy="124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9">
            <a:extLst>
              <a:ext uri="{FF2B5EF4-FFF2-40B4-BE49-F238E27FC236}">
                <a16:creationId xmlns:a16="http://schemas.microsoft.com/office/drawing/2014/main" id="{D849DEDD-A801-40C2-AD62-D3FFD55864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2107" y="3930356"/>
            <a:ext cx="1161830" cy="100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432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2"/>
          </p:nvPr>
        </p:nvSpPr>
        <p:spPr/>
        <p:txBody>
          <a:bodyPr/>
          <a:lstStyle/>
          <a:p>
            <a:pPr>
              <a:defRPr/>
            </a:pPr>
            <a:fld id="{5A0C04E0-3906-4D46-88D8-E6B4EE570817}" type="slidenum">
              <a:rPr lang="hu-HU"/>
              <a:pPr>
                <a:defRPr/>
              </a:pPr>
              <a:t>34</a:t>
            </a:fld>
            <a:endParaRPr lang="hu-HU"/>
          </a:p>
        </p:txBody>
      </p:sp>
      <p:sp>
        <p:nvSpPr>
          <p:cNvPr id="7" name="Szövegdoboz 6"/>
          <p:cNvSpPr txBox="1"/>
          <p:nvPr/>
        </p:nvSpPr>
        <p:spPr>
          <a:xfrm>
            <a:off x="0" y="918678"/>
            <a:ext cx="9097670" cy="353943"/>
          </a:xfrm>
          <a:prstGeom prst="rect">
            <a:avLst/>
          </a:prstGeom>
          <a:noFill/>
        </p:spPr>
        <p:txBody>
          <a:bodyPr wrap="square">
            <a:spAutoFit/>
          </a:bodyPr>
          <a:lstStyle/>
          <a:p>
            <a:pPr algn="ctr" defTabSz="872568" fontAlgn="auto">
              <a:spcBef>
                <a:spcPts val="0"/>
              </a:spcBef>
              <a:spcAft>
                <a:spcPts val="0"/>
              </a:spcAft>
              <a:defRPr/>
            </a:pPr>
            <a:r>
              <a:rPr lang="hu-HU" sz="1700" b="1" dirty="0">
                <a:solidFill>
                  <a:srgbClr val="3333CC"/>
                </a:solidFill>
              </a:rPr>
              <a:t>Laboratory Methods and</a:t>
            </a:r>
            <a:r>
              <a:rPr lang="th-TH" sz="1700" b="1" dirty="0">
                <a:solidFill>
                  <a:srgbClr val="3333CC"/>
                </a:solidFill>
              </a:rPr>
              <a:t> </a:t>
            </a:r>
            <a:r>
              <a:rPr lang="hu-HU" sz="1700" b="1" dirty="0">
                <a:solidFill>
                  <a:srgbClr val="3333CC"/>
                </a:solidFill>
              </a:rPr>
              <a:t>Techniques for Nuclear</a:t>
            </a:r>
            <a:r>
              <a:rPr lang="th-TH" sz="1700" b="1" dirty="0">
                <a:solidFill>
                  <a:srgbClr val="3333CC"/>
                </a:solidFill>
              </a:rPr>
              <a:t> </a:t>
            </a:r>
            <a:r>
              <a:rPr lang="hu-HU" sz="1700" b="1" dirty="0">
                <a:solidFill>
                  <a:srgbClr val="3333CC"/>
                </a:solidFill>
              </a:rPr>
              <a:t>Forensics Examination</a:t>
            </a:r>
            <a:r>
              <a:rPr lang="th-TH" sz="1700" b="1" dirty="0">
                <a:solidFill>
                  <a:srgbClr val="3333CC"/>
                </a:solidFill>
              </a:rPr>
              <a:t> </a:t>
            </a:r>
            <a:r>
              <a:rPr lang="hu-HU" sz="1700" b="1" dirty="0">
                <a:solidFill>
                  <a:srgbClr val="3333CC"/>
                </a:solidFill>
              </a:rPr>
              <a:t>with Typical</a:t>
            </a:r>
            <a:r>
              <a:rPr lang="th-TH" sz="1700" b="1" dirty="0">
                <a:solidFill>
                  <a:srgbClr val="3333CC"/>
                </a:solidFill>
              </a:rPr>
              <a:t> </a:t>
            </a:r>
            <a:r>
              <a:rPr lang="hu-HU" sz="1700" b="1" dirty="0">
                <a:solidFill>
                  <a:srgbClr val="3333CC"/>
                </a:solidFill>
              </a:rPr>
              <a:t>Timescales</a:t>
            </a:r>
          </a:p>
        </p:txBody>
      </p:sp>
      <p:sp>
        <p:nvSpPr>
          <p:cNvPr id="32773" name="Szövegdoboz 7"/>
          <p:cNvSpPr txBox="1">
            <a:spLocks noChangeArrowheads="1"/>
          </p:cNvSpPr>
          <p:nvPr/>
        </p:nvSpPr>
        <p:spPr bwMode="auto">
          <a:xfrm>
            <a:off x="2649894" y="6550223"/>
            <a:ext cx="4159642" cy="338554"/>
          </a:xfrm>
          <a:prstGeom prst="rect">
            <a:avLst/>
          </a:prstGeom>
          <a:noFill/>
          <a:ln w="9525">
            <a:noFill/>
            <a:miter lim="800000"/>
            <a:headEnd/>
            <a:tailEnd/>
          </a:ln>
        </p:spPr>
        <p:txBody>
          <a:bodyPr wrap="square">
            <a:spAutoFit/>
          </a:bodyPr>
          <a:lstStyle/>
          <a:p>
            <a:pPr algn="ctr"/>
            <a:r>
              <a:rPr lang="th-TH" sz="1600" b="1" dirty="0">
                <a:latin typeface="TH SarabunPSK" panose="020B0500040200020003" pitchFamily="34" charset="-34"/>
                <a:cs typeface="TH SarabunPSK" panose="020B0500040200020003" pitchFamily="34" charset="-34"/>
              </a:rPr>
              <a:t>ที่มา </a:t>
            </a:r>
            <a:r>
              <a:rPr lang="en-US" sz="1600" b="1" dirty="0">
                <a:latin typeface="TH SarabunPSK" panose="020B0500040200020003" pitchFamily="34" charset="-34"/>
                <a:cs typeface="TH SarabunPSK" panose="020B0500040200020003" pitchFamily="34" charset="-34"/>
              </a:rPr>
              <a:t>: IAEA Nuclear Security Series No. 2-G (Rev.1)</a:t>
            </a:r>
            <a:endParaRPr lang="hu-HU" sz="1600" b="1" dirty="0">
              <a:latin typeface="TH SarabunPSK" panose="020B0500040200020003" pitchFamily="34" charset="-34"/>
              <a:cs typeface="TH SarabunPSK" panose="020B0500040200020003" pitchFamily="34" charset="-34"/>
            </a:endParaRPr>
          </a:p>
        </p:txBody>
      </p:sp>
      <p:sp>
        <p:nvSpPr>
          <p:cNvPr id="8" name="ชื่อเรื่อง 1">
            <a:extLst>
              <a:ext uri="{FF2B5EF4-FFF2-40B4-BE49-F238E27FC236}">
                <a16:creationId xmlns:a16="http://schemas.microsoft.com/office/drawing/2014/main" id="{8656DAE9-9BB4-409E-91DE-AE84348E3512}"/>
              </a:ext>
            </a:extLst>
          </p:cNvPr>
          <p:cNvSpPr txBox="1">
            <a:spLocks/>
          </p:cNvSpPr>
          <p:nvPr/>
        </p:nvSpPr>
        <p:spPr>
          <a:xfrm>
            <a:off x="1311275" y="71130"/>
            <a:ext cx="6600220"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การตรวจพิสูจน์เอกลักษณ์ทางนิวเคลียร์</a:t>
            </a:r>
            <a:br>
              <a:rPr lang="th-TH" sz="4200" b="1" dirty="0">
                <a:solidFill>
                  <a:schemeClr val="tx1"/>
                </a:solidFill>
                <a:latin typeface="TH SarabunPSK" panose="020B0500040200020003" pitchFamily="34" charset="-34"/>
                <a:cs typeface="TH SarabunPSK" panose="020B0500040200020003" pitchFamily="34" charset="-34"/>
              </a:rPr>
            </a:br>
            <a:endParaRPr lang="th-TH" sz="4200" b="1" dirty="0">
              <a:solidFill>
                <a:schemeClr val="tx1"/>
              </a:solidFill>
              <a:latin typeface="TH SarabunPSK" panose="020B0500040200020003" pitchFamily="34" charset="-34"/>
              <a:cs typeface="TH SarabunPSK" panose="020B0500040200020003" pitchFamily="34" charset="-34"/>
            </a:endParaRPr>
          </a:p>
          <a:p>
            <a:pPr algn="ctr"/>
            <a:endParaRPr lang="th-TH" sz="4200" dirty="0">
              <a:solidFill>
                <a:schemeClr val="tx1"/>
              </a:solidFill>
              <a:latin typeface="TH SarabunPSK" panose="020B0500040200020003" pitchFamily="34" charset="-34"/>
              <a:cs typeface="TH SarabunPSK" panose="020B0500040200020003" pitchFamily="34" charset="-34"/>
            </a:endParaRPr>
          </a:p>
        </p:txBody>
      </p:sp>
      <p:graphicFrame>
        <p:nvGraphicFramePr>
          <p:cNvPr id="3" name="Table 2"/>
          <p:cNvGraphicFramePr>
            <a:graphicFrameLocks noGrp="1"/>
          </p:cNvGraphicFramePr>
          <p:nvPr>
            <p:extLst>
              <p:ext uri="{D42A27DB-BD31-4B8C-83A1-F6EECF244321}">
                <p14:modId xmlns:p14="http://schemas.microsoft.com/office/powerpoint/2010/main" val="701138635"/>
              </p:ext>
            </p:extLst>
          </p:nvPr>
        </p:nvGraphicFramePr>
        <p:xfrm>
          <a:off x="60974" y="1279407"/>
          <a:ext cx="8971059" cy="5252720"/>
        </p:xfrm>
        <a:graphic>
          <a:graphicData uri="http://schemas.openxmlformats.org/drawingml/2006/table">
            <a:tbl>
              <a:tblPr firstRow="1" bandRow="1">
                <a:tableStyleId>{93296810-A885-4BE3-A3E7-6D5BEEA58F35}</a:tableStyleId>
              </a:tblPr>
              <a:tblGrid>
                <a:gridCol w="1705896">
                  <a:extLst>
                    <a:ext uri="{9D8B030D-6E8A-4147-A177-3AD203B41FA5}">
                      <a16:colId xmlns:a16="http://schemas.microsoft.com/office/drawing/2014/main" val="3486848168"/>
                    </a:ext>
                  </a:extLst>
                </a:gridCol>
                <a:gridCol w="2299961">
                  <a:extLst>
                    <a:ext uri="{9D8B030D-6E8A-4147-A177-3AD203B41FA5}">
                      <a16:colId xmlns:a16="http://schemas.microsoft.com/office/drawing/2014/main" val="2279656463"/>
                    </a:ext>
                  </a:extLst>
                </a:gridCol>
                <a:gridCol w="2658434">
                  <a:extLst>
                    <a:ext uri="{9D8B030D-6E8A-4147-A177-3AD203B41FA5}">
                      <a16:colId xmlns:a16="http://schemas.microsoft.com/office/drawing/2014/main" val="632095155"/>
                    </a:ext>
                  </a:extLst>
                </a:gridCol>
                <a:gridCol w="2306768">
                  <a:extLst>
                    <a:ext uri="{9D8B030D-6E8A-4147-A177-3AD203B41FA5}">
                      <a16:colId xmlns:a16="http://schemas.microsoft.com/office/drawing/2014/main" val="2704973112"/>
                    </a:ext>
                  </a:extLst>
                </a:gridCol>
              </a:tblGrid>
              <a:tr h="370840">
                <a:tc rowSpan="2">
                  <a:txBody>
                    <a:bodyPr/>
                    <a:lstStyle/>
                    <a:p>
                      <a:pPr algn="ctr"/>
                      <a:endParaRPr lang="th-TH" sz="1400" dirty="0" smtClean="0"/>
                    </a:p>
                    <a:p>
                      <a:pPr algn="ctr"/>
                      <a:r>
                        <a:rPr lang="en-US" sz="1400" dirty="0" smtClean="0"/>
                        <a:t>Technique/method</a:t>
                      </a:r>
                      <a:endParaRPr lang="en-US" sz="1400" dirty="0"/>
                    </a:p>
                  </a:txBody>
                  <a:tcPr/>
                </a:tc>
                <a:tc gridSpan="3">
                  <a:txBody>
                    <a:bodyPr/>
                    <a:lstStyle/>
                    <a:p>
                      <a:pPr algn="ctr"/>
                      <a:r>
                        <a:rPr lang="en-US" sz="1400" dirty="0"/>
                        <a:t>Conducted within</a:t>
                      </a:r>
                    </a:p>
                  </a:txBody>
                  <a:tcPr/>
                </a:tc>
                <a:tc hMerge="1">
                  <a:txBody>
                    <a:bodyPr/>
                    <a:lstStyle/>
                    <a:p>
                      <a:pPr algn="ctr"/>
                      <a:endParaRPr lang="en-US" sz="1400" dirty="0"/>
                    </a:p>
                  </a:txBody>
                  <a:tcPr/>
                </a:tc>
                <a:tc hMerge="1">
                  <a:txBody>
                    <a:bodyPr/>
                    <a:lstStyle/>
                    <a:p>
                      <a:pPr algn="ctr"/>
                      <a:endParaRPr lang="en-US" sz="1400" dirty="0"/>
                    </a:p>
                  </a:txBody>
                  <a:tcPr/>
                </a:tc>
                <a:extLst>
                  <a:ext uri="{0D108BD9-81ED-4DB2-BD59-A6C34878D82A}">
                    <a16:rowId xmlns:a16="http://schemas.microsoft.com/office/drawing/2014/main" val="4098821499"/>
                  </a:ext>
                </a:extLst>
              </a:tr>
              <a:tr h="370840">
                <a:tc vMerge="1">
                  <a:txBody>
                    <a:bodyPr/>
                    <a:lstStyle/>
                    <a:p>
                      <a:pPr algn="ctr"/>
                      <a:endParaRPr lang="en-US" sz="1400" dirty="0"/>
                    </a:p>
                  </a:txBody>
                  <a:tcPr>
                    <a:solidFill>
                      <a:schemeClr val="accent6">
                        <a:lumMod val="60000"/>
                        <a:lumOff val="40000"/>
                      </a:schemeClr>
                    </a:solidFill>
                  </a:tcPr>
                </a:tc>
                <a:tc>
                  <a:txBody>
                    <a:bodyPr/>
                    <a:lstStyle/>
                    <a:p>
                      <a:pPr algn="ctr"/>
                      <a:r>
                        <a:rPr lang="en-US" sz="1400" dirty="0"/>
                        <a:t>24 hours</a:t>
                      </a:r>
                    </a:p>
                  </a:txBody>
                  <a:tcPr>
                    <a:solidFill>
                      <a:schemeClr val="accent6">
                        <a:lumMod val="60000"/>
                        <a:lumOff val="40000"/>
                      </a:schemeClr>
                    </a:solidFill>
                  </a:tcPr>
                </a:tc>
                <a:tc>
                  <a:txBody>
                    <a:bodyPr/>
                    <a:lstStyle/>
                    <a:p>
                      <a:pPr algn="ctr"/>
                      <a:r>
                        <a:rPr lang="en-US" sz="1400" dirty="0"/>
                        <a:t>1 week</a:t>
                      </a:r>
                    </a:p>
                  </a:txBody>
                  <a:tcPr>
                    <a:solidFill>
                      <a:schemeClr val="accent6">
                        <a:lumMod val="60000"/>
                        <a:lumOff val="40000"/>
                      </a:schemeClr>
                    </a:solidFill>
                  </a:tcPr>
                </a:tc>
                <a:tc>
                  <a:txBody>
                    <a:bodyPr/>
                    <a:lstStyle/>
                    <a:p>
                      <a:pPr algn="ctr"/>
                      <a:r>
                        <a:rPr lang="en-US" sz="1400" dirty="0"/>
                        <a:t>2 months</a:t>
                      </a:r>
                    </a:p>
                  </a:txBody>
                  <a:tcPr>
                    <a:solidFill>
                      <a:schemeClr val="accent6">
                        <a:lumMod val="60000"/>
                        <a:lumOff val="40000"/>
                      </a:schemeClr>
                    </a:solidFill>
                  </a:tcPr>
                </a:tc>
                <a:extLst>
                  <a:ext uri="{0D108BD9-81ED-4DB2-BD59-A6C34878D82A}">
                    <a16:rowId xmlns:a16="http://schemas.microsoft.com/office/drawing/2014/main" val="1405907214"/>
                  </a:ext>
                </a:extLst>
              </a:tr>
              <a:tr h="370840">
                <a:tc>
                  <a:txBody>
                    <a:bodyPr/>
                    <a:lstStyle/>
                    <a:p>
                      <a:r>
                        <a:rPr lang="en-US" sz="1400" dirty="0"/>
                        <a:t>Radiological</a:t>
                      </a:r>
                    </a:p>
                  </a:txBody>
                  <a:tcPr/>
                </a:tc>
                <a:tc>
                  <a:txBody>
                    <a:bodyPr/>
                    <a:lstStyle/>
                    <a:p>
                      <a:r>
                        <a:rPr lang="en-US" sz="1400" dirty="0"/>
                        <a:t>- Dose rate ( </a:t>
                      </a:r>
                      <a:r>
                        <a:rPr lang="en-US" sz="1400" dirty="0">
                          <a:sym typeface="Symbol" panose="05050102010706020507" pitchFamily="18" charset="2"/>
                        </a:rPr>
                        <a:t></a:t>
                      </a:r>
                      <a:r>
                        <a:rPr lang="en-US" sz="1400" dirty="0"/>
                        <a:t>, </a:t>
                      </a:r>
                      <a:r>
                        <a:rPr lang="en-US" sz="1400" dirty="0">
                          <a:sym typeface="Symbol" panose="05050102010706020507" pitchFamily="18" charset="2"/>
                        </a:rPr>
                        <a:t>, </a:t>
                      </a:r>
                      <a:r>
                        <a:rPr lang="en-US" sz="1400" baseline="0" dirty="0">
                          <a:sym typeface="Symbol" panose="05050102010706020507" pitchFamily="18" charset="2"/>
                        </a:rPr>
                        <a:t> </a:t>
                      </a:r>
                      <a:r>
                        <a:rPr lang="en-US" sz="1400" dirty="0"/>
                        <a:t>)</a:t>
                      </a:r>
                    </a:p>
                    <a:p>
                      <a:r>
                        <a:rPr lang="en-US" sz="1400" dirty="0"/>
                        <a:t>- Surface contaminations</a:t>
                      </a:r>
                    </a:p>
                    <a:p>
                      <a:r>
                        <a:rPr lang="en-US" sz="1400" dirty="0"/>
                        <a:t>- Radiography</a:t>
                      </a:r>
                    </a:p>
                  </a:txBody>
                  <a:tcPr/>
                </a:tc>
                <a:tc>
                  <a:txBody>
                    <a:bodyPr/>
                    <a:lstStyle/>
                    <a:p>
                      <a:pPr algn="ctr"/>
                      <a:endParaRPr lang="en-US" sz="1400" dirty="0"/>
                    </a:p>
                    <a:p>
                      <a:pPr algn="ctr"/>
                      <a:r>
                        <a:rPr lang="en-US" sz="1400" dirty="0"/>
                        <a:t>-</a:t>
                      </a:r>
                    </a:p>
                  </a:txBody>
                  <a:tcPr/>
                </a:tc>
                <a:tc>
                  <a:txBody>
                    <a:bodyPr/>
                    <a:lstStyle/>
                    <a:p>
                      <a:pPr algn="ctr"/>
                      <a:endParaRPr lang="en-US" sz="1400" dirty="0"/>
                    </a:p>
                    <a:p>
                      <a:pPr algn="ctr"/>
                      <a:r>
                        <a:rPr lang="en-US" sz="1400" dirty="0"/>
                        <a:t>-</a:t>
                      </a:r>
                    </a:p>
                  </a:txBody>
                  <a:tcPr/>
                </a:tc>
                <a:extLst>
                  <a:ext uri="{0D108BD9-81ED-4DB2-BD59-A6C34878D82A}">
                    <a16:rowId xmlns:a16="http://schemas.microsoft.com/office/drawing/2014/main" val="3551283377"/>
                  </a:ext>
                </a:extLst>
              </a:tr>
              <a:tr h="370840">
                <a:tc>
                  <a:txBody>
                    <a:bodyPr/>
                    <a:lstStyle/>
                    <a:p>
                      <a:r>
                        <a:rPr lang="en-US" sz="1400" dirty="0"/>
                        <a:t>Physical</a:t>
                      </a:r>
                    </a:p>
                    <a:p>
                      <a:r>
                        <a:rPr lang="en-US" sz="1400" dirty="0"/>
                        <a:t>characterization</a:t>
                      </a:r>
                    </a:p>
                  </a:txBody>
                  <a:tcPr/>
                </a:tc>
                <a:tc>
                  <a:txBody>
                    <a:bodyPr/>
                    <a:lstStyle/>
                    <a:p>
                      <a:r>
                        <a:rPr lang="en-US" sz="1400" dirty="0"/>
                        <a:t>- Visual inspection</a:t>
                      </a:r>
                    </a:p>
                    <a:p>
                      <a:r>
                        <a:rPr lang="en-US" sz="1400" dirty="0"/>
                        <a:t>- Photography</a:t>
                      </a:r>
                    </a:p>
                    <a:p>
                      <a:r>
                        <a:rPr lang="en-US" sz="1400" dirty="0"/>
                        <a:t>- Weight</a:t>
                      </a:r>
                      <a:r>
                        <a:rPr lang="en-US" sz="1400" baseline="0" dirty="0"/>
                        <a:t> determination</a:t>
                      </a:r>
                    </a:p>
                    <a:p>
                      <a:r>
                        <a:rPr lang="en-US" sz="1400" baseline="0" dirty="0"/>
                        <a:t>- Dimensional determination</a:t>
                      </a:r>
                    </a:p>
                    <a:p>
                      <a:r>
                        <a:rPr lang="en-US" sz="1400" baseline="0" dirty="0"/>
                        <a:t>- Optical microscopy</a:t>
                      </a:r>
                    </a:p>
                    <a:p>
                      <a:r>
                        <a:rPr lang="en-US" sz="1400" baseline="0" dirty="0"/>
                        <a:t>- Density</a:t>
                      </a:r>
                    </a:p>
                  </a:txBody>
                  <a:tcPr/>
                </a:tc>
                <a:tc>
                  <a:txBody>
                    <a:bodyPr/>
                    <a:lstStyle/>
                    <a:p>
                      <a:r>
                        <a:rPr lang="en-US" sz="1400" dirty="0"/>
                        <a:t>- Microstructure, morphology and other</a:t>
                      </a:r>
                      <a:r>
                        <a:rPr lang="en-US" sz="1400" baseline="0" dirty="0"/>
                        <a:t> physical characteristics</a:t>
                      </a:r>
                    </a:p>
                    <a:p>
                      <a:r>
                        <a:rPr lang="en-US" sz="1400" baseline="0" dirty="0"/>
                        <a:t>- SEM</a:t>
                      </a:r>
                    </a:p>
                    <a:p>
                      <a:r>
                        <a:rPr lang="en-US" sz="1400" baseline="0" dirty="0"/>
                        <a:t>- X ray diffraction</a:t>
                      </a:r>
                      <a:endParaRPr lang="en-US" sz="1400" dirty="0"/>
                    </a:p>
                  </a:txBody>
                  <a:tcPr/>
                </a:tc>
                <a:tc>
                  <a:txBody>
                    <a:bodyPr/>
                    <a:lstStyle/>
                    <a:p>
                      <a:r>
                        <a:rPr lang="en-US" sz="1400" dirty="0"/>
                        <a:t>- Nanostructure,</a:t>
                      </a:r>
                      <a:r>
                        <a:rPr lang="en-US" sz="1400" baseline="0" dirty="0"/>
                        <a:t> morphology and other physical characteristics </a:t>
                      </a:r>
                    </a:p>
                    <a:p>
                      <a:r>
                        <a:rPr lang="en-US" sz="1400" baseline="0" dirty="0"/>
                        <a:t>- TEM</a:t>
                      </a:r>
                      <a:endParaRPr lang="en-US" sz="1400" dirty="0"/>
                    </a:p>
                  </a:txBody>
                  <a:tcPr/>
                </a:tc>
                <a:extLst>
                  <a:ext uri="{0D108BD9-81ED-4DB2-BD59-A6C34878D82A}">
                    <a16:rowId xmlns:a16="http://schemas.microsoft.com/office/drawing/2014/main" val="2883113186"/>
                  </a:ext>
                </a:extLst>
              </a:tr>
              <a:tr h="370840">
                <a:tc>
                  <a:txBody>
                    <a:bodyPr/>
                    <a:lstStyle/>
                    <a:p>
                      <a:r>
                        <a:rPr lang="en-US" sz="1400" dirty="0"/>
                        <a:t>Isotopic analysis</a:t>
                      </a:r>
                    </a:p>
                  </a:txBody>
                  <a:tcPr/>
                </a:tc>
                <a:tc>
                  <a:txBody>
                    <a:bodyPr/>
                    <a:lstStyle/>
                    <a:p>
                      <a:r>
                        <a:rPr lang="en-US" sz="1400" dirty="0"/>
                        <a:t>- HRGRS</a:t>
                      </a:r>
                    </a:p>
                  </a:txBody>
                  <a:tcPr/>
                </a:tc>
                <a:tc>
                  <a:txBody>
                    <a:bodyPr/>
                    <a:lstStyle/>
                    <a:p>
                      <a:r>
                        <a:rPr lang="en-US" sz="1400" dirty="0"/>
                        <a:t>- TIMS</a:t>
                      </a:r>
                    </a:p>
                    <a:p>
                      <a:r>
                        <a:rPr lang="en-US" sz="1400" dirty="0"/>
                        <a:t>- ICP-MS</a:t>
                      </a:r>
                    </a:p>
                  </a:txBody>
                  <a:tcPr/>
                </a:tc>
                <a:tc>
                  <a:txBody>
                    <a:bodyPr/>
                    <a:lstStyle/>
                    <a:p>
                      <a:r>
                        <a:rPr lang="en-US" sz="1400" dirty="0"/>
                        <a:t>- SIMS</a:t>
                      </a:r>
                    </a:p>
                    <a:p>
                      <a:r>
                        <a:rPr lang="en-US" sz="1400" dirty="0"/>
                        <a:t>- Radioactive counting</a:t>
                      </a:r>
                      <a:r>
                        <a:rPr lang="en-US" sz="1400" baseline="0" dirty="0"/>
                        <a:t> techniques</a:t>
                      </a:r>
                      <a:endParaRPr lang="en-US" sz="1400" dirty="0"/>
                    </a:p>
                  </a:txBody>
                  <a:tcPr/>
                </a:tc>
                <a:extLst>
                  <a:ext uri="{0D108BD9-81ED-4DB2-BD59-A6C34878D82A}">
                    <a16:rowId xmlns:a16="http://schemas.microsoft.com/office/drawing/2014/main" val="1450981168"/>
                  </a:ext>
                </a:extLst>
              </a:tr>
              <a:tr h="370840">
                <a:tc>
                  <a:txBody>
                    <a:bodyPr/>
                    <a:lstStyle/>
                    <a:p>
                      <a:r>
                        <a:rPr lang="en-US" sz="1400" dirty="0" err="1"/>
                        <a:t>Radiochronometry</a:t>
                      </a:r>
                      <a:endParaRPr lang="en-US" sz="1400" dirty="0"/>
                    </a:p>
                  </a:txBody>
                  <a:tcPr/>
                </a:tc>
                <a:tc>
                  <a:txBody>
                    <a:bodyPr/>
                    <a:lstStyle/>
                    <a:p>
                      <a:r>
                        <a:rPr lang="en-US" sz="1400" dirty="0"/>
                        <a:t>- HRGRS</a:t>
                      </a:r>
                      <a:r>
                        <a:rPr lang="en-US" sz="1400" baseline="0" dirty="0"/>
                        <a:t> (for Pu)</a:t>
                      </a:r>
                      <a:endParaRPr lang="en-US" sz="1400" dirty="0"/>
                    </a:p>
                  </a:txBody>
                  <a:tcPr/>
                </a:tc>
                <a:tc>
                  <a:txBody>
                    <a:bodyPr/>
                    <a:lstStyle/>
                    <a:p>
                      <a:r>
                        <a:rPr lang="en-US" sz="1400" dirty="0"/>
                        <a:t>- TIMES</a:t>
                      </a:r>
                    </a:p>
                    <a:p>
                      <a:r>
                        <a:rPr lang="en-US" sz="1400" dirty="0"/>
                        <a:t>- ICP-MS</a:t>
                      </a:r>
                    </a:p>
                  </a:txBody>
                  <a:tcPr/>
                </a:tc>
                <a:tc>
                  <a:txBody>
                    <a:bodyPr/>
                    <a:lstStyle/>
                    <a:p>
                      <a:r>
                        <a:rPr lang="en-US" sz="1400" dirty="0"/>
                        <a:t>- HRGRS</a:t>
                      </a:r>
                      <a:r>
                        <a:rPr lang="en-US" sz="1400" baseline="0" dirty="0"/>
                        <a:t> (for U)</a:t>
                      </a:r>
                    </a:p>
                    <a:p>
                      <a:r>
                        <a:rPr lang="en-US" sz="1400" baseline="0" dirty="0"/>
                        <a:t>- Alpha spectrometry</a:t>
                      </a:r>
                      <a:endParaRPr lang="en-US" sz="1400" dirty="0"/>
                    </a:p>
                  </a:txBody>
                  <a:tcPr/>
                </a:tc>
                <a:extLst>
                  <a:ext uri="{0D108BD9-81ED-4DB2-BD59-A6C34878D82A}">
                    <a16:rowId xmlns:a16="http://schemas.microsoft.com/office/drawing/2014/main" val="1926702853"/>
                  </a:ext>
                </a:extLst>
              </a:tr>
              <a:tr h="370840">
                <a:tc>
                  <a:txBody>
                    <a:bodyPr/>
                    <a:lstStyle/>
                    <a:p>
                      <a:r>
                        <a:rPr lang="en-US" sz="1400" dirty="0"/>
                        <a:t>Elemental/</a:t>
                      </a:r>
                      <a:r>
                        <a:rPr lang="en-US" sz="1400" baseline="0" dirty="0"/>
                        <a:t> chemical composition</a:t>
                      </a:r>
                      <a:endParaRPr lang="en-US" sz="1400" dirty="0"/>
                    </a:p>
                  </a:txBody>
                  <a:tcPr/>
                </a:tc>
                <a:tc>
                  <a:txBody>
                    <a:bodyPr/>
                    <a:lstStyle/>
                    <a:p>
                      <a:r>
                        <a:rPr lang="en-US" sz="1400" dirty="0"/>
                        <a:t>- X-ray fluorescence</a:t>
                      </a:r>
                    </a:p>
                  </a:txBody>
                  <a:tcPr/>
                </a:tc>
                <a:tc>
                  <a:txBody>
                    <a:bodyPr/>
                    <a:lstStyle/>
                    <a:p>
                      <a:r>
                        <a:rPr lang="en-US" sz="1400" dirty="0"/>
                        <a:t>- ICP-MS</a:t>
                      </a:r>
                    </a:p>
                    <a:p>
                      <a:r>
                        <a:rPr lang="en-US" sz="1400" dirty="0"/>
                        <a:t>-</a:t>
                      </a:r>
                      <a:r>
                        <a:rPr lang="en-US" sz="1400" baseline="0" dirty="0"/>
                        <a:t> </a:t>
                      </a:r>
                      <a:r>
                        <a:rPr lang="en-US" sz="1400" dirty="0"/>
                        <a:t>Chemical assay</a:t>
                      </a:r>
                    </a:p>
                    <a:p>
                      <a:r>
                        <a:rPr lang="en-US" sz="1400" dirty="0"/>
                        <a:t>- FTIR spectrometry</a:t>
                      </a:r>
                    </a:p>
                    <a:p>
                      <a:r>
                        <a:rPr lang="en-US" sz="1400" dirty="0"/>
                        <a:t>- SEM/</a:t>
                      </a:r>
                      <a:r>
                        <a:rPr lang="en-US" sz="1400" baseline="0" dirty="0"/>
                        <a:t> X ray spectrometry</a:t>
                      </a:r>
                    </a:p>
                    <a:p>
                      <a:r>
                        <a:rPr lang="en-US" sz="1400" baseline="0" dirty="0"/>
                        <a:t>- IDMS</a:t>
                      </a:r>
                    </a:p>
                  </a:txBody>
                  <a:tcPr/>
                </a:tc>
                <a:tc>
                  <a:txBody>
                    <a:bodyPr/>
                    <a:lstStyle/>
                    <a:p>
                      <a:r>
                        <a:rPr lang="en-US" sz="1400" dirty="0"/>
                        <a:t>- GC-MS</a:t>
                      </a:r>
                    </a:p>
                  </a:txBody>
                  <a:tcPr/>
                </a:tc>
                <a:extLst>
                  <a:ext uri="{0D108BD9-81ED-4DB2-BD59-A6C34878D82A}">
                    <a16:rowId xmlns:a16="http://schemas.microsoft.com/office/drawing/2014/main" val="176682373"/>
                  </a:ext>
                </a:extLst>
              </a:tr>
            </a:tbl>
          </a:graphicData>
        </a:graphic>
      </p:graphicFrame>
    </p:spTree>
    <p:extLst>
      <p:ext uri="{BB962C8B-B14F-4D97-AF65-F5344CB8AC3E}">
        <p14:creationId xmlns:p14="http://schemas.microsoft.com/office/powerpoint/2010/main" val="1666104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EC755-92F2-4EDA-8E49-13723544D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99" y="1432483"/>
            <a:ext cx="7525800" cy="4591691"/>
          </a:xfrm>
          <a:prstGeom prst="rect">
            <a:avLst/>
          </a:prstGeom>
        </p:spPr>
      </p:pic>
      <p:sp>
        <p:nvSpPr>
          <p:cNvPr id="4" name="ชื่อเรื่อง 1">
            <a:extLst>
              <a:ext uri="{FF2B5EF4-FFF2-40B4-BE49-F238E27FC236}">
                <a16:creationId xmlns:a16="http://schemas.microsoft.com/office/drawing/2014/main" id="{D338296B-D118-4CAD-B3DF-96A5EB3021DA}"/>
              </a:ext>
            </a:extLst>
          </p:cNvPr>
          <p:cNvSpPr txBox="1">
            <a:spLocks/>
          </p:cNvSpPr>
          <p:nvPr/>
        </p:nvSpPr>
        <p:spPr>
          <a:xfrm>
            <a:off x="1549400" y="0"/>
            <a:ext cx="6270020"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การตรวจพิสูจน์เอกลักษณ์ทางนิวเคลียร์</a:t>
            </a:r>
            <a:br>
              <a:rPr lang="th-TH" sz="4200" b="1" dirty="0">
                <a:solidFill>
                  <a:schemeClr val="tx1"/>
                </a:solidFill>
                <a:latin typeface="TH SarabunPSK" panose="020B0500040200020003" pitchFamily="34" charset="-34"/>
                <a:cs typeface="TH SarabunPSK" panose="020B0500040200020003" pitchFamily="34" charset="-34"/>
              </a:rPr>
            </a:br>
            <a:endParaRPr lang="th-TH" sz="4200" dirty="0">
              <a:solidFill>
                <a:schemeClr val="tx1"/>
              </a:solidFill>
              <a:latin typeface="TH SarabunPSK" panose="020B0500040200020003" pitchFamily="34" charset="-34"/>
              <a:cs typeface="TH SarabunPSK" panose="020B0500040200020003" pitchFamily="34" charset="-34"/>
            </a:endParaRPr>
          </a:p>
        </p:txBody>
      </p:sp>
      <p:sp>
        <p:nvSpPr>
          <p:cNvPr id="5" name="สี่เหลี่ยมผืนผ้า 9">
            <a:extLst>
              <a:ext uri="{FF2B5EF4-FFF2-40B4-BE49-F238E27FC236}">
                <a16:creationId xmlns:a16="http://schemas.microsoft.com/office/drawing/2014/main" id="{50106ED0-3414-47CE-8A05-B22A8A3E893D}"/>
              </a:ext>
            </a:extLst>
          </p:cNvPr>
          <p:cNvSpPr/>
          <p:nvPr/>
        </p:nvSpPr>
        <p:spPr>
          <a:xfrm>
            <a:off x="2007966" y="970818"/>
            <a:ext cx="5128065" cy="461665"/>
          </a:xfrm>
          <a:prstGeom prst="rect">
            <a:avLst/>
          </a:prstGeom>
        </p:spPr>
        <p:txBody>
          <a:bodyPr wrap="square">
            <a:spAutoFit/>
          </a:bodyPr>
          <a:lstStyle/>
          <a:p>
            <a:pPr algn="ctr"/>
            <a:r>
              <a:rPr lang="en-US" sz="2400" b="1" dirty="0">
                <a:solidFill>
                  <a:srgbClr val="003399"/>
                </a:solidFill>
                <a:cs typeface="TH SarabunPSK" panose="020B0500040200020003" pitchFamily="34" charset="-34"/>
              </a:rPr>
              <a:t>Organization : Sample Processing</a:t>
            </a:r>
            <a:endParaRPr lang="th-TH" sz="2400" b="1" dirty="0">
              <a:solidFill>
                <a:srgbClr val="003399"/>
              </a:solidFill>
              <a:cs typeface="TH SarabunPSK" panose="020B0500040200020003" pitchFamily="34" charset="-34"/>
            </a:endParaRPr>
          </a:p>
        </p:txBody>
      </p:sp>
    </p:spTree>
    <p:extLst>
      <p:ext uri="{BB962C8B-B14F-4D97-AF65-F5344CB8AC3E}">
        <p14:creationId xmlns:p14="http://schemas.microsoft.com/office/powerpoint/2010/main" val="26578822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idx="4294967295"/>
          </p:nvPr>
        </p:nvSpPr>
        <p:spPr bwMode="auto">
          <a:xfrm>
            <a:off x="377370" y="920750"/>
            <a:ext cx="8328479" cy="83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eaLnBrk="1" hangingPunct="1">
              <a:defRPr/>
            </a:pPr>
            <a:r>
              <a:rPr lang="en-US" altLang="hu-HU" sz="2200" dirty="0">
                <a:solidFill>
                  <a:srgbClr val="3333CC"/>
                </a:solidFill>
                <a:effectLst>
                  <a:outerShdw blurRad="38100" dist="38100" dir="2700000" algn="tl">
                    <a:srgbClr val="C0C0C0"/>
                  </a:outerShdw>
                </a:effectLst>
                <a:latin typeface="+mn-lt"/>
                <a:cs typeface="Helvetica" panose="020B0604020202020204" pitchFamily="34" charset="0"/>
              </a:rPr>
              <a:t>Nuclear forensics utilizes an array of isotopic, chemical and physical evidence in addition to traditional evidence</a:t>
            </a:r>
          </a:p>
        </p:txBody>
      </p:sp>
      <p:grpSp>
        <p:nvGrpSpPr>
          <p:cNvPr id="40963" name="Group 3"/>
          <p:cNvGrpSpPr>
            <a:grpSpLocks/>
          </p:cNvGrpSpPr>
          <p:nvPr/>
        </p:nvGrpSpPr>
        <p:grpSpPr bwMode="auto">
          <a:xfrm>
            <a:off x="1079500" y="3286125"/>
            <a:ext cx="1357313" cy="327025"/>
            <a:chOff x="985" y="1343"/>
            <a:chExt cx="855" cy="206"/>
          </a:xfrm>
        </p:grpSpPr>
        <p:sp>
          <p:nvSpPr>
            <p:cNvPr id="41005" name="Oval 4"/>
            <p:cNvSpPr>
              <a:spLocks noChangeArrowheads="1"/>
            </p:cNvSpPr>
            <p:nvPr/>
          </p:nvSpPr>
          <p:spPr bwMode="auto">
            <a:xfrm>
              <a:off x="985" y="1343"/>
              <a:ext cx="820" cy="206"/>
            </a:xfrm>
            <a:prstGeom prst="ellipse">
              <a:avLst/>
            </a:prstGeom>
            <a:solidFill>
              <a:srgbClr val="D5EDDB"/>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1006" name="Rectangle 5"/>
            <p:cNvSpPr>
              <a:spLocks noChangeArrowheads="1"/>
            </p:cNvSpPr>
            <p:nvPr/>
          </p:nvSpPr>
          <p:spPr bwMode="auto">
            <a:xfrm>
              <a:off x="996" y="1349"/>
              <a:ext cx="8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Wax colorant</a:t>
              </a:r>
            </a:p>
          </p:txBody>
        </p:sp>
      </p:grpSp>
      <p:grpSp>
        <p:nvGrpSpPr>
          <p:cNvPr id="40964" name="Group 6"/>
          <p:cNvGrpSpPr>
            <a:grpSpLocks/>
          </p:cNvGrpSpPr>
          <p:nvPr/>
        </p:nvGrpSpPr>
        <p:grpSpPr bwMode="auto">
          <a:xfrm>
            <a:off x="739775" y="3765550"/>
            <a:ext cx="1301750" cy="339725"/>
            <a:chOff x="646" y="1626"/>
            <a:chExt cx="820" cy="214"/>
          </a:xfrm>
        </p:grpSpPr>
        <p:sp>
          <p:nvSpPr>
            <p:cNvPr id="41003" name="Oval 7"/>
            <p:cNvSpPr>
              <a:spLocks noChangeArrowheads="1"/>
            </p:cNvSpPr>
            <p:nvPr/>
          </p:nvSpPr>
          <p:spPr bwMode="auto">
            <a:xfrm>
              <a:off x="646" y="1634"/>
              <a:ext cx="820" cy="206"/>
            </a:xfrm>
            <a:prstGeom prst="ellipse">
              <a:avLst/>
            </a:prstGeom>
            <a:solidFill>
              <a:srgbClr val="D5EDDB"/>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1004" name="Rectangle 8"/>
            <p:cNvSpPr>
              <a:spLocks noChangeArrowheads="1"/>
            </p:cNvSpPr>
            <p:nvPr/>
          </p:nvSpPr>
          <p:spPr bwMode="auto">
            <a:xfrm>
              <a:off x="676" y="1626"/>
              <a:ext cx="75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Paper origin</a:t>
              </a:r>
            </a:p>
          </p:txBody>
        </p:sp>
      </p:grpSp>
      <p:grpSp>
        <p:nvGrpSpPr>
          <p:cNvPr id="40965" name="Group 9"/>
          <p:cNvGrpSpPr>
            <a:grpSpLocks/>
          </p:cNvGrpSpPr>
          <p:nvPr/>
        </p:nvGrpSpPr>
        <p:grpSpPr bwMode="auto">
          <a:xfrm>
            <a:off x="666750" y="4284663"/>
            <a:ext cx="1844675" cy="327025"/>
            <a:chOff x="319" y="1942"/>
            <a:chExt cx="954" cy="206"/>
          </a:xfrm>
        </p:grpSpPr>
        <p:sp>
          <p:nvSpPr>
            <p:cNvPr id="41001" name="Oval 10"/>
            <p:cNvSpPr>
              <a:spLocks noChangeArrowheads="1"/>
            </p:cNvSpPr>
            <p:nvPr/>
          </p:nvSpPr>
          <p:spPr bwMode="auto">
            <a:xfrm>
              <a:off x="319" y="1942"/>
              <a:ext cx="954" cy="206"/>
            </a:xfrm>
            <a:prstGeom prst="ellipse">
              <a:avLst/>
            </a:prstGeom>
            <a:solidFill>
              <a:srgbClr val="D5EDDB"/>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1002" name="Rectangle 11"/>
            <p:cNvSpPr>
              <a:spLocks noChangeArrowheads="1"/>
            </p:cNvSpPr>
            <p:nvPr/>
          </p:nvSpPr>
          <p:spPr bwMode="auto">
            <a:xfrm>
              <a:off x="368" y="1954"/>
              <a:ext cx="8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Lead metallurgy</a:t>
              </a:r>
            </a:p>
          </p:txBody>
        </p:sp>
      </p:grpSp>
      <p:grpSp>
        <p:nvGrpSpPr>
          <p:cNvPr id="40966" name="Group 12"/>
          <p:cNvGrpSpPr>
            <a:grpSpLocks/>
          </p:cNvGrpSpPr>
          <p:nvPr/>
        </p:nvGrpSpPr>
        <p:grpSpPr bwMode="auto">
          <a:xfrm>
            <a:off x="854075" y="4765675"/>
            <a:ext cx="1487488" cy="331788"/>
            <a:chOff x="192" y="2252"/>
            <a:chExt cx="820" cy="209"/>
          </a:xfrm>
        </p:grpSpPr>
        <p:sp>
          <p:nvSpPr>
            <p:cNvPr id="40999" name="Oval 13"/>
            <p:cNvSpPr>
              <a:spLocks noChangeArrowheads="1"/>
            </p:cNvSpPr>
            <p:nvPr/>
          </p:nvSpPr>
          <p:spPr bwMode="auto">
            <a:xfrm>
              <a:off x="192" y="2255"/>
              <a:ext cx="820" cy="206"/>
            </a:xfrm>
            <a:prstGeom prst="ellipse">
              <a:avLst/>
            </a:prstGeom>
            <a:solidFill>
              <a:srgbClr val="D5EDDB"/>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1000" name="Rectangle 14"/>
            <p:cNvSpPr>
              <a:spLocks noChangeArrowheads="1"/>
            </p:cNvSpPr>
            <p:nvPr/>
          </p:nvSpPr>
          <p:spPr bwMode="auto">
            <a:xfrm>
              <a:off x="208" y="2252"/>
              <a:ext cx="76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Lead isotopics</a:t>
              </a:r>
            </a:p>
          </p:txBody>
        </p:sp>
      </p:grpSp>
      <p:grpSp>
        <p:nvGrpSpPr>
          <p:cNvPr id="40967" name="Group 15"/>
          <p:cNvGrpSpPr>
            <a:grpSpLocks/>
          </p:cNvGrpSpPr>
          <p:nvPr/>
        </p:nvGrpSpPr>
        <p:grpSpPr bwMode="auto">
          <a:xfrm>
            <a:off x="1223963" y="5254625"/>
            <a:ext cx="1719262" cy="327025"/>
            <a:chOff x="278" y="2542"/>
            <a:chExt cx="1083" cy="206"/>
          </a:xfrm>
        </p:grpSpPr>
        <p:sp>
          <p:nvSpPr>
            <p:cNvPr id="40997" name="Oval 16"/>
            <p:cNvSpPr>
              <a:spLocks noChangeArrowheads="1"/>
            </p:cNvSpPr>
            <p:nvPr/>
          </p:nvSpPr>
          <p:spPr bwMode="auto">
            <a:xfrm>
              <a:off x="278" y="2542"/>
              <a:ext cx="1083" cy="206"/>
            </a:xfrm>
            <a:prstGeom prst="ellipse">
              <a:avLst/>
            </a:prstGeom>
            <a:solidFill>
              <a:srgbClr val="D5EDDB"/>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0998" name="Rectangle 17"/>
            <p:cNvSpPr>
              <a:spLocks noChangeArrowheads="1"/>
            </p:cNvSpPr>
            <p:nvPr/>
          </p:nvSpPr>
          <p:spPr bwMode="auto">
            <a:xfrm>
              <a:off x="302" y="2555"/>
              <a:ext cx="104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Ampoule material</a:t>
              </a:r>
            </a:p>
          </p:txBody>
        </p:sp>
      </p:grpSp>
      <p:grpSp>
        <p:nvGrpSpPr>
          <p:cNvPr id="40968" name="Group 18"/>
          <p:cNvGrpSpPr>
            <a:grpSpLocks/>
          </p:cNvGrpSpPr>
          <p:nvPr/>
        </p:nvGrpSpPr>
        <p:grpSpPr bwMode="auto">
          <a:xfrm>
            <a:off x="6156325" y="5276850"/>
            <a:ext cx="1682750" cy="304800"/>
            <a:chOff x="476" y="2620"/>
            <a:chExt cx="1060" cy="192"/>
          </a:xfrm>
        </p:grpSpPr>
        <p:sp>
          <p:nvSpPr>
            <p:cNvPr id="40995" name="Oval 19"/>
            <p:cNvSpPr>
              <a:spLocks noChangeArrowheads="1"/>
            </p:cNvSpPr>
            <p:nvPr/>
          </p:nvSpPr>
          <p:spPr bwMode="auto">
            <a:xfrm>
              <a:off x="476" y="2627"/>
              <a:ext cx="1060" cy="180"/>
            </a:xfrm>
            <a:prstGeom prst="ellipse">
              <a:avLst/>
            </a:prstGeom>
            <a:solidFill>
              <a:srgbClr val="E8C8FA"/>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0996" name="Rectangle 20"/>
            <p:cNvSpPr>
              <a:spLocks noChangeArrowheads="1"/>
            </p:cNvSpPr>
            <p:nvPr/>
          </p:nvSpPr>
          <p:spPr bwMode="auto">
            <a:xfrm>
              <a:off x="510" y="2620"/>
              <a:ext cx="9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U &amp; Pu isotopics</a:t>
              </a:r>
            </a:p>
          </p:txBody>
        </p:sp>
      </p:grpSp>
      <p:grpSp>
        <p:nvGrpSpPr>
          <p:cNvPr id="40969" name="Group 21"/>
          <p:cNvGrpSpPr>
            <a:grpSpLocks/>
          </p:cNvGrpSpPr>
          <p:nvPr/>
        </p:nvGrpSpPr>
        <p:grpSpPr bwMode="auto">
          <a:xfrm>
            <a:off x="6518275" y="4792663"/>
            <a:ext cx="1682750" cy="311150"/>
            <a:chOff x="753" y="2920"/>
            <a:chExt cx="1060" cy="196"/>
          </a:xfrm>
        </p:grpSpPr>
        <p:sp>
          <p:nvSpPr>
            <p:cNvPr id="40993" name="Oval 22"/>
            <p:cNvSpPr>
              <a:spLocks noChangeArrowheads="1"/>
            </p:cNvSpPr>
            <p:nvPr/>
          </p:nvSpPr>
          <p:spPr bwMode="auto">
            <a:xfrm>
              <a:off x="753" y="2936"/>
              <a:ext cx="1060" cy="180"/>
            </a:xfrm>
            <a:prstGeom prst="ellipse">
              <a:avLst/>
            </a:prstGeom>
            <a:solidFill>
              <a:srgbClr val="E8C8FA"/>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0994" name="Rectangle 23"/>
            <p:cNvSpPr>
              <a:spLocks noChangeArrowheads="1"/>
            </p:cNvSpPr>
            <p:nvPr/>
          </p:nvSpPr>
          <p:spPr bwMode="auto">
            <a:xfrm>
              <a:off x="948" y="2920"/>
              <a:ext cx="71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Age-dating</a:t>
              </a:r>
            </a:p>
          </p:txBody>
        </p:sp>
      </p:grpSp>
      <p:grpSp>
        <p:nvGrpSpPr>
          <p:cNvPr id="40970" name="Group 24"/>
          <p:cNvGrpSpPr>
            <a:grpSpLocks/>
          </p:cNvGrpSpPr>
          <p:nvPr/>
        </p:nvGrpSpPr>
        <p:grpSpPr bwMode="auto">
          <a:xfrm>
            <a:off x="6788150" y="4291013"/>
            <a:ext cx="2159000" cy="327025"/>
            <a:chOff x="3982" y="2239"/>
            <a:chExt cx="1360" cy="206"/>
          </a:xfrm>
        </p:grpSpPr>
        <p:sp>
          <p:nvSpPr>
            <p:cNvPr id="40991" name="Oval 25"/>
            <p:cNvSpPr>
              <a:spLocks noChangeArrowheads="1"/>
            </p:cNvSpPr>
            <p:nvPr/>
          </p:nvSpPr>
          <p:spPr bwMode="auto">
            <a:xfrm>
              <a:off x="3982" y="2239"/>
              <a:ext cx="1360" cy="206"/>
            </a:xfrm>
            <a:prstGeom prst="ellipse">
              <a:avLst/>
            </a:prstGeom>
            <a:solidFill>
              <a:srgbClr val="E8C8FA"/>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0992" name="Rectangle 26"/>
            <p:cNvSpPr>
              <a:spLocks noChangeArrowheads="1"/>
            </p:cNvSpPr>
            <p:nvPr/>
          </p:nvSpPr>
          <p:spPr bwMode="auto">
            <a:xfrm>
              <a:off x="4021" y="2246"/>
              <a:ext cx="129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Residual radionuclides</a:t>
              </a:r>
            </a:p>
          </p:txBody>
        </p:sp>
      </p:grpSp>
      <p:grpSp>
        <p:nvGrpSpPr>
          <p:cNvPr id="40971" name="Group 27"/>
          <p:cNvGrpSpPr>
            <a:grpSpLocks/>
          </p:cNvGrpSpPr>
          <p:nvPr/>
        </p:nvGrpSpPr>
        <p:grpSpPr bwMode="auto">
          <a:xfrm>
            <a:off x="6937375" y="3768725"/>
            <a:ext cx="1809750" cy="327025"/>
            <a:chOff x="4076" y="1958"/>
            <a:chExt cx="1140" cy="206"/>
          </a:xfrm>
        </p:grpSpPr>
        <p:sp>
          <p:nvSpPr>
            <p:cNvPr id="40989" name="Oval 28"/>
            <p:cNvSpPr>
              <a:spLocks noChangeArrowheads="1"/>
            </p:cNvSpPr>
            <p:nvPr/>
          </p:nvSpPr>
          <p:spPr bwMode="auto">
            <a:xfrm>
              <a:off x="4076" y="1958"/>
              <a:ext cx="1114" cy="206"/>
            </a:xfrm>
            <a:prstGeom prst="ellipse">
              <a:avLst/>
            </a:prstGeom>
            <a:solidFill>
              <a:srgbClr val="E8C8FA"/>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0990" name="Rectangle 29"/>
            <p:cNvSpPr>
              <a:spLocks noChangeArrowheads="1"/>
            </p:cNvSpPr>
            <p:nvPr/>
          </p:nvSpPr>
          <p:spPr bwMode="auto">
            <a:xfrm>
              <a:off x="4111" y="1962"/>
              <a:ext cx="110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Impurity elements</a:t>
              </a:r>
            </a:p>
          </p:txBody>
        </p:sp>
      </p:grpSp>
      <p:grpSp>
        <p:nvGrpSpPr>
          <p:cNvPr id="40972" name="Group 30"/>
          <p:cNvGrpSpPr>
            <a:grpSpLocks/>
          </p:cNvGrpSpPr>
          <p:nvPr/>
        </p:nvGrpSpPr>
        <p:grpSpPr bwMode="auto">
          <a:xfrm>
            <a:off x="6292850" y="2692400"/>
            <a:ext cx="2243138" cy="327025"/>
            <a:chOff x="3566" y="1256"/>
            <a:chExt cx="1413" cy="206"/>
          </a:xfrm>
        </p:grpSpPr>
        <p:sp>
          <p:nvSpPr>
            <p:cNvPr id="40987" name="Oval 31"/>
            <p:cNvSpPr>
              <a:spLocks noChangeArrowheads="1"/>
            </p:cNvSpPr>
            <p:nvPr/>
          </p:nvSpPr>
          <p:spPr bwMode="auto">
            <a:xfrm>
              <a:off x="3566" y="1256"/>
              <a:ext cx="1413" cy="206"/>
            </a:xfrm>
            <a:prstGeom prst="ellipse">
              <a:avLst/>
            </a:prstGeom>
            <a:solidFill>
              <a:srgbClr val="E8C8FA"/>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0988" name="Rectangle 32"/>
            <p:cNvSpPr>
              <a:spLocks noChangeArrowheads="1"/>
            </p:cNvSpPr>
            <p:nvPr/>
          </p:nvSpPr>
          <p:spPr bwMode="auto">
            <a:xfrm>
              <a:off x="3577" y="1263"/>
              <a:ext cx="1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hu-HU" sz="1400" b="1">
                <a:latin typeface="Comic Sans MS" panose="030F0702030302020204" pitchFamily="66" charset="0"/>
                <a:ea typeface="ＭＳ Ｐゴシック" panose="020B0600070205080204" pitchFamily="34" charset="-128"/>
              </a:endParaRPr>
            </a:p>
          </p:txBody>
        </p:sp>
      </p:grpSp>
      <p:grpSp>
        <p:nvGrpSpPr>
          <p:cNvPr id="40973" name="Group 33"/>
          <p:cNvGrpSpPr>
            <a:grpSpLocks/>
          </p:cNvGrpSpPr>
          <p:nvPr/>
        </p:nvGrpSpPr>
        <p:grpSpPr bwMode="auto">
          <a:xfrm>
            <a:off x="6699250" y="3236913"/>
            <a:ext cx="1719263" cy="327025"/>
            <a:chOff x="3919" y="1367"/>
            <a:chExt cx="1083" cy="206"/>
          </a:xfrm>
        </p:grpSpPr>
        <p:sp>
          <p:nvSpPr>
            <p:cNvPr id="40985" name="Oval 34"/>
            <p:cNvSpPr>
              <a:spLocks noChangeArrowheads="1"/>
            </p:cNvSpPr>
            <p:nvPr/>
          </p:nvSpPr>
          <p:spPr bwMode="auto">
            <a:xfrm>
              <a:off x="3919" y="1367"/>
              <a:ext cx="1083" cy="206"/>
            </a:xfrm>
            <a:prstGeom prst="ellipse">
              <a:avLst/>
            </a:prstGeom>
            <a:solidFill>
              <a:srgbClr val="E8C8FA"/>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0986" name="Rectangle 35"/>
            <p:cNvSpPr>
              <a:spLocks noChangeArrowheads="1"/>
            </p:cNvSpPr>
            <p:nvPr/>
          </p:nvSpPr>
          <p:spPr bwMode="auto">
            <a:xfrm>
              <a:off x="4058" y="1373"/>
              <a:ext cx="8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Chemical form</a:t>
              </a:r>
            </a:p>
          </p:txBody>
        </p:sp>
      </p:grpSp>
      <p:sp>
        <p:nvSpPr>
          <p:cNvPr id="40974" name="Text Box 36"/>
          <p:cNvSpPr txBox="1">
            <a:spLocks noChangeArrowheads="1"/>
          </p:cNvSpPr>
          <p:nvPr/>
        </p:nvSpPr>
        <p:spPr bwMode="auto">
          <a:xfrm>
            <a:off x="742950" y="1900238"/>
            <a:ext cx="2755900" cy="422275"/>
          </a:xfrm>
          <a:prstGeom prst="rect">
            <a:avLst/>
          </a:prstGeom>
          <a:solidFill>
            <a:srgbClr val="D5EDDB"/>
          </a:solidFill>
          <a:ln w="25400">
            <a:solidFill>
              <a:srgbClr val="009900">
                <a:alpha val="50195"/>
              </a:srgbClr>
            </a:solidFill>
            <a:miter lim="800000"/>
            <a:headEnd/>
            <a:tailEnd/>
          </a:ln>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2000" b="1">
                <a:latin typeface="Comic Sans MS" panose="030F0702030302020204" pitchFamily="66" charset="0"/>
                <a:ea typeface="ＭＳ Ｐゴシック" panose="020B0600070205080204" pitchFamily="34" charset="-128"/>
              </a:rPr>
              <a:t>Traditional forensics</a:t>
            </a:r>
            <a:endParaRPr lang="en-US" altLang="hu-HU" sz="2000" b="1">
              <a:latin typeface="Times New Roman" panose="02020603050405020304" pitchFamily="18" charset="0"/>
              <a:ea typeface="ＭＳ Ｐゴシック" panose="020B0600070205080204" pitchFamily="34" charset="-128"/>
            </a:endParaRPr>
          </a:p>
        </p:txBody>
      </p:sp>
      <p:sp>
        <p:nvSpPr>
          <p:cNvPr id="40975" name="Text Box 37"/>
          <p:cNvSpPr txBox="1">
            <a:spLocks noChangeArrowheads="1"/>
          </p:cNvSpPr>
          <p:nvPr/>
        </p:nvSpPr>
        <p:spPr bwMode="auto">
          <a:xfrm>
            <a:off x="6253163" y="1908175"/>
            <a:ext cx="2370137" cy="422275"/>
          </a:xfrm>
          <a:prstGeom prst="rect">
            <a:avLst/>
          </a:prstGeom>
          <a:solidFill>
            <a:srgbClr val="E8C8FA"/>
          </a:solidFill>
          <a:ln w="25400">
            <a:solidFill>
              <a:srgbClr val="CC99FF"/>
            </a:solidFill>
            <a:miter lim="800000"/>
            <a:headEnd/>
            <a:tailEnd/>
          </a:ln>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2000" b="1">
                <a:latin typeface="Comic Sans MS" panose="030F0702030302020204" pitchFamily="66" charset="0"/>
                <a:ea typeface="ＭＳ Ｐゴシック" panose="020B0600070205080204" pitchFamily="34" charset="-128"/>
              </a:rPr>
              <a:t>Nuclear forensics</a:t>
            </a:r>
            <a:endParaRPr lang="en-US" altLang="hu-HU" sz="2000" b="1">
              <a:latin typeface="Times New Roman" panose="02020603050405020304" pitchFamily="18" charset="0"/>
              <a:ea typeface="ＭＳ Ｐゴシック" panose="020B0600070205080204" pitchFamily="34" charset="-128"/>
            </a:endParaRPr>
          </a:p>
        </p:txBody>
      </p:sp>
      <p:sp>
        <p:nvSpPr>
          <p:cNvPr id="40976" name="AutoShape 38"/>
          <p:cNvSpPr>
            <a:spLocks noChangeArrowheads="1"/>
          </p:cNvSpPr>
          <p:nvPr/>
        </p:nvSpPr>
        <p:spPr bwMode="auto">
          <a:xfrm>
            <a:off x="2387600" y="4037013"/>
            <a:ext cx="641350" cy="2857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D5EDDB"/>
          </a:solidFill>
          <a:ln w="12700">
            <a:solidFill>
              <a:schemeClr val="tx1"/>
            </a:solidFill>
            <a:miter lim="800000"/>
            <a:headEnd/>
            <a:tailEnd/>
          </a:ln>
        </p:spPr>
        <p:txBody>
          <a:bodyPr wrap="none" anchor="ctr"/>
          <a:lstStyle/>
          <a:p>
            <a:endParaRPr lang="hu-HU"/>
          </a:p>
        </p:txBody>
      </p:sp>
      <p:sp>
        <p:nvSpPr>
          <p:cNvPr id="40977" name="AutoShape 39"/>
          <p:cNvSpPr>
            <a:spLocks noChangeArrowheads="1"/>
          </p:cNvSpPr>
          <p:nvPr/>
        </p:nvSpPr>
        <p:spPr bwMode="auto">
          <a:xfrm flipH="1">
            <a:off x="5988050" y="4129088"/>
            <a:ext cx="617538" cy="2857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8C8FA"/>
          </a:solidFill>
          <a:ln w="12700">
            <a:solidFill>
              <a:schemeClr val="tx1"/>
            </a:solidFill>
            <a:miter lim="800000"/>
            <a:headEnd/>
            <a:tailEnd/>
          </a:ln>
        </p:spPr>
        <p:txBody>
          <a:bodyPr wrap="none" anchor="ctr"/>
          <a:lstStyle/>
          <a:p>
            <a:endParaRPr lang="hu-HU"/>
          </a:p>
        </p:txBody>
      </p:sp>
      <p:sp>
        <p:nvSpPr>
          <p:cNvPr id="40978" name="Rectangle 40"/>
          <p:cNvSpPr>
            <a:spLocks noChangeArrowheads="1"/>
          </p:cNvSpPr>
          <p:nvPr/>
        </p:nvSpPr>
        <p:spPr bwMode="auto">
          <a:xfrm>
            <a:off x="2098675" y="5956300"/>
            <a:ext cx="5180013" cy="654050"/>
          </a:xfrm>
          <a:prstGeom prst="rect">
            <a:avLst/>
          </a:prstGeom>
          <a:solidFill>
            <a:srgbClr val="F7FF00">
              <a:alpha val="50195"/>
            </a:srgbClr>
          </a:solidFill>
          <a:ln w="12700">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hu-HU" b="1">
                <a:latin typeface="Helvetica" panose="020B0604020202020204" pitchFamily="34" charset="0"/>
                <a:ea typeface="ＭＳ Ｐゴシック" panose="020B0600070205080204" pitchFamily="34" charset="-128"/>
                <a:cs typeface="Helvetica" panose="020B0604020202020204" pitchFamily="34" charset="0"/>
              </a:rPr>
              <a:t>Highly-enriched uranium (~4 grams 73% </a:t>
            </a:r>
            <a:r>
              <a:rPr lang="en-US" altLang="hu-HU" b="1" baseline="30000">
                <a:latin typeface="Helvetica" panose="020B0604020202020204" pitchFamily="34" charset="0"/>
                <a:ea typeface="ＭＳ Ｐゴシック" panose="020B0600070205080204" pitchFamily="34" charset="-128"/>
                <a:cs typeface="Helvetica" panose="020B0604020202020204" pitchFamily="34" charset="0"/>
              </a:rPr>
              <a:t>235</a:t>
            </a:r>
            <a:r>
              <a:rPr lang="en-US" altLang="hu-HU" b="1">
                <a:latin typeface="Helvetica" panose="020B0604020202020204" pitchFamily="34" charset="0"/>
                <a:ea typeface="ＭＳ Ｐゴシック" panose="020B0600070205080204" pitchFamily="34" charset="-128"/>
                <a:cs typeface="Helvetica" panose="020B0604020202020204" pitchFamily="34" charset="0"/>
              </a:rPr>
              <a:t>U) </a:t>
            </a:r>
          </a:p>
          <a:p>
            <a:pPr algn="ctr" eaLnBrk="1" hangingPunct="1"/>
            <a:r>
              <a:rPr lang="en-US" altLang="hu-HU" b="1">
                <a:latin typeface="Helvetica" panose="020B0604020202020204" pitchFamily="34" charset="0"/>
                <a:ea typeface="ＭＳ Ｐゴシック" panose="020B0600070205080204" pitchFamily="34" charset="-128"/>
                <a:cs typeface="Helvetica" panose="020B0604020202020204" pitchFamily="34" charset="0"/>
              </a:rPr>
              <a:t>Trace plutonium (2.8 ppb)</a:t>
            </a:r>
          </a:p>
        </p:txBody>
      </p:sp>
      <p:pic>
        <p:nvPicPr>
          <p:cNvPr id="40979" name="Picture 41"/>
          <p:cNvPicPr>
            <a:picLocks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3181350" y="2492375"/>
            <a:ext cx="2697163" cy="3317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0980" name="Group 42"/>
          <p:cNvGrpSpPr>
            <a:grpSpLocks/>
          </p:cNvGrpSpPr>
          <p:nvPr/>
        </p:nvGrpSpPr>
        <p:grpSpPr bwMode="auto">
          <a:xfrm>
            <a:off x="1336675" y="2603500"/>
            <a:ext cx="1600200" cy="536575"/>
            <a:chOff x="192" y="1428"/>
            <a:chExt cx="1008" cy="338"/>
          </a:xfrm>
        </p:grpSpPr>
        <p:sp>
          <p:nvSpPr>
            <p:cNvPr id="40983" name="Oval 43"/>
            <p:cNvSpPr>
              <a:spLocks noChangeArrowheads="1"/>
            </p:cNvSpPr>
            <p:nvPr/>
          </p:nvSpPr>
          <p:spPr bwMode="auto">
            <a:xfrm>
              <a:off x="192" y="1428"/>
              <a:ext cx="1008" cy="336"/>
            </a:xfrm>
            <a:prstGeom prst="ellipse">
              <a:avLst/>
            </a:prstGeom>
            <a:solidFill>
              <a:srgbClr val="D5EDDB"/>
            </a:solidFill>
            <a:ln w="127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hu-HU" sz="3600" b="1">
                <a:latin typeface="Comic Sans MS" panose="030F0702030302020204" pitchFamily="66" charset="0"/>
                <a:ea typeface="ＭＳ Ｐゴシック" panose="020B0600070205080204" pitchFamily="34" charset="-128"/>
              </a:endParaRPr>
            </a:p>
          </p:txBody>
        </p:sp>
        <p:sp>
          <p:nvSpPr>
            <p:cNvPr id="40984" name="Rectangle 44"/>
            <p:cNvSpPr>
              <a:spLocks noChangeArrowheads="1"/>
            </p:cNvSpPr>
            <p:nvPr/>
          </p:nvSpPr>
          <p:spPr bwMode="auto">
            <a:xfrm>
              <a:off x="309" y="1440"/>
              <a:ext cx="85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Wax material</a:t>
              </a:r>
            </a:p>
            <a:p>
              <a:pPr eaLnBrk="1" hangingPunct="1"/>
              <a:r>
                <a:rPr lang="en-US" altLang="hu-HU" sz="1400" b="1">
                  <a:latin typeface="Comic Sans MS" panose="030F0702030302020204" pitchFamily="66" charset="0"/>
                  <a:ea typeface="ＭＳ Ｐゴシック" panose="020B0600070205080204" pitchFamily="34" charset="-128"/>
                </a:rPr>
                <a:t>fingerprint</a:t>
              </a:r>
            </a:p>
          </p:txBody>
        </p:sp>
      </p:grpSp>
      <p:sp>
        <p:nvSpPr>
          <p:cNvPr id="40981" name="Text Box 45"/>
          <p:cNvSpPr txBox="1">
            <a:spLocks noChangeArrowheads="1"/>
          </p:cNvSpPr>
          <p:nvPr/>
        </p:nvSpPr>
        <p:spPr bwMode="auto">
          <a:xfrm>
            <a:off x="4257675" y="2501900"/>
            <a:ext cx="1636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solidFill>
                  <a:schemeClr val="bg1"/>
                </a:solidFill>
                <a:latin typeface="Comic Sans MS" panose="030F0702030302020204" pitchFamily="66" charset="0"/>
                <a:ea typeface="ＭＳ Ｐゴシック" panose="020B0600070205080204" pitchFamily="34" charset="-128"/>
              </a:rPr>
              <a:t>Interdicted HEU</a:t>
            </a:r>
            <a:endParaRPr lang="en-US" altLang="hu-HU" sz="1400" b="1">
              <a:latin typeface="Comic Sans MS" panose="030F0702030302020204" pitchFamily="66" charset="0"/>
              <a:ea typeface="ＭＳ Ｐゴシック" panose="020B0600070205080204" pitchFamily="34" charset="-128"/>
            </a:endParaRPr>
          </a:p>
        </p:txBody>
      </p:sp>
      <p:sp>
        <p:nvSpPr>
          <p:cNvPr id="40982" name="Text Box 46"/>
          <p:cNvSpPr txBox="1">
            <a:spLocks noChangeArrowheads="1"/>
          </p:cNvSpPr>
          <p:nvPr/>
        </p:nvSpPr>
        <p:spPr bwMode="auto">
          <a:xfrm>
            <a:off x="6823075" y="2692400"/>
            <a:ext cx="1147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hu-HU" sz="1400" b="1">
                <a:latin typeface="Comic Sans MS" panose="030F0702030302020204" pitchFamily="66" charset="0"/>
                <a:ea typeface="ＭＳ Ｐゴシック" panose="020B0600070205080204" pitchFamily="34" charset="-128"/>
              </a:rPr>
              <a:t>Morphology</a:t>
            </a:r>
          </a:p>
        </p:txBody>
      </p:sp>
      <p:sp>
        <p:nvSpPr>
          <p:cNvPr id="2" name="ชื่อเรื่อง 1">
            <a:extLst>
              <a:ext uri="{FF2B5EF4-FFF2-40B4-BE49-F238E27FC236}">
                <a16:creationId xmlns:a16="http://schemas.microsoft.com/office/drawing/2014/main" id="{4F22EFB9-96CF-4780-88C1-F9094873CC20}"/>
              </a:ext>
            </a:extLst>
          </p:cNvPr>
          <p:cNvSpPr txBox="1">
            <a:spLocks/>
          </p:cNvSpPr>
          <p:nvPr/>
        </p:nvSpPr>
        <p:spPr>
          <a:xfrm>
            <a:off x="1436990" y="43445"/>
            <a:ext cx="6270020" cy="693155"/>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latin typeface="TH SarabunPSK" panose="020B0500040200020003" pitchFamily="34" charset="-34"/>
                <a:cs typeface="TH SarabunPSK" panose="020B0500040200020003" pitchFamily="34" charset="-34"/>
              </a:rPr>
              <a:t>การตรวจพิสูจน์เอกลักษณ์ทางนิวเคลียร์</a:t>
            </a:r>
            <a:br>
              <a:rPr lang="th-TH" sz="4200" b="1" dirty="0">
                <a:solidFill>
                  <a:schemeClr val="tx1"/>
                </a:solidFill>
                <a:latin typeface="TH SarabunPSK" panose="020B0500040200020003" pitchFamily="34" charset="-34"/>
                <a:cs typeface="TH SarabunPSK" panose="020B0500040200020003" pitchFamily="34" charset="-34"/>
              </a:rPr>
            </a:br>
            <a:endParaRPr lang="th-TH" sz="4200" dirty="0">
              <a:solidFill>
                <a:schemeClr val="tx1"/>
              </a:solidFill>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23793019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กล่องข้อความ 14">
            <a:extLst>
              <a:ext uri="{FF2B5EF4-FFF2-40B4-BE49-F238E27FC236}">
                <a16:creationId xmlns:a16="http://schemas.microsoft.com/office/drawing/2014/main" id="{E5DA9F6D-AA52-406C-812C-196A8F9A0372}"/>
              </a:ext>
            </a:extLst>
          </p:cNvPr>
          <p:cNvSpPr txBox="1"/>
          <p:nvPr/>
        </p:nvSpPr>
        <p:spPr>
          <a:xfrm>
            <a:off x="0" y="6166436"/>
            <a:ext cx="9144000"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dirty="0"/>
              <a:t>ที่มา</a:t>
            </a:r>
            <a:r>
              <a:rPr lang="en-US" dirty="0"/>
              <a:t>: </a:t>
            </a:r>
            <a:r>
              <a:rPr lang="en-US" sz="1600" dirty="0"/>
              <a:t>IAEA – NNSA Nuclear Forensics Methodologies International Training Pacific Northwest National Laboratory, 28 October – 8 November 2013.</a:t>
            </a:r>
          </a:p>
        </p:txBody>
      </p:sp>
      <p:sp>
        <p:nvSpPr>
          <p:cNvPr id="2" name="Slide Number Placeholder 1"/>
          <p:cNvSpPr>
            <a:spLocks noGrp="1"/>
          </p:cNvSpPr>
          <p:nvPr>
            <p:ph type="sldNum" sz="quarter" idx="12"/>
          </p:nvPr>
        </p:nvSpPr>
        <p:spPr>
          <a:xfrm>
            <a:off x="8640151" y="6492875"/>
            <a:ext cx="503849" cy="365125"/>
          </a:xfrm>
        </p:spPr>
        <p:txBody>
          <a:bodyPr/>
          <a:lstStyle/>
          <a:p>
            <a:fld id="{984BE401-40E7-42A5-826D-B7266E14A2DE}" type="slidenum">
              <a:rPr lang="th-TH" smtClean="0">
                <a:solidFill>
                  <a:schemeClr val="tx1"/>
                </a:solidFill>
              </a:rPr>
              <a:t>37</a:t>
            </a:fld>
            <a:endParaRPr lang="th-TH">
              <a:solidFill>
                <a:schemeClr val="tx1"/>
              </a:solidFill>
            </a:endParaRPr>
          </a:p>
        </p:txBody>
      </p:sp>
      <p:sp>
        <p:nvSpPr>
          <p:cNvPr id="9" name="TextBox 8"/>
          <p:cNvSpPr txBox="1"/>
          <p:nvPr/>
        </p:nvSpPr>
        <p:spPr>
          <a:xfrm>
            <a:off x="522518" y="69006"/>
            <a:ext cx="8369557" cy="738664"/>
          </a:xfrm>
          <a:prstGeom prst="rect">
            <a:avLst/>
          </a:prstGeom>
          <a:noFill/>
        </p:spPr>
        <p:txBody>
          <a:bodyPr wrap="square" rtlCol="0">
            <a:spAutoFit/>
          </a:bodyPr>
          <a:lstStyle/>
          <a:p>
            <a:pPr lvl="0" algn="ctr"/>
            <a:r>
              <a:rPr lang="th-TH" sz="4200" b="1" dirty="0">
                <a:solidFill>
                  <a:prstClr val="black"/>
                </a:solidFill>
                <a:latin typeface="TH SarabunPSK" panose="020B0500040200020003" pitchFamily="34" charset="-34"/>
                <a:cs typeface="TH SarabunPSK" panose="020B0500040200020003" pitchFamily="34" charset="-34"/>
              </a:rPr>
              <a:t>การตรวจพิสูจน์เอกลักษณ์ทางนิวเคลียร์</a:t>
            </a:r>
          </a:p>
        </p:txBody>
      </p:sp>
      <p:sp>
        <p:nvSpPr>
          <p:cNvPr id="11" name="สี่เหลี่ยมผืนผ้า 9">
            <a:extLst>
              <a:ext uri="{FF2B5EF4-FFF2-40B4-BE49-F238E27FC236}">
                <a16:creationId xmlns:a16="http://schemas.microsoft.com/office/drawing/2014/main" id="{A04F0F10-0BCA-4319-924F-D9527723D569}"/>
              </a:ext>
            </a:extLst>
          </p:cNvPr>
          <p:cNvSpPr/>
          <p:nvPr/>
        </p:nvSpPr>
        <p:spPr>
          <a:xfrm>
            <a:off x="2441135" y="946169"/>
            <a:ext cx="4261727" cy="461665"/>
          </a:xfrm>
          <a:prstGeom prst="rect">
            <a:avLst/>
          </a:prstGeom>
        </p:spPr>
        <p:txBody>
          <a:bodyPr wrap="square">
            <a:spAutoFit/>
          </a:bodyPr>
          <a:lstStyle/>
          <a:p>
            <a:pPr algn="ctr"/>
            <a:r>
              <a:rPr lang="en-US" sz="2400" b="1" dirty="0">
                <a:solidFill>
                  <a:srgbClr val="003399"/>
                </a:solidFill>
                <a:cs typeface="TH SarabunPSK" panose="020B0500040200020003" pitchFamily="34" charset="-34"/>
              </a:rPr>
              <a:t>Gamma Spectrometry</a:t>
            </a:r>
            <a:endParaRPr lang="th-TH" sz="2400" b="1" dirty="0">
              <a:solidFill>
                <a:srgbClr val="003399"/>
              </a:solidFill>
              <a:cs typeface="TH SarabunPSK" panose="020B0500040200020003" pitchFamily="34" charset="-34"/>
            </a:endParaRPr>
          </a:p>
        </p:txBody>
      </p:sp>
      <p:graphicFrame>
        <p:nvGraphicFramePr>
          <p:cNvPr id="4" name="Table 3"/>
          <p:cNvGraphicFramePr>
            <a:graphicFrameLocks noGrp="1"/>
          </p:cNvGraphicFramePr>
          <p:nvPr>
            <p:extLst>
              <p:ext uri="{D42A27DB-BD31-4B8C-83A1-F6EECF244321}">
                <p14:modId xmlns:p14="http://schemas.microsoft.com/office/powerpoint/2010/main" val="1502167510"/>
              </p:ext>
            </p:extLst>
          </p:nvPr>
        </p:nvGraphicFramePr>
        <p:xfrm>
          <a:off x="150075" y="1464083"/>
          <a:ext cx="8843849" cy="1828800"/>
        </p:xfrm>
        <a:graphic>
          <a:graphicData uri="http://schemas.openxmlformats.org/drawingml/2006/table">
            <a:tbl>
              <a:tblPr firstRow="1" bandRow="1">
                <a:tableStyleId>{5C22544A-7EE6-4342-B048-85BDC9FD1C3A}</a:tableStyleId>
              </a:tblPr>
              <a:tblGrid>
                <a:gridCol w="1846332">
                  <a:extLst>
                    <a:ext uri="{9D8B030D-6E8A-4147-A177-3AD203B41FA5}">
                      <a16:colId xmlns:a16="http://schemas.microsoft.com/office/drawing/2014/main" val="1466333787"/>
                    </a:ext>
                  </a:extLst>
                </a:gridCol>
                <a:gridCol w="2035414">
                  <a:extLst>
                    <a:ext uri="{9D8B030D-6E8A-4147-A177-3AD203B41FA5}">
                      <a16:colId xmlns:a16="http://schemas.microsoft.com/office/drawing/2014/main" val="3636165160"/>
                    </a:ext>
                  </a:extLst>
                </a:gridCol>
                <a:gridCol w="2209571">
                  <a:extLst>
                    <a:ext uri="{9D8B030D-6E8A-4147-A177-3AD203B41FA5}">
                      <a16:colId xmlns:a16="http://schemas.microsoft.com/office/drawing/2014/main" val="98536304"/>
                    </a:ext>
                  </a:extLst>
                </a:gridCol>
                <a:gridCol w="1502229">
                  <a:extLst>
                    <a:ext uri="{9D8B030D-6E8A-4147-A177-3AD203B41FA5}">
                      <a16:colId xmlns:a16="http://schemas.microsoft.com/office/drawing/2014/main" val="1526354077"/>
                    </a:ext>
                  </a:extLst>
                </a:gridCol>
                <a:gridCol w="1250303">
                  <a:extLst>
                    <a:ext uri="{9D8B030D-6E8A-4147-A177-3AD203B41FA5}">
                      <a16:colId xmlns:a16="http://schemas.microsoft.com/office/drawing/2014/main" val="1651841622"/>
                    </a:ext>
                  </a:extLst>
                </a:gridCol>
              </a:tblGrid>
              <a:tr h="620774">
                <a:tc>
                  <a:txBody>
                    <a:bodyPr/>
                    <a:lstStyle/>
                    <a:p>
                      <a:pPr algn="ctr"/>
                      <a:r>
                        <a:rPr lang="en-US" dirty="0"/>
                        <a:t>What it tells us</a:t>
                      </a:r>
                    </a:p>
                  </a:txBody>
                  <a:tcPr/>
                </a:tc>
                <a:tc>
                  <a:txBody>
                    <a:bodyPr/>
                    <a:lstStyle/>
                    <a:p>
                      <a:pPr algn="ctr"/>
                      <a:r>
                        <a:rPr lang="en-US" dirty="0"/>
                        <a:t>What we need</a:t>
                      </a:r>
                    </a:p>
                    <a:p>
                      <a:pPr algn="ctr"/>
                      <a:r>
                        <a:rPr lang="en-US" dirty="0"/>
                        <a:t>to know</a:t>
                      </a:r>
                    </a:p>
                  </a:txBody>
                  <a:tcPr/>
                </a:tc>
                <a:tc>
                  <a:txBody>
                    <a:bodyPr/>
                    <a:lstStyle/>
                    <a:p>
                      <a:pPr algn="ctr"/>
                      <a:r>
                        <a:rPr lang="en-US" dirty="0"/>
                        <a:t>Sample preparation</a:t>
                      </a:r>
                    </a:p>
                  </a:txBody>
                  <a:tcPr/>
                </a:tc>
                <a:tc>
                  <a:txBody>
                    <a:bodyPr/>
                    <a:lstStyle/>
                    <a:p>
                      <a:pPr algn="ctr"/>
                      <a:r>
                        <a:rPr lang="en-US" dirty="0"/>
                        <a:t>Time</a:t>
                      </a:r>
                    </a:p>
                  </a:txBody>
                  <a:tcPr/>
                </a:tc>
                <a:tc>
                  <a:txBody>
                    <a:bodyPr/>
                    <a:lstStyle/>
                    <a:p>
                      <a:pPr algn="ctr"/>
                      <a:r>
                        <a:rPr lang="en-US" dirty="0"/>
                        <a:t>Cost</a:t>
                      </a:r>
                    </a:p>
                  </a:txBody>
                  <a:tcPr/>
                </a:tc>
                <a:extLst>
                  <a:ext uri="{0D108BD9-81ED-4DB2-BD59-A6C34878D82A}">
                    <a16:rowId xmlns:a16="http://schemas.microsoft.com/office/drawing/2014/main" val="1397856926"/>
                  </a:ext>
                </a:extLst>
              </a:tr>
              <a:tr h="1152865">
                <a:tc>
                  <a:txBody>
                    <a:bodyPr/>
                    <a:lstStyle/>
                    <a:p>
                      <a:r>
                        <a:rPr lang="en-US" dirty="0"/>
                        <a:t>Information about gamma</a:t>
                      </a:r>
                      <a:r>
                        <a:rPr lang="th-TH" baseline="0" dirty="0"/>
                        <a:t> </a:t>
                      </a:r>
                      <a:r>
                        <a:rPr lang="en-US" dirty="0"/>
                        <a:t>emitting isotopes</a:t>
                      </a:r>
                    </a:p>
                  </a:txBody>
                  <a:tcPr/>
                </a:tc>
                <a:tc>
                  <a:txBody>
                    <a:bodyPr/>
                    <a:lstStyle/>
                    <a:p>
                      <a:r>
                        <a:rPr lang="en-US" dirty="0"/>
                        <a:t>Isotopes of</a:t>
                      </a:r>
                    </a:p>
                    <a:p>
                      <a:r>
                        <a:rPr lang="en-US" dirty="0"/>
                        <a:t>interest</a:t>
                      </a:r>
                    </a:p>
                  </a:txBody>
                  <a:tcPr/>
                </a:tc>
                <a:tc>
                  <a:txBody>
                    <a:bodyPr/>
                    <a:lstStyle/>
                    <a:p>
                      <a:r>
                        <a:rPr lang="en-US" dirty="0"/>
                        <a:t>Minimal</a:t>
                      </a:r>
                    </a:p>
                  </a:txBody>
                  <a:tcPr/>
                </a:tc>
                <a:tc>
                  <a:txBody>
                    <a:bodyPr/>
                    <a:lstStyle/>
                    <a:p>
                      <a:r>
                        <a:rPr lang="en-US" dirty="0"/>
                        <a:t>24 hours</a:t>
                      </a:r>
                    </a:p>
                    <a:p>
                      <a:r>
                        <a:rPr lang="en-US" dirty="0"/>
                        <a:t>(preliminary)</a:t>
                      </a:r>
                    </a:p>
                    <a:p>
                      <a:r>
                        <a:rPr lang="en-US" dirty="0"/>
                        <a:t>– 1 week</a:t>
                      </a:r>
                    </a:p>
                    <a:p>
                      <a:r>
                        <a:rPr lang="en-US" dirty="0"/>
                        <a:t>(confirmed)</a:t>
                      </a:r>
                    </a:p>
                  </a:txBody>
                  <a:tcPr/>
                </a:tc>
                <a:tc>
                  <a:txBody>
                    <a:bodyPr/>
                    <a:lstStyle/>
                    <a:p>
                      <a:r>
                        <a:rPr lang="en-US" dirty="0"/>
                        <a:t>Moderate</a:t>
                      </a:r>
                    </a:p>
                  </a:txBody>
                  <a:tcPr/>
                </a:tc>
                <a:extLst>
                  <a:ext uri="{0D108BD9-81ED-4DB2-BD59-A6C34878D82A}">
                    <a16:rowId xmlns:a16="http://schemas.microsoft.com/office/drawing/2014/main" val="3209510293"/>
                  </a:ext>
                </a:extLst>
              </a:tr>
            </a:tbl>
          </a:graphicData>
        </a:graphic>
      </p:graphicFrame>
      <p:sp>
        <p:nvSpPr>
          <p:cNvPr id="5" name="Rectangle 4"/>
          <p:cNvSpPr/>
          <p:nvPr/>
        </p:nvSpPr>
        <p:spPr>
          <a:xfrm>
            <a:off x="653142" y="3477549"/>
            <a:ext cx="6410131" cy="369332"/>
          </a:xfrm>
          <a:prstGeom prst="rect">
            <a:avLst/>
          </a:prstGeom>
        </p:spPr>
        <p:txBody>
          <a:bodyPr wrap="square">
            <a:spAutoFit/>
          </a:bodyPr>
          <a:lstStyle/>
          <a:p>
            <a:pPr marL="285750" indent="-285750">
              <a:buFont typeface="Arial" panose="020B0604020202020204" pitchFamily="34" charset="0"/>
              <a:buChar char="•"/>
            </a:pPr>
            <a:r>
              <a:rPr lang="en-US" dirty="0"/>
              <a:t>Preliminary results can be fast and done with ease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8" y="4031547"/>
            <a:ext cx="4598874" cy="174410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790" y="4031547"/>
            <a:ext cx="2763376" cy="1711069"/>
          </a:xfrm>
          <a:prstGeom prst="rect">
            <a:avLst/>
          </a:prstGeom>
        </p:spPr>
      </p:pic>
    </p:spTree>
    <p:extLst>
      <p:ext uri="{BB962C8B-B14F-4D97-AF65-F5344CB8AC3E}">
        <p14:creationId xmlns:p14="http://schemas.microsoft.com/office/powerpoint/2010/main" val="12598477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กล่องข้อความ 14">
            <a:extLst>
              <a:ext uri="{FF2B5EF4-FFF2-40B4-BE49-F238E27FC236}">
                <a16:creationId xmlns:a16="http://schemas.microsoft.com/office/drawing/2014/main" id="{E5DA9F6D-AA52-406C-812C-196A8F9A0372}"/>
              </a:ext>
            </a:extLst>
          </p:cNvPr>
          <p:cNvSpPr txBox="1"/>
          <p:nvPr/>
        </p:nvSpPr>
        <p:spPr>
          <a:xfrm>
            <a:off x="0" y="6166436"/>
            <a:ext cx="9144000"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dirty="0"/>
              <a:t>ที่มา</a:t>
            </a:r>
            <a:r>
              <a:rPr lang="en-US" dirty="0"/>
              <a:t>: </a:t>
            </a:r>
            <a:r>
              <a:rPr lang="en-US" sz="1600" dirty="0"/>
              <a:t>IAEA – NNSA Nuclear Forensics Methodologies International Training Pacific Northwest National Laboratory, 28 October – 8 November 2013.</a:t>
            </a:r>
          </a:p>
        </p:txBody>
      </p:sp>
      <p:sp>
        <p:nvSpPr>
          <p:cNvPr id="2" name="Slide Number Placeholder 1"/>
          <p:cNvSpPr>
            <a:spLocks noGrp="1"/>
          </p:cNvSpPr>
          <p:nvPr>
            <p:ph type="sldNum" sz="quarter" idx="12"/>
          </p:nvPr>
        </p:nvSpPr>
        <p:spPr>
          <a:xfrm>
            <a:off x="8640151" y="6492875"/>
            <a:ext cx="503849" cy="365125"/>
          </a:xfrm>
        </p:spPr>
        <p:txBody>
          <a:bodyPr/>
          <a:lstStyle/>
          <a:p>
            <a:fld id="{984BE401-40E7-42A5-826D-B7266E14A2DE}" type="slidenum">
              <a:rPr lang="th-TH" smtClean="0">
                <a:solidFill>
                  <a:schemeClr val="tx1"/>
                </a:solidFill>
              </a:rPr>
              <a:t>38</a:t>
            </a:fld>
            <a:endParaRPr lang="th-TH">
              <a:solidFill>
                <a:schemeClr val="tx1"/>
              </a:solidFill>
            </a:endParaRPr>
          </a:p>
        </p:txBody>
      </p:sp>
      <p:sp>
        <p:nvSpPr>
          <p:cNvPr id="9" name="TextBox 8"/>
          <p:cNvSpPr txBox="1"/>
          <p:nvPr/>
        </p:nvSpPr>
        <p:spPr>
          <a:xfrm>
            <a:off x="522518" y="69006"/>
            <a:ext cx="8369557" cy="738664"/>
          </a:xfrm>
          <a:prstGeom prst="rect">
            <a:avLst/>
          </a:prstGeom>
          <a:noFill/>
        </p:spPr>
        <p:txBody>
          <a:bodyPr wrap="square" rtlCol="0">
            <a:spAutoFit/>
          </a:bodyPr>
          <a:lstStyle/>
          <a:p>
            <a:pPr lvl="0" algn="ctr"/>
            <a:r>
              <a:rPr lang="th-TH" sz="4200" b="1" dirty="0">
                <a:solidFill>
                  <a:prstClr val="black"/>
                </a:solidFill>
                <a:latin typeface="TH SarabunPSK" panose="020B0500040200020003" pitchFamily="34" charset="-34"/>
                <a:cs typeface="TH SarabunPSK" panose="020B0500040200020003" pitchFamily="34" charset="-34"/>
              </a:rPr>
              <a:t>การตรวจพิสูจน์เอกลักษณ์ทางนิวเคลียร์</a:t>
            </a:r>
          </a:p>
        </p:txBody>
      </p:sp>
      <p:sp>
        <p:nvSpPr>
          <p:cNvPr id="11" name="สี่เหลี่ยมผืนผ้า 9">
            <a:extLst>
              <a:ext uri="{FF2B5EF4-FFF2-40B4-BE49-F238E27FC236}">
                <a16:creationId xmlns:a16="http://schemas.microsoft.com/office/drawing/2014/main" id="{A04F0F10-0BCA-4319-924F-D9527723D569}"/>
              </a:ext>
            </a:extLst>
          </p:cNvPr>
          <p:cNvSpPr/>
          <p:nvPr/>
        </p:nvSpPr>
        <p:spPr>
          <a:xfrm>
            <a:off x="2441135" y="946169"/>
            <a:ext cx="4261727" cy="461665"/>
          </a:xfrm>
          <a:prstGeom prst="rect">
            <a:avLst/>
          </a:prstGeom>
        </p:spPr>
        <p:txBody>
          <a:bodyPr wrap="square">
            <a:spAutoFit/>
          </a:bodyPr>
          <a:lstStyle/>
          <a:p>
            <a:pPr algn="ctr"/>
            <a:r>
              <a:rPr lang="en-US" sz="2400" b="1" dirty="0">
                <a:solidFill>
                  <a:srgbClr val="003399"/>
                </a:solidFill>
                <a:cs typeface="TH SarabunPSK" panose="020B0500040200020003" pitchFamily="34" charset="-34"/>
              </a:rPr>
              <a:t>X-Ray Fluorescence</a:t>
            </a:r>
            <a:endParaRPr lang="th-TH" sz="2400" b="1" dirty="0">
              <a:solidFill>
                <a:srgbClr val="003399"/>
              </a:solidFill>
              <a:cs typeface="TH SarabunPSK" panose="020B0500040200020003" pitchFamily="34" charset="-34"/>
            </a:endParaRPr>
          </a:p>
        </p:txBody>
      </p:sp>
      <p:graphicFrame>
        <p:nvGraphicFramePr>
          <p:cNvPr id="4" name="Table 3"/>
          <p:cNvGraphicFramePr>
            <a:graphicFrameLocks noGrp="1"/>
          </p:cNvGraphicFramePr>
          <p:nvPr>
            <p:extLst>
              <p:ext uri="{D42A27DB-BD31-4B8C-83A1-F6EECF244321}">
                <p14:modId xmlns:p14="http://schemas.microsoft.com/office/powerpoint/2010/main" val="1176221689"/>
              </p:ext>
            </p:extLst>
          </p:nvPr>
        </p:nvGraphicFramePr>
        <p:xfrm>
          <a:off x="150075" y="1464083"/>
          <a:ext cx="8843849" cy="1792945"/>
        </p:xfrm>
        <a:graphic>
          <a:graphicData uri="http://schemas.openxmlformats.org/drawingml/2006/table">
            <a:tbl>
              <a:tblPr firstRow="1" bandRow="1">
                <a:tableStyleId>{5C22544A-7EE6-4342-B048-85BDC9FD1C3A}</a:tableStyleId>
              </a:tblPr>
              <a:tblGrid>
                <a:gridCol w="2817060">
                  <a:extLst>
                    <a:ext uri="{9D8B030D-6E8A-4147-A177-3AD203B41FA5}">
                      <a16:colId xmlns:a16="http://schemas.microsoft.com/office/drawing/2014/main" val="1466333787"/>
                    </a:ext>
                  </a:extLst>
                </a:gridCol>
                <a:gridCol w="1716832">
                  <a:extLst>
                    <a:ext uri="{9D8B030D-6E8A-4147-A177-3AD203B41FA5}">
                      <a16:colId xmlns:a16="http://schemas.microsoft.com/office/drawing/2014/main" val="3636165160"/>
                    </a:ext>
                  </a:extLst>
                </a:gridCol>
                <a:gridCol w="1987421">
                  <a:extLst>
                    <a:ext uri="{9D8B030D-6E8A-4147-A177-3AD203B41FA5}">
                      <a16:colId xmlns:a16="http://schemas.microsoft.com/office/drawing/2014/main" val="98536304"/>
                    </a:ext>
                  </a:extLst>
                </a:gridCol>
                <a:gridCol w="1129004">
                  <a:extLst>
                    <a:ext uri="{9D8B030D-6E8A-4147-A177-3AD203B41FA5}">
                      <a16:colId xmlns:a16="http://schemas.microsoft.com/office/drawing/2014/main" val="1526354077"/>
                    </a:ext>
                  </a:extLst>
                </a:gridCol>
                <a:gridCol w="1193532">
                  <a:extLst>
                    <a:ext uri="{9D8B030D-6E8A-4147-A177-3AD203B41FA5}">
                      <a16:colId xmlns:a16="http://schemas.microsoft.com/office/drawing/2014/main" val="1651841622"/>
                    </a:ext>
                  </a:extLst>
                </a:gridCol>
              </a:tblGrid>
              <a:tr h="620774">
                <a:tc>
                  <a:txBody>
                    <a:bodyPr/>
                    <a:lstStyle/>
                    <a:p>
                      <a:pPr algn="ctr"/>
                      <a:r>
                        <a:rPr lang="en-US" dirty="0"/>
                        <a:t>What it tells us</a:t>
                      </a:r>
                    </a:p>
                  </a:txBody>
                  <a:tcPr/>
                </a:tc>
                <a:tc>
                  <a:txBody>
                    <a:bodyPr/>
                    <a:lstStyle/>
                    <a:p>
                      <a:pPr algn="ctr"/>
                      <a:r>
                        <a:rPr lang="en-US" dirty="0"/>
                        <a:t>What we need</a:t>
                      </a:r>
                    </a:p>
                    <a:p>
                      <a:pPr algn="ctr"/>
                      <a:r>
                        <a:rPr lang="en-US" dirty="0"/>
                        <a:t>to know</a:t>
                      </a:r>
                    </a:p>
                  </a:txBody>
                  <a:tcPr/>
                </a:tc>
                <a:tc>
                  <a:txBody>
                    <a:bodyPr/>
                    <a:lstStyle/>
                    <a:p>
                      <a:pPr algn="ctr"/>
                      <a:r>
                        <a:rPr lang="en-US" dirty="0"/>
                        <a:t>Sample preparation</a:t>
                      </a:r>
                    </a:p>
                  </a:txBody>
                  <a:tcPr/>
                </a:tc>
                <a:tc>
                  <a:txBody>
                    <a:bodyPr/>
                    <a:lstStyle/>
                    <a:p>
                      <a:pPr algn="ctr"/>
                      <a:r>
                        <a:rPr lang="en-US" dirty="0"/>
                        <a:t>Time</a:t>
                      </a:r>
                    </a:p>
                  </a:txBody>
                  <a:tcPr/>
                </a:tc>
                <a:tc>
                  <a:txBody>
                    <a:bodyPr/>
                    <a:lstStyle/>
                    <a:p>
                      <a:pPr algn="ctr"/>
                      <a:r>
                        <a:rPr lang="en-US" dirty="0"/>
                        <a:t>Cost</a:t>
                      </a:r>
                    </a:p>
                  </a:txBody>
                  <a:tcPr/>
                </a:tc>
                <a:extLst>
                  <a:ext uri="{0D108BD9-81ED-4DB2-BD59-A6C34878D82A}">
                    <a16:rowId xmlns:a16="http://schemas.microsoft.com/office/drawing/2014/main" val="1397856926"/>
                  </a:ext>
                </a:extLst>
              </a:tr>
              <a:tr h="1152865">
                <a:tc>
                  <a:txBody>
                    <a:bodyPr/>
                    <a:lstStyle/>
                    <a:p>
                      <a:r>
                        <a:rPr lang="en-US" dirty="0"/>
                        <a:t>Elemental concentration of</a:t>
                      </a:r>
                      <a:r>
                        <a:rPr lang="en-US" baseline="0" dirty="0"/>
                        <a:t> </a:t>
                      </a:r>
                      <a:r>
                        <a:rPr lang="en-US" dirty="0"/>
                        <a:t>major constituents (% - 10 ppm)</a:t>
                      </a:r>
                    </a:p>
                  </a:txBody>
                  <a:tcPr/>
                </a:tc>
                <a:tc>
                  <a:txBody>
                    <a:bodyPr/>
                    <a:lstStyle/>
                    <a:p>
                      <a:r>
                        <a:rPr lang="en-US" dirty="0"/>
                        <a:t>Qualitative</a:t>
                      </a:r>
                    </a:p>
                    <a:p>
                      <a:r>
                        <a:rPr lang="en-US" dirty="0"/>
                        <a:t>Quantitative</a:t>
                      </a:r>
                    </a:p>
                  </a:txBody>
                  <a:tcPr/>
                </a:tc>
                <a:tc>
                  <a:txBody>
                    <a:bodyPr/>
                    <a:lstStyle/>
                    <a:p>
                      <a:r>
                        <a:rPr lang="en-US" dirty="0"/>
                        <a:t>Pressed powder</a:t>
                      </a:r>
                    </a:p>
                    <a:p>
                      <a:r>
                        <a:rPr lang="en-US" dirty="0"/>
                        <a:t>Fused pellet</a:t>
                      </a:r>
                    </a:p>
                  </a:txBody>
                  <a:tcPr/>
                </a:tc>
                <a:tc>
                  <a:txBody>
                    <a:bodyPr/>
                    <a:lstStyle/>
                    <a:p>
                      <a:r>
                        <a:rPr lang="en-US" dirty="0"/>
                        <a:t>3 days –</a:t>
                      </a:r>
                    </a:p>
                    <a:p>
                      <a:r>
                        <a:rPr lang="en-US" dirty="0"/>
                        <a:t>1 week</a:t>
                      </a:r>
                    </a:p>
                  </a:txBody>
                  <a:tcPr/>
                </a:tc>
                <a:tc>
                  <a:txBody>
                    <a:bodyPr/>
                    <a:lstStyle/>
                    <a:p>
                      <a:r>
                        <a:rPr lang="en-US" dirty="0"/>
                        <a:t>Moderate</a:t>
                      </a:r>
                    </a:p>
                  </a:txBody>
                  <a:tcPr/>
                </a:tc>
                <a:extLst>
                  <a:ext uri="{0D108BD9-81ED-4DB2-BD59-A6C34878D82A}">
                    <a16:rowId xmlns:a16="http://schemas.microsoft.com/office/drawing/2014/main" val="3209510293"/>
                  </a:ext>
                </a:extLst>
              </a:tr>
            </a:tbl>
          </a:graphicData>
        </a:graphic>
      </p:graphicFrame>
      <p:sp>
        <p:nvSpPr>
          <p:cNvPr id="5" name="Rectangle 4"/>
          <p:cNvSpPr/>
          <p:nvPr/>
        </p:nvSpPr>
        <p:spPr>
          <a:xfrm>
            <a:off x="522518" y="3544109"/>
            <a:ext cx="2677886" cy="369332"/>
          </a:xfrm>
          <a:prstGeom prst="rect">
            <a:avLst/>
          </a:prstGeom>
        </p:spPr>
        <p:txBody>
          <a:bodyPr wrap="square">
            <a:spAutoFit/>
          </a:bodyPr>
          <a:lstStyle/>
          <a:p>
            <a:pPr marL="285750" indent="-285750">
              <a:buFont typeface="Arial" panose="020B0604020202020204" pitchFamily="34" charset="0"/>
              <a:buChar char="•"/>
            </a:pPr>
            <a:r>
              <a:rPr lang="en-US" dirty="0"/>
              <a:t>Sample needed: 100 g</a:t>
            </a:r>
          </a:p>
        </p:txBody>
      </p:sp>
      <p:pic>
        <p:nvPicPr>
          <p:cNvPr id="1028" name="Picture 4" descr="Facilities/Instrumentation | Towson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054" y="3372965"/>
            <a:ext cx="2375615" cy="23756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X-ray Fluorescence, XRF, elemental analysis, EDXRF, WDXRF | Bru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SPEX SamplePrep Disposable XRF Spec-Cap Sample Cups 31 x 8mm; Bag of 1000 |  Fisher Scientifi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2" descr="Pellet pressi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Representative Sample Preparation for XRF Analy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731" y="4179770"/>
            <a:ext cx="2410987" cy="143827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categorized - Prolab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7389" y="4179770"/>
            <a:ext cx="1838323" cy="146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981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กล่องข้อความ 14">
            <a:extLst>
              <a:ext uri="{FF2B5EF4-FFF2-40B4-BE49-F238E27FC236}">
                <a16:creationId xmlns:a16="http://schemas.microsoft.com/office/drawing/2014/main" id="{E5DA9F6D-AA52-406C-812C-196A8F9A0372}"/>
              </a:ext>
            </a:extLst>
          </p:cNvPr>
          <p:cNvSpPr txBox="1"/>
          <p:nvPr/>
        </p:nvSpPr>
        <p:spPr>
          <a:xfrm>
            <a:off x="0" y="6166436"/>
            <a:ext cx="9144000"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dirty="0"/>
              <a:t>ที่มา</a:t>
            </a:r>
            <a:r>
              <a:rPr lang="en-US" dirty="0"/>
              <a:t>: </a:t>
            </a:r>
            <a:r>
              <a:rPr lang="en-US" sz="1600" dirty="0"/>
              <a:t>IAEA – NNSA Nuclear Forensics Methodologies International Training Pacific Northwest National Laboratory, 28 October – 8 November 2013.</a:t>
            </a:r>
          </a:p>
        </p:txBody>
      </p:sp>
      <p:sp>
        <p:nvSpPr>
          <p:cNvPr id="2" name="Slide Number Placeholder 1"/>
          <p:cNvSpPr>
            <a:spLocks noGrp="1"/>
          </p:cNvSpPr>
          <p:nvPr>
            <p:ph type="sldNum" sz="quarter" idx="12"/>
          </p:nvPr>
        </p:nvSpPr>
        <p:spPr>
          <a:xfrm>
            <a:off x="8640151" y="6492875"/>
            <a:ext cx="503849" cy="365125"/>
          </a:xfrm>
        </p:spPr>
        <p:txBody>
          <a:bodyPr/>
          <a:lstStyle/>
          <a:p>
            <a:fld id="{984BE401-40E7-42A5-826D-B7266E14A2DE}" type="slidenum">
              <a:rPr lang="th-TH" smtClean="0">
                <a:solidFill>
                  <a:schemeClr val="tx1"/>
                </a:solidFill>
              </a:rPr>
              <a:t>39</a:t>
            </a:fld>
            <a:endParaRPr lang="th-TH">
              <a:solidFill>
                <a:schemeClr val="tx1"/>
              </a:solidFill>
            </a:endParaRPr>
          </a:p>
        </p:txBody>
      </p:sp>
      <p:sp>
        <p:nvSpPr>
          <p:cNvPr id="9" name="TextBox 8"/>
          <p:cNvSpPr txBox="1"/>
          <p:nvPr/>
        </p:nvSpPr>
        <p:spPr>
          <a:xfrm>
            <a:off x="522518" y="69006"/>
            <a:ext cx="8369557" cy="738664"/>
          </a:xfrm>
          <a:prstGeom prst="rect">
            <a:avLst/>
          </a:prstGeom>
          <a:noFill/>
        </p:spPr>
        <p:txBody>
          <a:bodyPr wrap="square" rtlCol="0">
            <a:spAutoFit/>
          </a:bodyPr>
          <a:lstStyle/>
          <a:p>
            <a:pPr lvl="0" algn="ctr"/>
            <a:r>
              <a:rPr lang="th-TH" sz="4200" b="1" dirty="0">
                <a:solidFill>
                  <a:prstClr val="black"/>
                </a:solidFill>
                <a:latin typeface="TH SarabunPSK" panose="020B0500040200020003" pitchFamily="34" charset="-34"/>
                <a:cs typeface="TH SarabunPSK" panose="020B0500040200020003" pitchFamily="34" charset="-34"/>
              </a:rPr>
              <a:t>การตรวจพิสูจน์เอกลักษณ์ทางนิวเคลียร์</a:t>
            </a:r>
          </a:p>
        </p:txBody>
      </p:sp>
      <p:sp>
        <p:nvSpPr>
          <p:cNvPr id="11" name="สี่เหลี่ยมผืนผ้า 9">
            <a:extLst>
              <a:ext uri="{FF2B5EF4-FFF2-40B4-BE49-F238E27FC236}">
                <a16:creationId xmlns:a16="http://schemas.microsoft.com/office/drawing/2014/main" id="{A04F0F10-0BCA-4319-924F-D9527723D569}"/>
              </a:ext>
            </a:extLst>
          </p:cNvPr>
          <p:cNvSpPr/>
          <p:nvPr/>
        </p:nvSpPr>
        <p:spPr>
          <a:xfrm>
            <a:off x="2441135" y="946169"/>
            <a:ext cx="4261727" cy="461665"/>
          </a:xfrm>
          <a:prstGeom prst="rect">
            <a:avLst/>
          </a:prstGeom>
        </p:spPr>
        <p:txBody>
          <a:bodyPr wrap="square">
            <a:spAutoFit/>
          </a:bodyPr>
          <a:lstStyle/>
          <a:p>
            <a:pPr algn="ctr"/>
            <a:r>
              <a:rPr lang="en-US" sz="2400" b="1" dirty="0">
                <a:solidFill>
                  <a:srgbClr val="003399"/>
                </a:solidFill>
                <a:cs typeface="TH SarabunPSK" panose="020B0500040200020003" pitchFamily="34" charset="-34"/>
              </a:rPr>
              <a:t>X-Ray Diffraction</a:t>
            </a:r>
            <a:endParaRPr lang="th-TH" sz="2400" b="1" dirty="0">
              <a:solidFill>
                <a:srgbClr val="003399"/>
              </a:solidFill>
              <a:cs typeface="TH SarabunPSK" panose="020B0500040200020003" pitchFamily="34" charset="-34"/>
            </a:endParaRPr>
          </a:p>
        </p:txBody>
      </p:sp>
      <p:graphicFrame>
        <p:nvGraphicFramePr>
          <p:cNvPr id="4" name="Table 3"/>
          <p:cNvGraphicFramePr>
            <a:graphicFrameLocks noGrp="1"/>
          </p:cNvGraphicFramePr>
          <p:nvPr>
            <p:extLst>
              <p:ext uri="{D42A27DB-BD31-4B8C-83A1-F6EECF244321}">
                <p14:modId xmlns:p14="http://schemas.microsoft.com/office/powerpoint/2010/main" val="358087048"/>
              </p:ext>
            </p:extLst>
          </p:nvPr>
        </p:nvGraphicFramePr>
        <p:xfrm>
          <a:off x="150075" y="1464083"/>
          <a:ext cx="8897378" cy="1792945"/>
        </p:xfrm>
        <a:graphic>
          <a:graphicData uri="http://schemas.openxmlformats.org/drawingml/2006/table">
            <a:tbl>
              <a:tblPr firstRow="1" bandRow="1">
                <a:tableStyleId>{5C22544A-7EE6-4342-B048-85BDC9FD1C3A}</a:tableStyleId>
              </a:tblPr>
              <a:tblGrid>
                <a:gridCol w="2432050">
                  <a:extLst>
                    <a:ext uri="{9D8B030D-6E8A-4147-A177-3AD203B41FA5}">
                      <a16:colId xmlns:a16="http://schemas.microsoft.com/office/drawing/2014/main" val="1466333787"/>
                    </a:ext>
                  </a:extLst>
                </a:gridCol>
                <a:gridCol w="2155371">
                  <a:extLst>
                    <a:ext uri="{9D8B030D-6E8A-4147-A177-3AD203B41FA5}">
                      <a16:colId xmlns:a16="http://schemas.microsoft.com/office/drawing/2014/main" val="3636165160"/>
                    </a:ext>
                  </a:extLst>
                </a:gridCol>
                <a:gridCol w="1987421">
                  <a:extLst>
                    <a:ext uri="{9D8B030D-6E8A-4147-A177-3AD203B41FA5}">
                      <a16:colId xmlns:a16="http://schemas.microsoft.com/office/drawing/2014/main" val="98536304"/>
                    </a:ext>
                  </a:extLst>
                </a:gridCol>
                <a:gridCol w="1129004">
                  <a:extLst>
                    <a:ext uri="{9D8B030D-6E8A-4147-A177-3AD203B41FA5}">
                      <a16:colId xmlns:a16="http://schemas.microsoft.com/office/drawing/2014/main" val="1526354077"/>
                    </a:ext>
                  </a:extLst>
                </a:gridCol>
                <a:gridCol w="1193532">
                  <a:extLst>
                    <a:ext uri="{9D8B030D-6E8A-4147-A177-3AD203B41FA5}">
                      <a16:colId xmlns:a16="http://schemas.microsoft.com/office/drawing/2014/main" val="1651841622"/>
                    </a:ext>
                  </a:extLst>
                </a:gridCol>
              </a:tblGrid>
              <a:tr h="620774">
                <a:tc>
                  <a:txBody>
                    <a:bodyPr/>
                    <a:lstStyle/>
                    <a:p>
                      <a:pPr algn="ctr"/>
                      <a:r>
                        <a:rPr lang="en-US" dirty="0"/>
                        <a:t>What it tells us</a:t>
                      </a:r>
                    </a:p>
                  </a:txBody>
                  <a:tcPr/>
                </a:tc>
                <a:tc>
                  <a:txBody>
                    <a:bodyPr/>
                    <a:lstStyle/>
                    <a:p>
                      <a:pPr algn="ctr"/>
                      <a:r>
                        <a:rPr lang="en-US" dirty="0"/>
                        <a:t>What we need</a:t>
                      </a:r>
                    </a:p>
                    <a:p>
                      <a:pPr algn="ctr"/>
                      <a:r>
                        <a:rPr lang="en-US" dirty="0"/>
                        <a:t>to know</a:t>
                      </a:r>
                    </a:p>
                  </a:txBody>
                  <a:tcPr/>
                </a:tc>
                <a:tc>
                  <a:txBody>
                    <a:bodyPr/>
                    <a:lstStyle/>
                    <a:p>
                      <a:pPr algn="ctr"/>
                      <a:r>
                        <a:rPr lang="en-US" dirty="0"/>
                        <a:t>Sample preparation</a:t>
                      </a:r>
                    </a:p>
                  </a:txBody>
                  <a:tcPr/>
                </a:tc>
                <a:tc>
                  <a:txBody>
                    <a:bodyPr/>
                    <a:lstStyle/>
                    <a:p>
                      <a:pPr algn="ctr"/>
                      <a:r>
                        <a:rPr lang="en-US" dirty="0"/>
                        <a:t>Time</a:t>
                      </a:r>
                    </a:p>
                  </a:txBody>
                  <a:tcPr/>
                </a:tc>
                <a:tc>
                  <a:txBody>
                    <a:bodyPr/>
                    <a:lstStyle/>
                    <a:p>
                      <a:pPr algn="ctr"/>
                      <a:r>
                        <a:rPr lang="en-US" dirty="0"/>
                        <a:t>Cost</a:t>
                      </a:r>
                    </a:p>
                  </a:txBody>
                  <a:tcPr/>
                </a:tc>
                <a:extLst>
                  <a:ext uri="{0D108BD9-81ED-4DB2-BD59-A6C34878D82A}">
                    <a16:rowId xmlns:a16="http://schemas.microsoft.com/office/drawing/2014/main" val="1397856926"/>
                  </a:ext>
                </a:extLst>
              </a:tr>
              <a:tr h="1152865">
                <a:tc>
                  <a:txBody>
                    <a:bodyPr/>
                    <a:lstStyle/>
                    <a:p>
                      <a:r>
                        <a:rPr lang="en-US" dirty="0"/>
                        <a:t>Chemical/ mineral form</a:t>
                      </a:r>
                    </a:p>
                  </a:txBody>
                  <a:tcPr/>
                </a:tc>
                <a:tc>
                  <a:txBody>
                    <a:bodyPr/>
                    <a:lstStyle/>
                    <a:p>
                      <a:r>
                        <a:rPr lang="en-US" dirty="0"/>
                        <a:t>Cannot assume sample</a:t>
                      </a:r>
                    </a:p>
                    <a:p>
                      <a:r>
                        <a:rPr lang="en-US" dirty="0"/>
                        <a:t>origin</a:t>
                      </a:r>
                    </a:p>
                  </a:txBody>
                  <a:tcPr/>
                </a:tc>
                <a:tc>
                  <a:txBody>
                    <a:bodyPr/>
                    <a:lstStyle/>
                    <a:p>
                      <a:r>
                        <a:rPr lang="en-US" dirty="0"/>
                        <a:t>Solid requires</a:t>
                      </a:r>
                    </a:p>
                    <a:p>
                      <a:r>
                        <a:rPr lang="en-US" dirty="0"/>
                        <a:t>crushing into dry</a:t>
                      </a:r>
                    </a:p>
                    <a:p>
                      <a:r>
                        <a:rPr lang="en-US" dirty="0"/>
                        <a:t>powder</a:t>
                      </a:r>
                    </a:p>
                  </a:txBody>
                  <a:tcPr/>
                </a:tc>
                <a:tc>
                  <a:txBody>
                    <a:bodyPr/>
                    <a:lstStyle/>
                    <a:p>
                      <a:r>
                        <a:rPr lang="en-US" dirty="0"/>
                        <a:t>3 days –</a:t>
                      </a:r>
                    </a:p>
                    <a:p>
                      <a:r>
                        <a:rPr lang="en-US" dirty="0"/>
                        <a:t>1 week</a:t>
                      </a:r>
                    </a:p>
                  </a:txBody>
                  <a:tcPr/>
                </a:tc>
                <a:tc>
                  <a:txBody>
                    <a:bodyPr/>
                    <a:lstStyle/>
                    <a:p>
                      <a:r>
                        <a:rPr lang="en-US" dirty="0"/>
                        <a:t>Moderate</a:t>
                      </a:r>
                    </a:p>
                  </a:txBody>
                  <a:tcPr/>
                </a:tc>
                <a:extLst>
                  <a:ext uri="{0D108BD9-81ED-4DB2-BD59-A6C34878D82A}">
                    <a16:rowId xmlns:a16="http://schemas.microsoft.com/office/drawing/2014/main" val="3209510293"/>
                  </a:ext>
                </a:extLst>
              </a:tr>
            </a:tbl>
          </a:graphicData>
        </a:graphic>
      </p:graphicFrame>
      <p:sp>
        <p:nvSpPr>
          <p:cNvPr id="5" name="Rectangle 4"/>
          <p:cNvSpPr/>
          <p:nvPr/>
        </p:nvSpPr>
        <p:spPr>
          <a:xfrm>
            <a:off x="3380016" y="3393912"/>
            <a:ext cx="5169159" cy="646331"/>
          </a:xfrm>
          <a:prstGeom prst="rect">
            <a:avLst/>
          </a:prstGeom>
        </p:spPr>
        <p:txBody>
          <a:bodyPr wrap="square">
            <a:spAutoFit/>
          </a:bodyPr>
          <a:lstStyle/>
          <a:p>
            <a:pPr marL="285750" indent="-285750">
              <a:buFont typeface="Arial" panose="020B0604020202020204" pitchFamily="34" charset="0"/>
              <a:buChar char="•"/>
            </a:pPr>
            <a:r>
              <a:rPr lang="en-US" dirty="0"/>
              <a:t>Sample needed: 100 g</a:t>
            </a:r>
          </a:p>
          <a:p>
            <a:pPr marL="285750" indent="-285750">
              <a:buFont typeface="Arial" panose="020B0604020202020204" pitchFamily="34" charset="0"/>
              <a:buChar char="•"/>
            </a:pPr>
            <a:r>
              <a:rPr lang="en-US" dirty="0"/>
              <a:t>Can detect presence of materials ~3% and greater</a:t>
            </a:r>
          </a:p>
        </p:txBody>
      </p:sp>
      <p:sp>
        <p:nvSpPr>
          <p:cNvPr id="3" name="AutoShape 6" descr="X-ray Fluorescence, XRF, elemental analysis, EDXRF, WDXRF | Bru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Materials Science and Engineering | MSE Undergraduate Labs Receive X-Ray  Diffraction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86" y="3257028"/>
            <a:ext cx="2027789" cy="2658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pec Sheet XRD 18 Specimen Holders for X-ray Diffraction Proper sample  handling for accurate resul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296" y="4115991"/>
            <a:ext cx="2410474" cy="174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90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ตัวแทนเนื้อหา 2"/>
          <p:cNvSpPr>
            <a:spLocks noGrp="1"/>
          </p:cNvSpPr>
          <p:nvPr>
            <p:ph sz="quarter" idx="4294967295"/>
          </p:nvPr>
        </p:nvSpPr>
        <p:spPr>
          <a:xfrm>
            <a:off x="455593" y="1143934"/>
            <a:ext cx="2803525" cy="3500437"/>
          </a:xfrm>
        </p:spPr>
        <p:txBody>
          <a:bodyPr>
            <a:noAutofit/>
          </a:bodyPr>
          <a:lstStyle/>
          <a:p>
            <a:pPr>
              <a:buSzPct val="80000"/>
              <a:buFont typeface="Wingdings" pitchFamily="2" charset="2"/>
              <a:buChar char="q"/>
            </a:pPr>
            <a:r>
              <a:rPr lang="th-TH" sz="2500" b="1" dirty="0">
                <a:solidFill>
                  <a:srgbClr val="0033CC"/>
                </a:solidFill>
                <a:latin typeface="TH SarabunPSK" panose="020B0500040200020003" pitchFamily="34" charset="-34"/>
                <a:cs typeface="TH SarabunPSK" panose="020B0500040200020003" pitchFamily="34" charset="-34"/>
              </a:rPr>
              <a:t> นิติวิทยาศาสตร์</a:t>
            </a: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ลายนิ้วมือ</a:t>
            </a: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ดีเอ็นเอ</a:t>
            </a: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คราบเลือด</a:t>
            </a: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เส้นผม</a:t>
            </a:r>
            <a:endParaRPr lang="en-US" sz="2200" dirty="0">
              <a:latin typeface="TH SarabunPSK" panose="020B0500040200020003" pitchFamily="34" charset="-34"/>
              <a:cs typeface="TH SarabunPSK" panose="020B0500040200020003" pitchFamily="34" charset="-34"/>
            </a:endParaRP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เส้นใย</a:t>
            </a: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คราบเขม่าปืน</a:t>
            </a: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เศษดิน</a:t>
            </a: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เศษพืช</a:t>
            </a:r>
          </a:p>
          <a:p>
            <a:pPr lvl="1">
              <a:buSzPct val="80000"/>
              <a:buFont typeface="Wingdings" pitchFamily="2" charset="2"/>
              <a:buChar char="q"/>
            </a:pPr>
            <a:r>
              <a:rPr lang="th-TH" sz="2200" dirty="0">
                <a:latin typeface="TH SarabunPSK" panose="020B0500040200020003" pitchFamily="34" charset="-34"/>
                <a:cs typeface="TH SarabunPSK" panose="020B0500040200020003" pitchFamily="34" charset="-34"/>
              </a:rPr>
              <a:t>ร่องรอยอื่น ๆ</a:t>
            </a:r>
          </a:p>
          <a:p>
            <a:pPr lvl="1">
              <a:buSzPct val="80000"/>
              <a:buFont typeface="Wingdings" pitchFamily="2" charset="2"/>
              <a:buChar char="q"/>
            </a:pPr>
            <a:endParaRPr lang="th-TH" sz="2500" dirty="0">
              <a:latin typeface="TH SarabunPSK" panose="020B0500040200020003" pitchFamily="34" charset="-34"/>
              <a:cs typeface="TH SarabunPSK" panose="020B0500040200020003" pitchFamily="34" charset="-34"/>
            </a:endParaRPr>
          </a:p>
          <a:p>
            <a:pPr lvl="1">
              <a:buSzPct val="80000"/>
              <a:buFont typeface="Wingdings" pitchFamily="2" charset="2"/>
              <a:buChar char="q"/>
            </a:pPr>
            <a:endParaRPr lang="en-US" sz="2500" dirty="0">
              <a:latin typeface="TH SarabunPSK" panose="020B0500040200020003" pitchFamily="34" charset="-34"/>
              <a:cs typeface="TH SarabunPSK" panose="020B0500040200020003" pitchFamily="34" charset="-34"/>
            </a:endParaRPr>
          </a:p>
          <a:p>
            <a:pPr lvl="1">
              <a:buSzPct val="80000"/>
              <a:buFont typeface="Wingdings" pitchFamily="2" charset="2"/>
              <a:buChar char="q"/>
            </a:pPr>
            <a:endParaRPr lang="en-US" sz="2500" dirty="0">
              <a:latin typeface="TH SarabunPSK" panose="020B0500040200020003" pitchFamily="34" charset="-34"/>
              <a:cs typeface="TH SarabunPSK" panose="020B0500040200020003" pitchFamily="34" charset="-34"/>
            </a:endParaRPr>
          </a:p>
          <a:p>
            <a:pPr lvl="1">
              <a:buSzPct val="80000"/>
              <a:buFont typeface="Wingdings" pitchFamily="2" charset="2"/>
              <a:buChar char="q"/>
            </a:pPr>
            <a:endParaRPr lang="en-US" sz="2500" dirty="0">
              <a:latin typeface="TH SarabunPSK" panose="020B0500040200020003" pitchFamily="34" charset="-34"/>
              <a:cs typeface="TH SarabunPSK" panose="020B0500040200020003" pitchFamily="34" charset="-34"/>
            </a:endParaRPr>
          </a:p>
          <a:p>
            <a:pPr lvl="1">
              <a:buSzPct val="80000"/>
              <a:buFont typeface="Wingdings" pitchFamily="2" charset="2"/>
              <a:buChar char="q"/>
            </a:pPr>
            <a:endParaRPr lang="en-US" sz="2500" dirty="0">
              <a:latin typeface="TH SarabunPSK" panose="020B0500040200020003" pitchFamily="34" charset="-34"/>
              <a:cs typeface="TH SarabunPSK" panose="020B0500040200020003" pitchFamily="34" charset="-34"/>
            </a:endParaRPr>
          </a:p>
        </p:txBody>
      </p:sp>
      <p:pic>
        <p:nvPicPr>
          <p:cNvPr id="16" name="Picture 6"/>
          <p:cNvPicPr>
            <a:picLocks noChangeArrowheads="1"/>
          </p:cNvPicPr>
          <p:nvPr/>
        </p:nvPicPr>
        <p:blipFill>
          <a:blip r:embed="rId2" cstate="print"/>
          <a:srcRect/>
          <a:stretch>
            <a:fillRect/>
          </a:stretch>
        </p:blipFill>
        <p:spPr bwMode="auto">
          <a:xfrm>
            <a:off x="1142976" y="6143668"/>
            <a:ext cx="1428760" cy="571480"/>
          </a:xfrm>
          <a:prstGeom prst="rect">
            <a:avLst/>
          </a:prstGeom>
          <a:noFill/>
          <a:ln w="12700">
            <a:noFill/>
            <a:miter lim="800000"/>
            <a:headEnd/>
            <a:tailEnd/>
          </a:ln>
        </p:spPr>
      </p:pic>
      <p:pic>
        <p:nvPicPr>
          <p:cNvPr id="17" name="Picture 8" descr="human hair forceable removal.jpg"/>
          <p:cNvPicPr>
            <a:picLocks noChangeAspect="1"/>
          </p:cNvPicPr>
          <p:nvPr/>
        </p:nvPicPr>
        <p:blipFill>
          <a:blip r:embed="rId3" cstate="print"/>
          <a:srcRect/>
          <a:stretch>
            <a:fillRect/>
          </a:stretch>
        </p:blipFill>
        <p:spPr bwMode="auto">
          <a:xfrm>
            <a:off x="1142976" y="5328065"/>
            <a:ext cx="1412871" cy="529827"/>
          </a:xfrm>
          <a:prstGeom prst="rect">
            <a:avLst/>
          </a:prstGeom>
          <a:noFill/>
          <a:ln w="9525">
            <a:noFill/>
            <a:miter lim="800000"/>
            <a:headEnd/>
            <a:tailEnd/>
          </a:ln>
        </p:spPr>
      </p:pic>
      <p:pic>
        <p:nvPicPr>
          <p:cNvPr id="18" name="Picture 937" descr="Test tube jpg"/>
          <p:cNvPicPr>
            <a:picLocks noChangeAspect="1" noChangeArrowheads="1"/>
          </p:cNvPicPr>
          <p:nvPr/>
        </p:nvPicPr>
        <p:blipFill>
          <a:blip r:embed="rId4" cstate="print"/>
          <a:srcRect/>
          <a:stretch>
            <a:fillRect/>
          </a:stretch>
        </p:blipFill>
        <p:spPr bwMode="auto">
          <a:xfrm>
            <a:off x="80474" y="5837838"/>
            <a:ext cx="981007" cy="865194"/>
          </a:xfrm>
          <a:prstGeom prst="rect">
            <a:avLst/>
          </a:prstGeom>
          <a:noFill/>
          <a:ln w="9525">
            <a:noFill/>
            <a:miter lim="800000"/>
            <a:headEnd/>
            <a:tailEnd/>
          </a:ln>
        </p:spPr>
      </p:pic>
      <p:sp>
        <p:nvSpPr>
          <p:cNvPr id="19" name="ตัวแทนเนื้อหา 2"/>
          <p:cNvSpPr txBox="1">
            <a:spLocks/>
          </p:cNvSpPr>
          <p:nvPr/>
        </p:nvSpPr>
        <p:spPr>
          <a:xfrm>
            <a:off x="5617810" y="1015619"/>
            <a:ext cx="3266452" cy="3699265"/>
          </a:xfrm>
          <a:prstGeom prst="rect">
            <a:avLst/>
          </a:prstGeom>
        </p:spPr>
        <p:txBody>
          <a:bodyPr vert="horz">
            <a:noAutofit/>
          </a:bodyPr>
          <a:lstStyle/>
          <a:p>
            <a:pPr marL="320040" marR="0" lvl="0" indent="-320040" algn="l" defTabSz="914400" rtl="0" eaLnBrk="1" fontAlgn="auto" latinLnBrk="0" hangingPunct="1">
              <a:lnSpc>
                <a:spcPct val="100000"/>
              </a:lnSpc>
              <a:spcBef>
                <a:spcPts val="700"/>
              </a:spcBef>
              <a:spcAft>
                <a:spcPts val="0"/>
              </a:spcAft>
              <a:buClr>
                <a:srgbClr val="ED7D31"/>
              </a:buClr>
              <a:buSzPct val="80000"/>
              <a:buFont typeface="Wingdings" pitchFamily="2" charset="2"/>
              <a:buChar char="q"/>
              <a:tabLst/>
              <a:defRPr/>
            </a:pPr>
            <a:r>
              <a:rPr kumimoji="0" lang="th-TH" sz="2500" b="1" i="0" u="none" strike="noStrike" kern="1200" cap="none" spc="0" normalizeH="0" baseline="0" noProof="0" dirty="0">
                <a:ln>
                  <a:noFill/>
                </a:ln>
                <a:solidFill>
                  <a:srgbClr val="0033CC"/>
                </a:solidFill>
                <a:effectLst/>
                <a:uLnTx/>
                <a:uFillTx/>
                <a:latin typeface="TH SarabunPSK" panose="020B0500040200020003" pitchFamily="34" charset="-34"/>
                <a:ea typeface="+mn-ea"/>
                <a:cs typeface="TH SarabunPSK" panose="020B0500040200020003" pitchFamily="34" charset="-34"/>
              </a:rPr>
              <a:t>นิติวิทยาศาสตร์นิวเคลียร์</a:t>
            </a: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ชนิดของไอโซโทป</a:t>
            </a: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ประเภทของสารกัมมันตรังสี</a:t>
            </a: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หมายเลขประจำเครื่อง</a:t>
            </a: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โครงสร้างจุลภาคของพื้นผิว</a:t>
            </a: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องค์ประกอบทางเคมี</a:t>
            </a: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ธาตุหายาก</a:t>
            </a:r>
            <a:r>
              <a:rPr kumimoji="0" lang="en-US"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 / </a:t>
            </a: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ธาตุปริมาณน้อย</a:t>
            </a: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ร่องรอยอื่นที่ปนเปื้อน          </a:t>
            </a:r>
          </a:p>
          <a:p>
            <a:pPr marL="640080" marR="0" lvl="1" indent="-274320" algn="l" defTabSz="914400" rtl="0" eaLnBrk="1" fontAlgn="auto" latinLnBrk="0" hangingPunct="1">
              <a:lnSpc>
                <a:spcPct val="100000"/>
              </a:lnSpc>
              <a:spcBef>
                <a:spcPts val="550"/>
              </a:spcBef>
              <a:spcAft>
                <a:spcPts val="0"/>
              </a:spcAft>
              <a:buClr>
                <a:srgbClr val="5B9BD5"/>
              </a:buClr>
              <a:buSzPct val="80000"/>
              <a:buFontTx/>
              <a:buNone/>
              <a:tabLst/>
              <a:defRPr/>
            </a:pPr>
            <a:r>
              <a:rPr kumimoji="0" lang="th-TH" sz="22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     สารกัมมันตรังสี</a:t>
            </a: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endParaRPr kumimoji="0" lang="th-TH" sz="20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endParaRP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endParaRPr kumimoji="0" lang="en-US" sz="20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endParaRP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endParaRPr kumimoji="0" lang="en-US" sz="20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endParaRP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endParaRPr kumimoji="0" lang="en-US" sz="20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endParaRPr>
          </a:p>
          <a:p>
            <a:pPr marL="640080" marR="0" lvl="1" indent="-274320" algn="l" defTabSz="914400" rtl="0" eaLnBrk="1" fontAlgn="auto" latinLnBrk="0" hangingPunct="1">
              <a:lnSpc>
                <a:spcPct val="100000"/>
              </a:lnSpc>
              <a:spcBef>
                <a:spcPts val="550"/>
              </a:spcBef>
              <a:spcAft>
                <a:spcPts val="0"/>
              </a:spcAft>
              <a:buClr>
                <a:srgbClr val="5B9BD5"/>
              </a:buClr>
              <a:buSzPct val="80000"/>
              <a:buFont typeface="Wingdings" pitchFamily="2" charset="2"/>
              <a:buChar char="q"/>
              <a:tabLst/>
              <a:defRPr/>
            </a:pPr>
            <a:endParaRPr kumimoji="0" lang="en-US" sz="2000" b="0"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endParaRPr>
          </a:p>
        </p:txBody>
      </p:sp>
      <p:sp>
        <p:nvSpPr>
          <p:cNvPr id="21" name="คำบรรยายภาพแบบลูกศรซ้าย-ขวา 20"/>
          <p:cNvSpPr/>
          <p:nvPr/>
        </p:nvSpPr>
        <p:spPr>
          <a:xfrm>
            <a:off x="2814285" y="1844824"/>
            <a:ext cx="2525810" cy="1584176"/>
          </a:xfrm>
          <a:prstGeom prst="leftRight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h-TH" sz="2800" b="1"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ฐานข้อมูล</a:t>
            </a:r>
          </a:p>
        </p:txBody>
      </p:sp>
      <p:pic>
        <p:nvPicPr>
          <p:cNvPr id="24" name="Picture 8" descr="Geschädigte D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6050" y="5572140"/>
            <a:ext cx="2717552" cy="1085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Users\DELL\Desktop\imag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714884"/>
            <a:ext cx="800022" cy="914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p:cNvGrpSpPr/>
          <p:nvPr/>
        </p:nvGrpSpPr>
        <p:grpSpPr>
          <a:xfrm>
            <a:off x="2517411" y="3394375"/>
            <a:ext cx="3366283" cy="1391670"/>
            <a:chOff x="935742" y="4753004"/>
            <a:chExt cx="3366283" cy="1391670"/>
          </a:xfrm>
        </p:grpSpPr>
        <p:sp>
          <p:nvSpPr>
            <p:cNvPr id="25" name="Text Box 9"/>
            <p:cNvSpPr txBox="1">
              <a:spLocks noChangeArrowheads="1"/>
            </p:cNvSpPr>
            <p:nvPr/>
          </p:nvSpPr>
          <p:spPr bwMode="auto">
            <a:xfrm rot="20435149">
              <a:off x="935742" y="5429585"/>
              <a:ext cx="2817800" cy="715089"/>
            </a:xfrm>
            <a:prstGeom prst="roundRect">
              <a:avLst/>
            </a:prstGeom>
            <a:solidFill>
              <a:srgbClr val="FF0000">
                <a:alpha val="69020"/>
              </a:srgbClr>
            </a:solidFill>
            <a:ln>
              <a:noFill/>
            </a:ln>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th-TH"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Cordia New" panose="020B0304020202020204" pitchFamily="34" charset="-34"/>
                </a:rPr>
                <a:t>ปนเปื้อนรังสี</a:t>
              </a:r>
              <a:endParaRPr kumimoji="0" lang="en-GB"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6" name="Picture 2" descr="https://encrypted-tbn3.gstatic.com/images?q=tbn:ANd9GcRfJUIQc5ULVKG4SCz6RLDnPO8qkyjcxg8i6bu7ldUdTMlw8ARa5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5541" y="4753004"/>
              <a:ext cx="946484" cy="946484"/>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28" name="Picture 7" descr="IncaTemp57"/>
          <p:cNvPicPr>
            <a:picLocks noChangeAspect="1" noChangeArrowheads="1"/>
          </p:cNvPicPr>
          <p:nvPr/>
        </p:nvPicPr>
        <p:blipFill>
          <a:blip r:embed="rId8" cstate="print"/>
          <a:srcRect/>
          <a:stretch>
            <a:fillRect/>
          </a:stretch>
        </p:blipFill>
        <p:spPr bwMode="auto">
          <a:xfrm>
            <a:off x="5643570" y="5572140"/>
            <a:ext cx="1547956" cy="1107275"/>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9" cstate="print"/>
          <a:srcRect/>
          <a:stretch>
            <a:fillRect/>
          </a:stretch>
        </p:blipFill>
        <p:spPr bwMode="auto">
          <a:xfrm>
            <a:off x="7358082" y="5572140"/>
            <a:ext cx="1464874" cy="107632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984BE401-40E7-42A5-826D-B7266E14A2DE}" type="slidenum">
              <a:rPr lang="th-TH" smtClean="0"/>
              <a:t>4</a:t>
            </a:fld>
            <a:endParaRPr lang="th-TH"/>
          </a:p>
        </p:txBody>
      </p:sp>
      <p:sp>
        <p:nvSpPr>
          <p:cNvPr id="4" name="TextBox 3">
            <a:extLst>
              <a:ext uri="{FF2B5EF4-FFF2-40B4-BE49-F238E27FC236}">
                <a16:creationId xmlns:a16="http://schemas.microsoft.com/office/drawing/2014/main" id="{36B4E9E4-70FA-4FFE-894B-EA03C753C98D}"/>
              </a:ext>
            </a:extLst>
          </p:cNvPr>
          <p:cNvSpPr txBox="1"/>
          <p:nvPr/>
        </p:nvSpPr>
        <p:spPr>
          <a:xfrm>
            <a:off x="2209815" y="71011"/>
            <a:ext cx="4724370" cy="738664"/>
          </a:xfrm>
          <a:prstGeom prst="rect">
            <a:avLst/>
          </a:prstGeom>
          <a:noFill/>
        </p:spPr>
        <p:txBody>
          <a:bodyPr wrap="none" rtlCol="0">
            <a:spAutoFit/>
          </a:bodyPr>
          <a:lstStyle/>
          <a:p>
            <a:pPr algn="ctr"/>
            <a:r>
              <a:rPr lang="th-TH" sz="4200" b="1" dirty="0">
                <a:latin typeface="TH SarabunPSK" panose="020B0500040200020003" pitchFamily="34" charset="-34"/>
                <a:cs typeface="TH SarabunPSK" panose="020B0500040200020003" pitchFamily="34" charset="-34"/>
              </a:rPr>
              <a:t>เอกลักษณ์ยืนยัน </a:t>
            </a:r>
            <a:r>
              <a:rPr lang="en-US" sz="4200" b="1" dirty="0">
                <a:latin typeface="TH SarabunPSK" panose="020B0500040200020003" pitchFamily="34" charset="-34"/>
                <a:cs typeface="TH SarabunPSK" panose="020B0500040200020003" pitchFamily="34" charset="-34"/>
              </a:rPr>
              <a:t>(Signatures)</a:t>
            </a:r>
            <a:endParaRPr lang="th-TH" sz="4200" b="1" dirty="0">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34887024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กล่องข้อความ 14">
            <a:extLst>
              <a:ext uri="{FF2B5EF4-FFF2-40B4-BE49-F238E27FC236}">
                <a16:creationId xmlns:a16="http://schemas.microsoft.com/office/drawing/2014/main" id="{E5DA9F6D-AA52-406C-812C-196A8F9A0372}"/>
              </a:ext>
            </a:extLst>
          </p:cNvPr>
          <p:cNvSpPr txBox="1"/>
          <p:nvPr/>
        </p:nvSpPr>
        <p:spPr>
          <a:xfrm>
            <a:off x="0" y="6166436"/>
            <a:ext cx="9144000"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dirty="0"/>
              <a:t>ที่มา</a:t>
            </a:r>
            <a:r>
              <a:rPr lang="en-US" dirty="0"/>
              <a:t>: </a:t>
            </a:r>
            <a:r>
              <a:rPr lang="en-US" sz="1600" dirty="0"/>
              <a:t>IAEA – NNSA Nuclear Forensics Methodologies International Training Pacific Northwest National Laboratory, 28 October – 8 November 2013.</a:t>
            </a:r>
          </a:p>
        </p:txBody>
      </p:sp>
      <p:sp>
        <p:nvSpPr>
          <p:cNvPr id="2" name="Slide Number Placeholder 1"/>
          <p:cNvSpPr>
            <a:spLocks noGrp="1"/>
          </p:cNvSpPr>
          <p:nvPr>
            <p:ph type="sldNum" sz="quarter" idx="12"/>
          </p:nvPr>
        </p:nvSpPr>
        <p:spPr>
          <a:xfrm>
            <a:off x="8640151" y="6492875"/>
            <a:ext cx="503849" cy="365125"/>
          </a:xfrm>
        </p:spPr>
        <p:txBody>
          <a:bodyPr/>
          <a:lstStyle/>
          <a:p>
            <a:fld id="{984BE401-40E7-42A5-826D-B7266E14A2DE}" type="slidenum">
              <a:rPr lang="th-TH" smtClean="0">
                <a:solidFill>
                  <a:schemeClr val="tx1"/>
                </a:solidFill>
              </a:rPr>
              <a:t>40</a:t>
            </a:fld>
            <a:endParaRPr lang="th-TH">
              <a:solidFill>
                <a:schemeClr val="tx1"/>
              </a:solidFill>
            </a:endParaRPr>
          </a:p>
        </p:txBody>
      </p:sp>
      <p:sp>
        <p:nvSpPr>
          <p:cNvPr id="9" name="TextBox 8"/>
          <p:cNvSpPr txBox="1"/>
          <p:nvPr/>
        </p:nvSpPr>
        <p:spPr>
          <a:xfrm>
            <a:off x="522518" y="69006"/>
            <a:ext cx="8369557" cy="738664"/>
          </a:xfrm>
          <a:prstGeom prst="rect">
            <a:avLst/>
          </a:prstGeom>
          <a:noFill/>
        </p:spPr>
        <p:txBody>
          <a:bodyPr wrap="square" rtlCol="0">
            <a:spAutoFit/>
          </a:bodyPr>
          <a:lstStyle/>
          <a:p>
            <a:pPr lvl="0" algn="ctr"/>
            <a:r>
              <a:rPr lang="th-TH" sz="4200" b="1" dirty="0">
                <a:solidFill>
                  <a:prstClr val="black"/>
                </a:solidFill>
                <a:latin typeface="TH SarabunPSK" panose="020B0500040200020003" pitchFamily="34" charset="-34"/>
                <a:cs typeface="TH SarabunPSK" panose="020B0500040200020003" pitchFamily="34" charset="-34"/>
              </a:rPr>
              <a:t>การตรวจพิสูจน์เอกลักษณ์ทางนิวเคลียร์</a:t>
            </a:r>
          </a:p>
        </p:txBody>
      </p:sp>
      <p:sp>
        <p:nvSpPr>
          <p:cNvPr id="11" name="สี่เหลี่ยมผืนผ้า 9">
            <a:extLst>
              <a:ext uri="{FF2B5EF4-FFF2-40B4-BE49-F238E27FC236}">
                <a16:creationId xmlns:a16="http://schemas.microsoft.com/office/drawing/2014/main" id="{A04F0F10-0BCA-4319-924F-D9527723D569}"/>
              </a:ext>
            </a:extLst>
          </p:cNvPr>
          <p:cNvSpPr/>
          <p:nvPr/>
        </p:nvSpPr>
        <p:spPr>
          <a:xfrm>
            <a:off x="2441135" y="946169"/>
            <a:ext cx="4261727" cy="461665"/>
          </a:xfrm>
          <a:prstGeom prst="rect">
            <a:avLst/>
          </a:prstGeom>
        </p:spPr>
        <p:txBody>
          <a:bodyPr wrap="square">
            <a:spAutoFit/>
          </a:bodyPr>
          <a:lstStyle/>
          <a:p>
            <a:pPr algn="ctr"/>
            <a:r>
              <a:rPr lang="en-US" sz="2400" b="1" dirty="0">
                <a:solidFill>
                  <a:srgbClr val="003399"/>
                </a:solidFill>
                <a:cs typeface="TH SarabunPSK" panose="020B0500040200020003" pitchFamily="34" charset="-34"/>
              </a:rPr>
              <a:t>SEM/EDX</a:t>
            </a:r>
            <a:endParaRPr lang="th-TH" sz="2400" b="1" dirty="0">
              <a:solidFill>
                <a:srgbClr val="003399"/>
              </a:solidFill>
              <a:cs typeface="TH SarabunPSK" panose="020B0500040200020003" pitchFamily="34" charset="-34"/>
            </a:endParaRPr>
          </a:p>
        </p:txBody>
      </p:sp>
      <p:graphicFrame>
        <p:nvGraphicFramePr>
          <p:cNvPr id="4" name="Table 3"/>
          <p:cNvGraphicFramePr>
            <a:graphicFrameLocks noGrp="1"/>
          </p:cNvGraphicFramePr>
          <p:nvPr>
            <p:extLst>
              <p:ext uri="{D42A27DB-BD31-4B8C-83A1-F6EECF244321}">
                <p14:modId xmlns:p14="http://schemas.microsoft.com/office/powerpoint/2010/main" val="3370107351"/>
              </p:ext>
            </p:extLst>
          </p:nvPr>
        </p:nvGraphicFramePr>
        <p:xfrm>
          <a:off x="48226" y="1439413"/>
          <a:ext cx="8843849" cy="2067265"/>
        </p:xfrm>
        <a:graphic>
          <a:graphicData uri="http://schemas.openxmlformats.org/drawingml/2006/table">
            <a:tbl>
              <a:tblPr firstRow="1" bandRow="1">
                <a:tableStyleId>{5C22544A-7EE6-4342-B048-85BDC9FD1C3A}</a:tableStyleId>
              </a:tblPr>
              <a:tblGrid>
                <a:gridCol w="3040207">
                  <a:extLst>
                    <a:ext uri="{9D8B030D-6E8A-4147-A177-3AD203B41FA5}">
                      <a16:colId xmlns:a16="http://schemas.microsoft.com/office/drawing/2014/main" val="1466333787"/>
                    </a:ext>
                  </a:extLst>
                </a:gridCol>
                <a:gridCol w="1464906">
                  <a:extLst>
                    <a:ext uri="{9D8B030D-6E8A-4147-A177-3AD203B41FA5}">
                      <a16:colId xmlns:a16="http://schemas.microsoft.com/office/drawing/2014/main" val="3636165160"/>
                    </a:ext>
                  </a:extLst>
                </a:gridCol>
                <a:gridCol w="2276669">
                  <a:extLst>
                    <a:ext uri="{9D8B030D-6E8A-4147-A177-3AD203B41FA5}">
                      <a16:colId xmlns:a16="http://schemas.microsoft.com/office/drawing/2014/main" val="98536304"/>
                    </a:ext>
                  </a:extLst>
                </a:gridCol>
                <a:gridCol w="868535">
                  <a:extLst>
                    <a:ext uri="{9D8B030D-6E8A-4147-A177-3AD203B41FA5}">
                      <a16:colId xmlns:a16="http://schemas.microsoft.com/office/drawing/2014/main" val="1526354077"/>
                    </a:ext>
                  </a:extLst>
                </a:gridCol>
                <a:gridCol w="1193532">
                  <a:extLst>
                    <a:ext uri="{9D8B030D-6E8A-4147-A177-3AD203B41FA5}">
                      <a16:colId xmlns:a16="http://schemas.microsoft.com/office/drawing/2014/main" val="1651841622"/>
                    </a:ext>
                  </a:extLst>
                </a:gridCol>
              </a:tblGrid>
              <a:tr h="620774">
                <a:tc>
                  <a:txBody>
                    <a:bodyPr/>
                    <a:lstStyle/>
                    <a:p>
                      <a:pPr algn="ctr"/>
                      <a:r>
                        <a:rPr lang="en-US" dirty="0"/>
                        <a:t>What it tells us</a:t>
                      </a:r>
                    </a:p>
                  </a:txBody>
                  <a:tcPr/>
                </a:tc>
                <a:tc>
                  <a:txBody>
                    <a:bodyPr/>
                    <a:lstStyle/>
                    <a:p>
                      <a:pPr algn="ctr"/>
                      <a:r>
                        <a:rPr lang="en-US" dirty="0"/>
                        <a:t>What we need</a:t>
                      </a:r>
                    </a:p>
                    <a:p>
                      <a:pPr algn="ctr"/>
                      <a:r>
                        <a:rPr lang="en-US" dirty="0"/>
                        <a:t>to know</a:t>
                      </a:r>
                    </a:p>
                  </a:txBody>
                  <a:tcPr/>
                </a:tc>
                <a:tc>
                  <a:txBody>
                    <a:bodyPr/>
                    <a:lstStyle/>
                    <a:p>
                      <a:pPr algn="ctr"/>
                      <a:r>
                        <a:rPr lang="en-US" dirty="0"/>
                        <a:t>Sample preparation</a:t>
                      </a:r>
                    </a:p>
                  </a:txBody>
                  <a:tcPr/>
                </a:tc>
                <a:tc>
                  <a:txBody>
                    <a:bodyPr/>
                    <a:lstStyle/>
                    <a:p>
                      <a:pPr algn="ctr"/>
                      <a:r>
                        <a:rPr lang="en-US" dirty="0"/>
                        <a:t>Time</a:t>
                      </a:r>
                    </a:p>
                  </a:txBody>
                  <a:tcPr/>
                </a:tc>
                <a:tc>
                  <a:txBody>
                    <a:bodyPr/>
                    <a:lstStyle/>
                    <a:p>
                      <a:pPr algn="ctr"/>
                      <a:r>
                        <a:rPr lang="en-US" dirty="0"/>
                        <a:t>Cost</a:t>
                      </a:r>
                    </a:p>
                  </a:txBody>
                  <a:tcPr/>
                </a:tc>
                <a:extLst>
                  <a:ext uri="{0D108BD9-81ED-4DB2-BD59-A6C34878D82A}">
                    <a16:rowId xmlns:a16="http://schemas.microsoft.com/office/drawing/2014/main" val="1397856926"/>
                  </a:ext>
                </a:extLst>
              </a:tr>
              <a:tr h="1152865">
                <a:tc>
                  <a:txBody>
                    <a:bodyPr/>
                    <a:lstStyle/>
                    <a:p>
                      <a:r>
                        <a:rPr lang="en-US" dirty="0"/>
                        <a:t>Crystal structure</a:t>
                      </a:r>
                    </a:p>
                    <a:p>
                      <a:r>
                        <a:rPr lang="en-US" dirty="0"/>
                        <a:t>Grain size</a:t>
                      </a:r>
                    </a:p>
                    <a:p>
                      <a:r>
                        <a:rPr lang="en-US" dirty="0"/>
                        <a:t>Inclusions (elemental analysis)</a:t>
                      </a:r>
                    </a:p>
                  </a:txBody>
                  <a:tcPr/>
                </a:tc>
                <a:tc>
                  <a:txBody>
                    <a:bodyPr/>
                    <a:lstStyle/>
                    <a:p>
                      <a:endParaRPr lang="en-US" dirty="0"/>
                    </a:p>
                  </a:txBody>
                  <a:tcPr/>
                </a:tc>
                <a:tc>
                  <a:txBody>
                    <a:bodyPr/>
                    <a:lstStyle/>
                    <a:p>
                      <a:r>
                        <a:rPr lang="en-US" dirty="0"/>
                        <a:t>Solid</a:t>
                      </a:r>
                    </a:p>
                    <a:p>
                      <a:r>
                        <a:rPr lang="en-US" dirty="0"/>
                        <a:t>Metallography</a:t>
                      </a:r>
                    </a:p>
                    <a:p>
                      <a:r>
                        <a:rPr lang="en-US" dirty="0"/>
                        <a:t>Deposition</a:t>
                      </a:r>
                    </a:p>
                  </a:txBody>
                  <a:tcPr/>
                </a:tc>
                <a:tc>
                  <a:txBody>
                    <a:bodyPr/>
                    <a:lstStyle/>
                    <a:p>
                      <a:r>
                        <a:rPr lang="en-US" dirty="0"/>
                        <a:t>&lt; 1 week</a:t>
                      </a:r>
                    </a:p>
                  </a:txBody>
                  <a:tcPr/>
                </a:tc>
                <a:tc>
                  <a:txBody>
                    <a:bodyPr/>
                    <a:lstStyle/>
                    <a:p>
                      <a:r>
                        <a:rPr lang="en-US" dirty="0"/>
                        <a:t>Moderate</a:t>
                      </a:r>
                    </a:p>
                  </a:txBody>
                  <a:tcPr/>
                </a:tc>
                <a:extLst>
                  <a:ext uri="{0D108BD9-81ED-4DB2-BD59-A6C34878D82A}">
                    <a16:rowId xmlns:a16="http://schemas.microsoft.com/office/drawing/2014/main" val="3209510293"/>
                  </a:ext>
                </a:extLst>
              </a:tr>
            </a:tbl>
          </a:graphicData>
        </a:graphic>
      </p:graphicFrame>
      <p:sp>
        <p:nvSpPr>
          <p:cNvPr id="5" name="Rectangle 4"/>
          <p:cNvSpPr/>
          <p:nvPr/>
        </p:nvSpPr>
        <p:spPr>
          <a:xfrm>
            <a:off x="48227" y="3833117"/>
            <a:ext cx="4701056" cy="2031325"/>
          </a:xfrm>
          <a:prstGeom prst="rect">
            <a:avLst/>
          </a:prstGeom>
        </p:spPr>
        <p:txBody>
          <a:bodyPr wrap="square">
            <a:spAutoFit/>
          </a:bodyPr>
          <a:lstStyle/>
          <a:p>
            <a:pPr marL="285750" indent="-285750">
              <a:buFont typeface="Arial" panose="020B0604020202020204" pitchFamily="34" charset="0"/>
              <a:buChar char="•"/>
            </a:pPr>
            <a:r>
              <a:rPr lang="en-US" dirty="0"/>
              <a:t>Sample needed: ~200 ml from bulk sample</a:t>
            </a:r>
          </a:p>
          <a:p>
            <a:pPr marL="285750" indent="-285750">
              <a:buFont typeface="Arial" panose="020B0604020202020204" pitchFamily="34" charset="0"/>
              <a:buChar char="•"/>
            </a:pPr>
            <a:r>
              <a:rPr lang="en-US" dirty="0"/>
              <a:t>ICP-MS can provide information on element</a:t>
            </a:r>
          </a:p>
          <a:p>
            <a:r>
              <a:rPr lang="en-US" dirty="0"/>
              <a:t>     isotope ratios</a:t>
            </a:r>
          </a:p>
          <a:p>
            <a:pPr marL="285750" indent="-285750">
              <a:buFont typeface="Arial" panose="020B0604020202020204" pitchFamily="34" charset="0"/>
              <a:buChar char="•"/>
            </a:pPr>
            <a:r>
              <a:rPr lang="en-US" dirty="0"/>
              <a:t>Signature of materials, to assist in distinguishing one sample from another and to contribute to determining the history of the material</a:t>
            </a:r>
          </a:p>
        </p:txBody>
      </p:sp>
      <p:sp>
        <p:nvSpPr>
          <p:cNvPr id="3" name="AutoShape 6" descr="X-ray Fluorescence, XRF, elemental analysis, EDXRF, WDXRF | Bru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296" y="3972605"/>
            <a:ext cx="4247948" cy="1353741"/>
          </a:xfrm>
          <a:prstGeom prst="rect">
            <a:avLst/>
          </a:prstGeom>
        </p:spPr>
      </p:pic>
    </p:spTree>
    <p:extLst>
      <p:ext uri="{BB962C8B-B14F-4D97-AF65-F5344CB8AC3E}">
        <p14:creationId xmlns:p14="http://schemas.microsoft.com/office/powerpoint/2010/main" val="90864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กล่องข้อความ 14">
            <a:extLst>
              <a:ext uri="{FF2B5EF4-FFF2-40B4-BE49-F238E27FC236}">
                <a16:creationId xmlns:a16="http://schemas.microsoft.com/office/drawing/2014/main" id="{E5DA9F6D-AA52-406C-812C-196A8F9A0372}"/>
              </a:ext>
            </a:extLst>
          </p:cNvPr>
          <p:cNvSpPr txBox="1"/>
          <p:nvPr/>
        </p:nvSpPr>
        <p:spPr>
          <a:xfrm>
            <a:off x="0" y="6166436"/>
            <a:ext cx="9144000"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dirty="0"/>
              <a:t>ที่มา</a:t>
            </a:r>
            <a:r>
              <a:rPr lang="en-US" dirty="0"/>
              <a:t>: </a:t>
            </a:r>
            <a:r>
              <a:rPr lang="en-US" sz="1600" dirty="0"/>
              <a:t>IAEA – NNSA Nuclear Forensics Methodologies International Training Pacific Northwest National Laboratory, 28 October – 8 November 2013.</a:t>
            </a:r>
          </a:p>
        </p:txBody>
      </p:sp>
      <p:sp>
        <p:nvSpPr>
          <p:cNvPr id="2" name="Slide Number Placeholder 1"/>
          <p:cNvSpPr>
            <a:spLocks noGrp="1"/>
          </p:cNvSpPr>
          <p:nvPr>
            <p:ph type="sldNum" sz="quarter" idx="12"/>
          </p:nvPr>
        </p:nvSpPr>
        <p:spPr>
          <a:xfrm>
            <a:off x="8640151" y="6492875"/>
            <a:ext cx="503849" cy="365125"/>
          </a:xfrm>
        </p:spPr>
        <p:txBody>
          <a:bodyPr/>
          <a:lstStyle/>
          <a:p>
            <a:fld id="{984BE401-40E7-42A5-826D-B7266E14A2DE}" type="slidenum">
              <a:rPr lang="th-TH" smtClean="0">
                <a:solidFill>
                  <a:schemeClr val="tx1"/>
                </a:solidFill>
              </a:rPr>
              <a:t>41</a:t>
            </a:fld>
            <a:endParaRPr lang="th-TH">
              <a:solidFill>
                <a:schemeClr val="tx1"/>
              </a:solidFill>
            </a:endParaRPr>
          </a:p>
        </p:txBody>
      </p:sp>
      <p:sp>
        <p:nvSpPr>
          <p:cNvPr id="9" name="TextBox 8"/>
          <p:cNvSpPr txBox="1"/>
          <p:nvPr/>
        </p:nvSpPr>
        <p:spPr>
          <a:xfrm>
            <a:off x="522518" y="69006"/>
            <a:ext cx="8369557" cy="738664"/>
          </a:xfrm>
          <a:prstGeom prst="rect">
            <a:avLst/>
          </a:prstGeom>
          <a:noFill/>
        </p:spPr>
        <p:txBody>
          <a:bodyPr wrap="square" rtlCol="0">
            <a:spAutoFit/>
          </a:bodyPr>
          <a:lstStyle/>
          <a:p>
            <a:pPr lvl="0" algn="ctr"/>
            <a:r>
              <a:rPr lang="th-TH" sz="4200" b="1" dirty="0">
                <a:solidFill>
                  <a:prstClr val="black"/>
                </a:solidFill>
                <a:latin typeface="TH SarabunPSK" panose="020B0500040200020003" pitchFamily="34" charset="-34"/>
                <a:cs typeface="TH SarabunPSK" panose="020B0500040200020003" pitchFamily="34" charset="-34"/>
              </a:rPr>
              <a:t>การตรวจพิสูจน์เอกลักษณ์ทางนิวเคลียร์</a:t>
            </a:r>
          </a:p>
        </p:txBody>
      </p:sp>
      <p:sp>
        <p:nvSpPr>
          <p:cNvPr id="11" name="สี่เหลี่ยมผืนผ้า 9">
            <a:extLst>
              <a:ext uri="{FF2B5EF4-FFF2-40B4-BE49-F238E27FC236}">
                <a16:creationId xmlns:a16="http://schemas.microsoft.com/office/drawing/2014/main" id="{A04F0F10-0BCA-4319-924F-D9527723D569}"/>
              </a:ext>
            </a:extLst>
          </p:cNvPr>
          <p:cNvSpPr/>
          <p:nvPr/>
        </p:nvSpPr>
        <p:spPr>
          <a:xfrm>
            <a:off x="2441135" y="946169"/>
            <a:ext cx="4261727" cy="461665"/>
          </a:xfrm>
          <a:prstGeom prst="rect">
            <a:avLst/>
          </a:prstGeom>
        </p:spPr>
        <p:txBody>
          <a:bodyPr wrap="square">
            <a:spAutoFit/>
          </a:bodyPr>
          <a:lstStyle/>
          <a:p>
            <a:pPr algn="ctr"/>
            <a:r>
              <a:rPr lang="en-US" sz="2400" b="1" dirty="0">
                <a:solidFill>
                  <a:srgbClr val="003399"/>
                </a:solidFill>
                <a:cs typeface="TH SarabunPSK" panose="020B0500040200020003" pitchFamily="34" charset="-34"/>
              </a:rPr>
              <a:t>ICP-MS and ICP-AES</a:t>
            </a:r>
            <a:endParaRPr lang="th-TH" sz="2400" b="1" dirty="0">
              <a:solidFill>
                <a:srgbClr val="003399"/>
              </a:solidFill>
              <a:cs typeface="TH SarabunPSK" panose="020B0500040200020003" pitchFamily="34" charset="-34"/>
            </a:endParaRPr>
          </a:p>
        </p:txBody>
      </p:sp>
      <p:graphicFrame>
        <p:nvGraphicFramePr>
          <p:cNvPr id="4" name="Table 3"/>
          <p:cNvGraphicFramePr>
            <a:graphicFrameLocks noGrp="1"/>
          </p:cNvGraphicFramePr>
          <p:nvPr>
            <p:extLst>
              <p:ext uri="{D42A27DB-BD31-4B8C-83A1-F6EECF244321}">
                <p14:modId xmlns:p14="http://schemas.microsoft.com/office/powerpoint/2010/main" val="2102219555"/>
              </p:ext>
            </p:extLst>
          </p:nvPr>
        </p:nvGraphicFramePr>
        <p:xfrm>
          <a:off x="48226" y="1439413"/>
          <a:ext cx="8843849" cy="2103120"/>
        </p:xfrm>
        <a:graphic>
          <a:graphicData uri="http://schemas.openxmlformats.org/drawingml/2006/table">
            <a:tbl>
              <a:tblPr firstRow="1" bandRow="1">
                <a:tableStyleId>{5C22544A-7EE6-4342-B048-85BDC9FD1C3A}</a:tableStyleId>
              </a:tblPr>
              <a:tblGrid>
                <a:gridCol w="3040207">
                  <a:extLst>
                    <a:ext uri="{9D8B030D-6E8A-4147-A177-3AD203B41FA5}">
                      <a16:colId xmlns:a16="http://schemas.microsoft.com/office/drawing/2014/main" val="1466333787"/>
                    </a:ext>
                  </a:extLst>
                </a:gridCol>
                <a:gridCol w="1464906">
                  <a:extLst>
                    <a:ext uri="{9D8B030D-6E8A-4147-A177-3AD203B41FA5}">
                      <a16:colId xmlns:a16="http://schemas.microsoft.com/office/drawing/2014/main" val="3636165160"/>
                    </a:ext>
                  </a:extLst>
                </a:gridCol>
                <a:gridCol w="2276669">
                  <a:extLst>
                    <a:ext uri="{9D8B030D-6E8A-4147-A177-3AD203B41FA5}">
                      <a16:colId xmlns:a16="http://schemas.microsoft.com/office/drawing/2014/main" val="98536304"/>
                    </a:ext>
                  </a:extLst>
                </a:gridCol>
                <a:gridCol w="868535">
                  <a:extLst>
                    <a:ext uri="{9D8B030D-6E8A-4147-A177-3AD203B41FA5}">
                      <a16:colId xmlns:a16="http://schemas.microsoft.com/office/drawing/2014/main" val="1526354077"/>
                    </a:ext>
                  </a:extLst>
                </a:gridCol>
                <a:gridCol w="1193532">
                  <a:extLst>
                    <a:ext uri="{9D8B030D-6E8A-4147-A177-3AD203B41FA5}">
                      <a16:colId xmlns:a16="http://schemas.microsoft.com/office/drawing/2014/main" val="1651841622"/>
                    </a:ext>
                  </a:extLst>
                </a:gridCol>
              </a:tblGrid>
              <a:tr h="620774">
                <a:tc>
                  <a:txBody>
                    <a:bodyPr/>
                    <a:lstStyle/>
                    <a:p>
                      <a:pPr algn="ctr"/>
                      <a:r>
                        <a:rPr lang="en-US" dirty="0"/>
                        <a:t>What it tells us</a:t>
                      </a:r>
                    </a:p>
                  </a:txBody>
                  <a:tcPr/>
                </a:tc>
                <a:tc>
                  <a:txBody>
                    <a:bodyPr/>
                    <a:lstStyle/>
                    <a:p>
                      <a:pPr algn="ctr"/>
                      <a:r>
                        <a:rPr lang="en-US" dirty="0"/>
                        <a:t>What we need</a:t>
                      </a:r>
                    </a:p>
                    <a:p>
                      <a:pPr algn="ctr"/>
                      <a:r>
                        <a:rPr lang="en-US" dirty="0"/>
                        <a:t>to know</a:t>
                      </a:r>
                    </a:p>
                  </a:txBody>
                  <a:tcPr/>
                </a:tc>
                <a:tc>
                  <a:txBody>
                    <a:bodyPr/>
                    <a:lstStyle/>
                    <a:p>
                      <a:pPr algn="ctr"/>
                      <a:r>
                        <a:rPr lang="en-US" dirty="0"/>
                        <a:t>Sample preparation</a:t>
                      </a:r>
                    </a:p>
                  </a:txBody>
                  <a:tcPr/>
                </a:tc>
                <a:tc>
                  <a:txBody>
                    <a:bodyPr/>
                    <a:lstStyle/>
                    <a:p>
                      <a:pPr algn="ctr"/>
                      <a:r>
                        <a:rPr lang="en-US" dirty="0"/>
                        <a:t>Time</a:t>
                      </a:r>
                    </a:p>
                  </a:txBody>
                  <a:tcPr/>
                </a:tc>
                <a:tc>
                  <a:txBody>
                    <a:bodyPr/>
                    <a:lstStyle/>
                    <a:p>
                      <a:pPr algn="ctr"/>
                      <a:r>
                        <a:rPr lang="en-US" dirty="0"/>
                        <a:t>Cost</a:t>
                      </a:r>
                    </a:p>
                  </a:txBody>
                  <a:tcPr/>
                </a:tc>
                <a:extLst>
                  <a:ext uri="{0D108BD9-81ED-4DB2-BD59-A6C34878D82A}">
                    <a16:rowId xmlns:a16="http://schemas.microsoft.com/office/drawing/2014/main" val="1397856926"/>
                  </a:ext>
                </a:extLst>
              </a:tr>
              <a:tr h="1152865">
                <a:tc>
                  <a:txBody>
                    <a:bodyPr/>
                    <a:lstStyle/>
                    <a:p>
                      <a:r>
                        <a:rPr lang="en-US" dirty="0"/>
                        <a:t>Minor and trace element</a:t>
                      </a:r>
                    </a:p>
                    <a:p>
                      <a:r>
                        <a:rPr lang="en-US" dirty="0"/>
                        <a:t>determination in aqueous,</a:t>
                      </a:r>
                    </a:p>
                    <a:p>
                      <a:r>
                        <a:rPr lang="en-US" dirty="0"/>
                        <a:t>biological and geological</a:t>
                      </a:r>
                    </a:p>
                    <a:p>
                      <a:r>
                        <a:rPr lang="en-US" dirty="0"/>
                        <a:t>samples.</a:t>
                      </a:r>
                    </a:p>
                  </a:txBody>
                  <a:tcPr/>
                </a:tc>
                <a:tc>
                  <a:txBody>
                    <a:bodyPr/>
                    <a:lstStyle/>
                    <a:p>
                      <a:r>
                        <a:rPr lang="en-US" dirty="0"/>
                        <a:t>Which elements to</a:t>
                      </a:r>
                      <a:r>
                        <a:rPr lang="en-US" baseline="0" dirty="0"/>
                        <a:t> </a:t>
                      </a:r>
                      <a:r>
                        <a:rPr lang="en-US" dirty="0"/>
                        <a:t>analyze for</a:t>
                      </a:r>
                    </a:p>
                  </a:txBody>
                  <a:tcPr/>
                </a:tc>
                <a:tc>
                  <a:txBody>
                    <a:bodyPr/>
                    <a:lstStyle/>
                    <a:p>
                      <a:r>
                        <a:rPr lang="en-US" dirty="0"/>
                        <a:t>Digestion (total)</a:t>
                      </a:r>
                    </a:p>
                    <a:p>
                      <a:r>
                        <a:rPr lang="en-US" dirty="0"/>
                        <a:t>Dissolved (filtration)</a:t>
                      </a:r>
                    </a:p>
                    <a:p>
                      <a:r>
                        <a:rPr lang="en-US" dirty="0"/>
                        <a:t>Both?</a:t>
                      </a:r>
                    </a:p>
                  </a:txBody>
                  <a:tcPr/>
                </a:tc>
                <a:tc>
                  <a:txBody>
                    <a:bodyPr/>
                    <a:lstStyle/>
                    <a:p>
                      <a:r>
                        <a:rPr lang="en-US" sz="1800" b="0" i="0" u="none" strike="noStrike" kern="1200" baseline="0" dirty="0">
                          <a:solidFill>
                            <a:schemeClr val="dk1"/>
                          </a:solidFill>
                          <a:latin typeface="+mn-lt"/>
                          <a:ea typeface="+mn-ea"/>
                          <a:cs typeface="+mn-cs"/>
                        </a:rPr>
                        <a:t>&lt;1 week 	</a:t>
                      </a:r>
                    </a:p>
                    <a:p>
                      <a:endParaRPr lang="en-US" dirty="0"/>
                    </a:p>
                  </a:txBody>
                  <a:tcPr/>
                </a:tc>
                <a:tc>
                  <a:txBody>
                    <a:bodyPr/>
                    <a:lstStyle/>
                    <a:p>
                      <a:r>
                        <a:rPr lang="en-US" dirty="0"/>
                        <a:t>Moderate</a:t>
                      </a:r>
                    </a:p>
                  </a:txBody>
                  <a:tcPr/>
                </a:tc>
                <a:extLst>
                  <a:ext uri="{0D108BD9-81ED-4DB2-BD59-A6C34878D82A}">
                    <a16:rowId xmlns:a16="http://schemas.microsoft.com/office/drawing/2014/main" val="3209510293"/>
                  </a:ext>
                </a:extLst>
              </a:tr>
            </a:tbl>
          </a:graphicData>
        </a:graphic>
      </p:graphicFrame>
      <p:sp>
        <p:nvSpPr>
          <p:cNvPr id="5" name="Rectangle 4"/>
          <p:cNvSpPr/>
          <p:nvPr/>
        </p:nvSpPr>
        <p:spPr>
          <a:xfrm>
            <a:off x="155575" y="3852599"/>
            <a:ext cx="5447505" cy="1754326"/>
          </a:xfrm>
          <a:prstGeom prst="rect">
            <a:avLst/>
          </a:prstGeom>
        </p:spPr>
        <p:txBody>
          <a:bodyPr wrap="square">
            <a:spAutoFit/>
          </a:bodyPr>
          <a:lstStyle/>
          <a:p>
            <a:pPr marL="285750" indent="-285750">
              <a:buFont typeface="Arial" panose="020B0604020202020204" pitchFamily="34" charset="0"/>
              <a:buChar char="•"/>
            </a:pPr>
            <a:r>
              <a:rPr lang="en-US" dirty="0"/>
              <a:t>Sample needed: ~200 ml from bulk sample</a:t>
            </a:r>
          </a:p>
          <a:p>
            <a:pPr marL="285750" indent="-285750">
              <a:buFont typeface="Arial" panose="020B0604020202020204" pitchFamily="34" charset="0"/>
              <a:buChar char="•"/>
            </a:pPr>
            <a:r>
              <a:rPr lang="en-US" dirty="0"/>
              <a:t>ICP-MS can provide information on element</a:t>
            </a:r>
          </a:p>
          <a:p>
            <a:r>
              <a:rPr lang="en-US" dirty="0"/>
              <a:t>     isotope ratios</a:t>
            </a:r>
          </a:p>
          <a:p>
            <a:pPr marL="285750" indent="-285750">
              <a:buFont typeface="Arial" panose="020B0604020202020204" pitchFamily="34" charset="0"/>
              <a:buChar char="•"/>
            </a:pPr>
            <a:r>
              <a:rPr lang="en-US" dirty="0"/>
              <a:t>Signature of materials, to assist in distinguishing one sample from another and to contribute to determining the history of the material</a:t>
            </a:r>
          </a:p>
        </p:txBody>
      </p:sp>
      <p:sp>
        <p:nvSpPr>
          <p:cNvPr id="3" name="AutoShape 6" descr="X-ray Fluorescence, XRF, elemental analysis, EDXRF, WDXRF | Bru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Equip-ICP-MS — NanoMed Fa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080" y="3748986"/>
            <a:ext cx="3380727" cy="221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0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954" y="1571957"/>
            <a:ext cx="8705464"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h-TH" sz="5000" b="1" noProof="0" dirty="0">
                <a:solidFill>
                  <a:prstClr val="black"/>
                </a:solidFill>
                <a:latin typeface="TH SarabunPSK" panose="020B0500040200020003" pitchFamily="34" charset="-34"/>
                <a:cs typeface="TH SarabunPSK" panose="020B0500040200020003" pitchFamily="34" charset="-34"/>
              </a:rPr>
              <a:t>เหตุการณ์ที่เกี่ยวข้องกับนิติวิทยาศาสตร์นิวเคลียร์</a:t>
            </a:r>
            <a:endParaRPr kumimoji="0" lang="th-TH" sz="5000" b="1" i="0" u="none" strike="noStrike" kern="1200" cap="none" spc="0" normalizeH="0" baseline="0" noProof="0" dirty="0">
              <a:ln>
                <a:noFill/>
              </a:ln>
              <a:solidFill>
                <a:prstClr val="black"/>
              </a:solidFill>
              <a:effectLst/>
              <a:uLnTx/>
              <a:uFillTx/>
              <a:latin typeface="TH SarabunPSK" panose="020B0500040200020003" pitchFamily="34" charset="-34"/>
              <a:cs typeface="TH SarabunPSK" panose="020B0500040200020003" pitchFamily="34" charset="-34"/>
            </a:endParaRPr>
          </a:p>
        </p:txBody>
      </p:sp>
      <p:pic>
        <p:nvPicPr>
          <p:cNvPr id="1030" name="Picture 6" descr="question mark.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590" l="0" r="100000"/>
                    </a14:imgEffect>
                  </a14:imgLayer>
                </a14:imgProps>
              </a:ext>
              <a:ext uri="{28A0092B-C50C-407E-A947-70E740481C1C}">
                <a14:useLocalDpi xmlns:a14="http://schemas.microsoft.com/office/drawing/2010/main" val="0"/>
              </a:ext>
            </a:extLst>
          </a:blip>
          <a:srcRect/>
          <a:stretch>
            <a:fillRect/>
          </a:stretch>
        </p:blipFill>
        <p:spPr bwMode="auto">
          <a:xfrm>
            <a:off x="3441443" y="2773263"/>
            <a:ext cx="2356485" cy="262190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6915018" y="6492875"/>
            <a:ext cx="2057400" cy="365125"/>
          </a:xfrm>
        </p:spPr>
        <p:txBody>
          <a:bodyPr/>
          <a:lstStyle/>
          <a:p>
            <a:fld id="{984BE401-40E7-42A5-826D-B7266E14A2DE}" type="slidenum">
              <a:rPr lang="th-TH" sz="1600" smtClean="0">
                <a:solidFill>
                  <a:schemeClr val="tx1"/>
                </a:solidFill>
              </a:rPr>
              <a:t>42</a:t>
            </a:fld>
            <a:endParaRPr lang="th-TH" sz="1600" dirty="0">
              <a:solidFill>
                <a:schemeClr val="tx1"/>
              </a:solidFill>
            </a:endParaRPr>
          </a:p>
        </p:txBody>
      </p:sp>
    </p:spTree>
    <p:extLst>
      <p:ext uri="{BB962C8B-B14F-4D97-AF65-F5344CB8AC3E}">
        <p14:creationId xmlns:p14="http://schemas.microsoft.com/office/powerpoint/2010/main" val="4097965697"/>
      </p:ext>
    </p:extLst>
  </p:cSld>
  <p:clrMapOvr>
    <a:masterClrMapping/>
  </p:clrMapOvr>
  <mc:AlternateContent xmlns:mc="http://schemas.openxmlformats.org/markup-compatibility/2006" xmlns:p14="http://schemas.microsoft.com/office/powerpoint/2010/main">
    <mc:Choice Requires="p14">
      <p:transition spd="slow" p14:dur="2000" advTm="2621"/>
    </mc:Choice>
    <mc:Fallback xmlns="">
      <p:transition spd="slow" advTm="262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5962252"/>
            <a:ext cx="910384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sz="2400" dirty="0">
                <a:latin typeface="TH SarabunPSK" panose="020B0500040200020003" pitchFamily="34" charset="-34"/>
                <a:cs typeface="TH SarabunPSK" panose="020B0500040200020003" pitchFamily="34" charset="-34"/>
              </a:rPr>
              <a:t>จำนวนเหตุการณ์ทั้งหมด 3</a:t>
            </a:r>
            <a:r>
              <a:rPr lang="en-US" sz="2400" dirty="0">
                <a:latin typeface="TH SarabunPSK" panose="020B0500040200020003" pitchFamily="34" charset="-34"/>
                <a:cs typeface="TH SarabunPSK" panose="020B0500040200020003" pitchFamily="34" charset="-34"/>
              </a:rPr>
              <a:t>,686</a:t>
            </a:r>
            <a:r>
              <a:rPr lang="th-TH" sz="2400" dirty="0">
                <a:latin typeface="TH SarabunPSK" panose="020B0500040200020003" pitchFamily="34" charset="-34"/>
                <a:cs typeface="TH SarabunPSK" panose="020B0500040200020003" pitchFamily="34" charset="-34"/>
              </a:rPr>
              <a:t> เหตุการณ์ (ยืนยันการเกิดเหตุการณ์ลักลอบ </a:t>
            </a:r>
            <a:r>
              <a:rPr lang="en-US" sz="2400" dirty="0">
                <a:latin typeface="TH SarabunPSK" panose="020B0500040200020003" pitchFamily="34" charset="-34"/>
                <a:cs typeface="TH SarabunPSK" panose="020B0500040200020003" pitchFamily="34" charset="-34"/>
              </a:rPr>
              <a:t>290 </a:t>
            </a:r>
            <a:r>
              <a:rPr lang="th-TH" sz="2400" dirty="0">
                <a:latin typeface="TH SarabunPSK" panose="020B0500040200020003" pitchFamily="34" charset="-34"/>
                <a:cs typeface="TH SarabunPSK" panose="020B0500040200020003" pitchFamily="34" charset="-34"/>
              </a:rPr>
              <a:t>เหตุการณ์)</a:t>
            </a:r>
            <a:endParaRPr lang="en-US" sz="2400" dirty="0">
              <a:latin typeface="TH SarabunPSK" panose="020B0500040200020003" pitchFamily="34" charset="-34"/>
              <a:cs typeface="TH SarabunPSK" panose="020B0500040200020003" pitchFamily="34" charset="-34"/>
            </a:endParaRPr>
          </a:p>
          <a:p>
            <a:r>
              <a:rPr lang="th-TH" sz="2400" dirty="0">
                <a:latin typeface="TH SarabunPSK" panose="020B0500040200020003" pitchFamily="34" charset="-34"/>
                <a:cs typeface="TH SarabunPSK" panose="020B0500040200020003" pitchFamily="34" charset="-34"/>
              </a:rPr>
              <a:t>                                          รายงาน ณ วันที่ 31 ธันวาคม 256</a:t>
            </a:r>
            <a:r>
              <a:rPr lang="en-US" sz="2400" dirty="0">
                <a:latin typeface="TH SarabunPSK" panose="020B0500040200020003" pitchFamily="34" charset="-34"/>
                <a:cs typeface="TH SarabunPSK" panose="020B0500040200020003" pitchFamily="34" charset="-34"/>
              </a:rPr>
              <a:t>2</a:t>
            </a:r>
            <a:endParaRPr lang="th-TH" sz="2400" dirty="0">
              <a:latin typeface="TH SarabunPSK" panose="020B0500040200020003" pitchFamily="34" charset="-34"/>
              <a:cs typeface="TH SarabunPSK" panose="020B0500040200020003" pitchFamily="34" charset="-34"/>
            </a:endParaRPr>
          </a:p>
        </p:txBody>
      </p:sp>
      <p:pic>
        <p:nvPicPr>
          <p:cNvPr id="4" name="Picture 3">
            <a:extLst>
              <a:ext uri="{FF2B5EF4-FFF2-40B4-BE49-F238E27FC236}">
                <a16:creationId xmlns:a16="http://schemas.microsoft.com/office/drawing/2014/main" id="{C4FF008D-D946-4025-8113-D13159A85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74" y="1659444"/>
            <a:ext cx="7665494" cy="4200536"/>
          </a:xfrm>
          <a:prstGeom prst="rect">
            <a:avLst/>
          </a:prstGeom>
        </p:spPr>
      </p:pic>
      <p:sp>
        <p:nvSpPr>
          <p:cNvPr id="2" name="ชื่อเรื่อง 1"/>
          <p:cNvSpPr>
            <a:spLocks noGrp="1"/>
          </p:cNvSpPr>
          <p:nvPr>
            <p:ph type="title"/>
          </p:nvPr>
        </p:nvSpPr>
        <p:spPr>
          <a:xfrm>
            <a:off x="998072" y="64751"/>
            <a:ext cx="8105775" cy="768148"/>
          </a:xfrm>
        </p:spPr>
        <p:txBody>
          <a:bodyPr>
            <a:noAutofit/>
          </a:bodyPr>
          <a:lstStyle/>
          <a:p>
            <a:r>
              <a:rPr lang="th-TH" sz="3600" b="1" dirty="0">
                <a:latin typeface="TH SarabunPSK" panose="020B0500040200020003" pitchFamily="34" charset="-34"/>
                <a:cs typeface="TH SarabunPSK" panose="020B0500040200020003" pitchFamily="34" charset="-34"/>
              </a:rPr>
              <a:t>ฐานข้อมูลการเกิดอุบัติเหตุ การครอบครอง</a:t>
            </a:r>
            <a:br>
              <a:rPr lang="th-TH" sz="3600" b="1" dirty="0">
                <a:latin typeface="TH SarabunPSK" panose="020B0500040200020003" pitchFamily="34" charset="-34"/>
                <a:cs typeface="TH SarabunPSK" panose="020B0500040200020003" pitchFamily="34" charset="-34"/>
              </a:rPr>
            </a:br>
            <a:r>
              <a:rPr lang="th-TH" sz="3600" b="1" dirty="0">
                <a:latin typeface="TH SarabunPSK" panose="020B0500040200020003" pitchFamily="34" charset="-34"/>
                <a:cs typeface="TH SarabunPSK" panose="020B0500040200020003" pitchFamily="34" charset="-34"/>
              </a:rPr>
              <a:t>และการ</a:t>
            </a:r>
            <a:r>
              <a:rPr lang="th-TH" sz="3500" b="1" dirty="0">
                <a:latin typeface="TH SarabunPSK" panose="020B0500040200020003" pitchFamily="34" charset="-34"/>
                <a:cs typeface="TH SarabunPSK" panose="020B0500040200020003" pitchFamily="34" charset="-34"/>
              </a:rPr>
              <a:t>ลักลอบ</a:t>
            </a:r>
            <a:r>
              <a:rPr lang="th-TH" sz="3600" b="1" dirty="0">
                <a:latin typeface="TH SarabunPSK" panose="020B0500040200020003" pitchFamily="34" charset="-34"/>
                <a:cs typeface="TH SarabunPSK" panose="020B0500040200020003" pitchFamily="34" charset="-34"/>
              </a:rPr>
              <a:t>ค้าขายสารกัมมันตรังสีที่ผิดกฎหมาย</a:t>
            </a:r>
          </a:p>
        </p:txBody>
      </p:sp>
      <p:sp>
        <p:nvSpPr>
          <p:cNvPr id="9" name="Slide Number Placeholder 8"/>
          <p:cNvSpPr>
            <a:spLocks noGrp="1"/>
          </p:cNvSpPr>
          <p:nvPr>
            <p:ph type="sldNum" sz="quarter" idx="12"/>
          </p:nvPr>
        </p:nvSpPr>
        <p:spPr>
          <a:xfrm>
            <a:off x="6935028" y="6391071"/>
            <a:ext cx="2057400" cy="365125"/>
          </a:xfrm>
        </p:spPr>
        <p:txBody>
          <a:bodyPr>
            <a:noAutofit/>
          </a:bodyPr>
          <a:lstStyle/>
          <a:p>
            <a:fld id="{5E46CCD9-D863-40B2-9447-AF6930A58916}" type="slidenum">
              <a:rPr lang="th-TH" smtClean="0">
                <a:solidFill>
                  <a:schemeClr val="tx1"/>
                </a:solidFill>
              </a:rPr>
              <a:pPr/>
              <a:t>43</a:t>
            </a:fld>
            <a:endParaRPr lang="th-TH" dirty="0">
              <a:solidFill>
                <a:schemeClr val="tx1"/>
              </a:solidFill>
            </a:endParaRPr>
          </a:p>
        </p:txBody>
      </p:sp>
      <p:sp>
        <p:nvSpPr>
          <p:cNvPr id="14" name="Rectangle 13"/>
          <p:cNvSpPr/>
          <p:nvPr/>
        </p:nvSpPr>
        <p:spPr>
          <a:xfrm>
            <a:off x="219075" y="918957"/>
            <a:ext cx="8516134" cy="707886"/>
          </a:xfrm>
          <a:prstGeom prst="rect">
            <a:avLst/>
          </a:prstGeom>
        </p:spPr>
        <p:txBody>
          <a:bodyPr wrap="square">
            <a:spAutoFit/>
          </a:bodyPr>
          <a:lstStyle/>
          <a:p>
            <a:pPr algn="ctr"/>
            <a:r>
              <a:rPr lang="en-US" sz="2000" b="1" dirty="0">
                <a:latin typeface="TH SarabunPSK" panose="020B0500040200020003" pitchFamily="34" charset="-34"/>
                <a:cs typeface="TH SarabunPSK" panose="020B0500040200020003" pitchFamily="34" charset="-34"/>
              </a:rPr>
              <a:t>IAEA INCIDENT AND TRAFFICKING DATABASE (ITDB)</a:t>
            </a:r>
          </a:p>
          <a:p>
            <a:pPr algn="ctr"/>
            <a:r>
              <a:rPr lang="en-US" sz="2000" b="1" dirty="0">
                <a:latin typeface="TH SarabunPSK" panose="020B0500040200020003" pitchFamily="34" charset="-34"/>
                <a:cs typeface="TH SarabunPSK" panose="020B0500040200020003" pitchFamily="34" charset="-34"/>
              </a:rPr>
              <a:t>Incidents of nuclear and other radioactive material out of regulatory control</a:t>
            </a:r>
            <a:r>
              <a:rPr lang="th-TH" sz="2000" b="1" dirty="0">
                <a:latin typeface="TH SarabunPSK" panose="020B0500040200020003" pitchFamily="34" charset="-34"/>
                <a:cs typeface="TH SarabunPSK" panose="020B0500040200020003" pitchFamily="34" charset="-34"/>
              </a:rPr>
              <a:t> </a:t>
            </a:r>
            <a:r>
              <a:rPr lang="en-US" sz="2000" b="1" dirty="0">
                <a:latin typeface="TH SarabunPSK" panose="020B0500040200020003" pitchFamily="34" charset="-34"/>
                <a:cs typeface="TH SarabunPSK" panose="020B0500040200020003" pitchFamily="34" charset="-34"/>
              </a:rPr>
              <a:t>2020 Fact Sheet</a:t>
            </a:r>
            <a:endParaRPr lang="en-US" sz="2000" b="1" dirty="0">
              <a:solidFill>
                <a:srgbClr val="FF0000"/>
              </a:solidFill>
              <a:latin typeface="TH SarabunPSK" panose="020B0500040200020003" pitchFamily="34" charset="-34"/>
              <a:cs typeface="TH SarabunPSK" panose="020B0500040200020003" pitchFamily="34" charset="-34"/>
            </a:endParaRPr>
          </a:p>
        </p:txBody>
      </p:sp>
      <p:sp>
        <p:nvSpPr>
          <p:cNvPr id="15" name="Oval 14"/>
          <p:cNvSpPr/>
          <p:nvPr/>
        </p:nvSpPr>
        <p:spPr>
          <a:xfrm>
            <a:off x="3829879" y="1796137"/>
            <a:ext cx="1192696" cy="81454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cxnSp>
        <p:nvCxnSpPr>
          <p:cNvPr id="16" name="Straight Arrow Connector 15"/>
          <p:cNvCxnSpPr/>
          <p:nvPr/>
        </p:nvCxnSpPr>
        <p:spPr>
          <a:xfrm>
            <a:off x="5022575" y="2281328"/>
            <a:ext cx="1582090" cy="72390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3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SC00004"/>
          <p:cNvPicPr>
            <a:picLocks noChangeAspect="1" noChangeArrowheads="1"/>
          </p:cNvPicPr>
          <p:nvPr/>
        </p:nvPicPr>
        <p:blipFill>
          <a:blip r:embed="rId3" cstate="print">
            <a:lum bright="30000" contrast="36000"/>
          </a:blip>
          <a:srcRect/>
          <a:stretch>
            <a:fillRect/>
          </a:stretch>
        </p:blipFill>
        <p:spPr bwMode="auto">
          <a:xfrm>
            <a:off x="311120" y="1571612"/>
            <a:ext cx="4131986" cy="2949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ลูกศรลง 12"/>
          <p:cNvSpPr/>
          <p:nvPr/>
        </p:nvSpPr>
        <p:spPr bwMode="auto">
          <a:xfrm>
            <a:off x="5143504" y="1571612"/>
            <a:ext cx="3286148" cy="1571636"/>
          </a:xfrm>
          <a:prstGeom prst="down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th-TH" sz="3200" dirty="0">
                <a:latin typeface="TH SarabunPSK" panose="020B0500040200020003" pitchFamily="34" charset="-34"/>
                <a:cs typeface="TH SarabunPSK" panose="020B0500040200020003" pitchFamily="34" charset="-34"/>
              </a:rPr>
              <a:t>ฆาตกรรมเพื่อเงินประกัน</a:t>
            </a:r>
            <a:endParaRPr kumimoji="0" lang="th-TH" sz="3200" i="0" u="none" strike="noStrike" cap="none" normalizeH="0" baseline="0" dirty="0">
              <a:ln>
                <a:noFill/>
              </a:ln>
              <a:latin typeface="TH SarabunPSK" panose="020B0500040200020003" pitchFamily="34" charset="-34"/>
              <a:cs typeface="TH SarabunPSK" panose="020B0500040200020003" pitchFamily="34" charset="-34"/>
            </a:endParaRPr>
          </a:p>
        </p:txBody>
      </p:sp>
      <p:sp>
        <p:nvSpPr>
          <p:cNvPr id="14" name="ลูกศรขึ้น 13"/>
          <p:cNvSpPr/>
          <p:nvPr/>
        </p:nvSpPr>
        <p:spPr bwMode="auto">
          <a:xfrm>
            <a:off x="555444" y="4546416"/>
            <a:ext cx="3643338" cy="1428760"/>
          </a:xfrm>
          <a:prstGeom prst="up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th-TH" sz="3600" dirty="0">
                <a:solidFill>
                  <a:schemeClr val="tx1"/>
                </a:solidFill>
                <a:latin typeface="TH SarabunPSK" panose="020B0500040200020003" pitchFamily="34" charset="-34"/>
                <a:cs typeface="TH SarabunPSK" panose="020B0500040200020003" pitchFamily="34" charset="-34"/>
              </a:rPr>
              <a:t>จดหมาย</a:t>
            </a:r>
          </a:p>
          <a:p>
            <a:pPr marL="0" marR="0" indent="0" algn="ctr" defTabSz="914400" rtl="0" eaLnBrk="0" fontAlgn="base" latinLnBrk="0" hangingPunct="0">
              <a:lnSpc>
                <a:spcPct val="100000"/>
              </a:lnSpc>
              <a:spcBef>
                <a:spcPct val="0"/>
              </a:spcBef>
              <a:spcAft>
                <a:spcPct val="0"/>
              </a:spcAft>
              <a:buClrTx/>
              <a:buSzTx/>
              <a:buFontTx/>
              <a:buNone/>
              <a:tabLst/>
            </a:pPr>
            <a:r>
              <a:rPr lang="th-TH" sz="3600" dirty="0">
                <a:solidFill>
                  <a:schemeClr val="tx1"/>
                </a:solidFill>
                <a:latin typeface="TH SarabunPSK" panose="020B0500040200020003" pitchFamily="34" charset="-34"/>
                <a:cs typeface="TH SarabunPSK" panose="020B0500040200020003" pitchFamily="34" charset="-34"/>
              </a:rPr>
              <a:t>ลึกลับ</a:t>
            </a:r>
            <a:endParaRPr kumimoji="0" lang="th-TH" sz="3600" i="0" u="none" strike="noStrike" cap="none" normalizeH="0" baseline="0" dirty="0">
              <a:ln>
                <a:noFill/>
              </a:ln>
              <a:solidFill>
                <a:schemeClr val="tx1"/>
              </a:solidFill>
              <a:latin typeface="TH SarabunPSK" panose="020B0500040200020003" pitchFamily="34" charset="-34"/>
              <a:cs typeface="TH SarabunPSK" panose="020B0500040200020003" pitchFamily="34" charset="-34"/>
            </a:endParaRPr>
          </a:p>
        </p:txBody>
      </p:sp>
      <p:pic>
        <p:nvPicPr>
          <p:cNvPr id="8" name="Picture 4" descr="WAK Bild außen"/>
          <p:cNvPicPr>
            <a:picLocks noChangeAspect="1" noChangeArrowheads="1"/>
          </p:cNvPicPr>
          <p:nvPr/>
        </p:nvPicPr>
        <p:blipFill>
          <a:blip r:embed="rId4" cstate="print"/>
          <a:srcRect/>
          <a:stretch>
            <a:fillRect/>
          </a:stretch>
        </p:blipFill>
        <p:spPr bwMode="auto">
          <a:xfrm>
            <a:off x="4553168" y="3379907"/>
            <a:ext cx="4219502" cy="3104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ชื่อเรื่อง 1"/>
          <p:cNvSpPr txBox="1">
            <a:spLocks/>
          </p:cNvSpPr>
          <p:nvPr/>
        </p:nvSpPr>
        <p:spPr>
          <a:xfrm>
            <a:off x="92966" y="73773"/>
            <a:ext cx="8700279" cy="659333"/>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2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กรณีศึกษาของต่างประเทศ</a:t>
            </a:r>
            <a:r>
              <a:rPr lang="th-TH" sz="4200" b="1" dirty="0">
                <a:solidFill>
                  <a:srgbClr val="663300"/>
                </a:solidFill>
                <a:effectLst>
                  <a:outerShdw dist="38100" sx="1000" sy="1000" algn="tl">
                    <a:srgbClr val="000000"/>
                  </a:outerShdw>
                </a:effectLst>
                <a:latin typeface="TH SarabunPSK" panose="020B0500040200020003" pitchFamily="34" charset="-34"/>
                <a:cs typeface="TH SarabunPSK" panose="020B0500040200020003" pitchFamily="34" charset="-34"/>
              </a:rPr>
              <a:t/>
            </a:r>
            <a:br>
              <a:rPr lang="th-TH" sz="4200" b="1" dirty="0">
                <a:solidFill>
                  <a:srgbClr val="663300"/>
                </a:solidFill>
                <a:effectLst>
                  <a:outerShdw dist="38100" sx="1000" sy="1000" algn="tl">
                    <a:srgbClr val="000000"/>
                  </a:outerShdw>
                </a:effectLst>
                <a:latin typeface="TH SarabunPSK" panose="020B0500040200020003" pitchFamily="34" charset="-34"/>
                <a:cs typeface="TH SarabunPSK" panose="020B0500040200020003" pitchFamily="34" charset="-34"/>
              </a:rPr>
            </a:br>
            <a:endParaRPr lang="th-TH" sz="42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p:txBody>
          <a:bodyPr/>
          <a:lstStyle/>
          <a:p>
            <a:fld id="{984BE401-40E7-42A5-826D-B7266E14A2DE}" type="slidenum">
              <a:rPr lang="th-TH" smtClean="0"/>
              <a:t>44</a:t>
            </a:fld>
            <a:endParaRPr lang="th-TH"/>
          </a:p>
        </p:txBody>
      </p:sp>
      <p:sp>
        <p:nvSpPr>
          <p:cNvPr id="4" name="กล่องข้อความ 14">
            <a:extLst>
              <a:ext uri="{FF2B5EF4-FFF2-40B4-BE49-F238E27FC236}">
                <a16:creationId xmlns:a16="http://schemas.microsoft.com/office/drawing/2014/main" id="{9D414CD4-AD18-4D25-B111-CC42401D4D73}"/>
              </a:ext>
            </a:extLst>
          </p:cNvPr>
          <p:cNvSpPr txBox="1"/>
          <p:nvPr/>
        </p:nvSpPr>
        <p:spPr>
          <a:xfrm>
            <a:off x="-18832" y="6202491"/>
            <a:ext cx="9144000" cy="61555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dirty="0"/>
              <a:t>ที่มา</a:t>
            </a:r>
            <a:r>
              <a:rPr lang="en-US" dirty="0"/>
              <a:t>: </a:t>
            </a:r>
            <a:r>
              <a:rPr lang="en-US" sz="1600" dirty="0"/>
              <a:t>IAEA – NNSA Nuclear Forensics Methodologies International Training Pacific Northwest National Laboratory, 28 October – 8 November 2013.</a:t>
            </a:r>
          </a:p>
        </p:txBody>
      </p:sp>
    </p:spTree>
    <p:extLst>
      <p:ext uri="{BB962C8B-B14F-4D97-AF65-F5344CB8AC3E}">
        <p14:creationId xmlns:p14="http://schemas.microsoft.com/office/powerpoint/2010/main" val="31110562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C00004"/>
          <p:cNvPicPr>
            <a:picLocks noChangeAspect="1" noChangeArrowheads="1"/>
          </p:cNvPicPr>
          <p:nvPr/>
        </p:nvPicPr>
        <p:blipFill>
          <a:blip r:embed="rId3" cstate="print">
            <a:lum bright="30000" contrast="36000"/>
          </a:blip>
          <a:srcRect/>
          <a:stretch>
            <a:fillRect/>
          </a:stretch>
        </p:blipFill>
        <p:spPr bwMode="auto">
          <a:xfrm>
            <a:off x="2500266" y="2053492"/>
            <a:ext cx="4008427" cy="2861207"/>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424703" y="1177008"/>
            <a:ext cx="2034531" cy="646331"/>
          </a:xfrm>
          <a:prstGeom prst="rect">
            <a:avLst/>
          </a:prstGeom>
          <a:noFill/>
        </p:spPr>
        <p:txBody>
          <a:bodyPr wrap="none" rtlCol="0">
            <a:spAutoFit/>
          </a:bodyPr>
          <a:lstStyle/>
          <a:p>
            <a:r>
              <a:rPr lang="th-TH" sz="3600" b="1" dirty="0">
                <a:latin typeface="TH SarabunPSK" panose="020B0500040200020003" pitchFamily="34" charset="-34"/>
                <a:cs typeface="TH SarabunPSK" panose="020B0500040200020003" pitchFamily="34" charset="-34"/>
              </a:rPr>
              <a:t>จดหมายลึกลับ</a:t>
            </a:r>
          </a:p>
        </p:txBody>
      </p:sp>
      <p:sp>
        <p:nvSpPr>
          <p:cNvPr id="13" name="คำบรรยายภาพแบบเมฆ 12"/>
          <p:cNvSpPr/>
          <p:nvPr/>
        </p:nvSpPr>
        <p:spPr>
          <a:xfrm>
            <a:off x="6865265" y="4679488"/>
            <a:ext cx="1928794" cy="1500198"/>
          </a:xfrm>
          <a:prstGeom prst="cloudCallout">
            <a:avLst>
              <a:gd name="adj1" fmla="val -99465"/>
              <a:gd name="adj2" fmla="val -6542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h-TH" sz="3200" dirty="0">
                <a:solidFill>
                  <a:schemeClr val="tx1"/>
                </a:solidFill>
                <a:latin typeface="TH SarabunPSK" panose="020B0500040200020003" pitchFamily="34" charset="-34"/>
                <a:cs typeface="TH SarabunPSK" panose="020B0500040200020003" pitchFamily="34" charset="-34"/>
              </a:rPr>
              <a:t>ลายนิ้วมือ</a:t>
            </a:r>
          </a:p>
        </p:txBody>
      </p:sp>
      <p:sp>
        <p:nvSpPr>
          <p:cNvPr id="14" name="คำบรรยายภาพแบบเมฆ 13"/>
          <p:cNvSpPr/>
          <p:nvPr/>
        </p:nvSpPr>
        <p:spPr>
          <a:xfrm>
            <a:off x="463141" y="1142984"/>
            <a:ext cx="1928794" cy="1428760"/>
          </a:xfrm>
          <a:prstGeom prst="cloudCallout">
            <a:avLst>
              <a:gd name="adj1" fmla="val 59690"/>
              <a:gd name="adj2" fmla="val 103504"/>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h-TH" sz="3200" dirty="0">
                <a:solidFill>
                  <a:schemeClr val="tx1"/>
                </a:solidFill>
                <a:latin typeface="TH SarabunPSK" panose="020B0500040200020003" pitchFamily="34" charset="-34"/>
                <a:cs typeface="TH SarabunPSK" panose="020B0500040200020003" pitchFamily="34" charset="-34"/>
              </a:rPr>
              <a:t>เอกสาร</a:t>
            </a:r>
          </a:p>
        </p:txBody>
      </p:sp>
      <p:sp>
        <p:nvSpPr>
          <p:cNvPr id="15" name="คำบรรยายภาพแบบเมฆ 14"/>
          <p:cNvSpPr/>
          <p:nvPr/>
        </p:nvSpPr>
        <p:spPr>
          <a:xfrm>
            <a:off x="463141" y="4679488"/>
            <a:ext cx="1857356" cy="1357322"/>
          </a:xfrm>
          <a:prstGeom prst="cloudCallout">
            <a:avLst>
              <a:gd name="adj1" fmla="val 92876"/>
              <a:gd name="adj2" fmla="val -6563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h-TH" sz="3200" dirty="0">
                <a:solidFill>
                  <a:schemeClr val="tx1"/>
                </a:solidFill>
                <a:latin typeface="TH SarabunPSK" panose="020B0500040200020003" pitchFamily="34" charset="-34"/>
                <a:cs typeface="TH SarabunPSK" panose="020B0500040200020003" pitchFamily="34" charset="-34"/>
              </a:rPr>
              <a:t>ร่องรอยอื่นๆ</a:t>
            </a:r>
          </a:p>
        </p:txBody>
      </p:sp>
      <p:sp>
        <p:nvSpPr>
          <p:cNvPr id="16" name="คำบรรยายภาพแบบเมฆ 15"/>
          <p:cNvSpPr/>
          <p:nvPr/>
        </p:nvSpPr>
        <p:spPr>
          <a:xfrm>
            <a:off x="7020906" y="1073240"/>
            <a:ext cx="2000264" cy="1500198"/>
          </a:xfrm>
          <a:prstGeom prst="cloudCallout">
            <a:avLst>
              <a:gd name="adj1" fmla="val -86055"/>
              <a:gd name="adj2" fmla="val 127568"/>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h-TH" sz="3200" dirty="0">
                <a:latin typeface="TH SarabunPSK" panose="020B0500040200020003" pitchFamily="34" charset="-34"/>
                <a:cs typeface="TH SarabunPSK" panose="020B0500040200020003" pitchFamily="34" charset="-34"/>
              </a:rPr>
              <a:t>ยูเรเนียม</a:t>
            </a:r>
          </a:p>
        </p:txBody>
      </p:sp>
      <p:sp>
        <p:nvSpPr>
          <p:cNvPr id="17" name="ชื่อเรื่อง 1"/>
          <p:cNvSpPr txBox="1">
            <a:spLocks/>
          </p:cNvSpPr>
          <p:nvPr/>
        </p:nvSpPr>
        <p:spPr>
          <a:xfrm>
            <a:off x="902795" y="154897"/>
            <a:ext cx="7454817"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latin typeface="TH SarabunPSK" panose="020B0500040200020003" pitchFamily="34" charset="-34"/>
                <a:cs typeface="TH SarabunPSK" panose="020B0500040200020003" pitchFamily="34" charset="-34"/>
              </a:rPr>
              <a:t> </a:t>
            </a:r>
            <a:r>
              <a:rPr lang="en-US" sz="4000" b="1" dirty="0">
                <a:solidFill>
                  <a:srgbClr val="0033CC"/>
                </a:solidFill>
                <a:latin typeface="TH SarabunPSK" panose="020B0500040200020003" pitchFamily="34" charset="-34"/>
                <a:cs typeface="TH SarabunPSK" panose="020B0500040200020003" pitchFamily="34" charset="-34"/>
              </a:rPr>
              <a:t>-</a:t>
            </a:r>
            <a:r>
              <a:rPr lang="th-TH" sz="4000" b="1" dirty="0">
                <a:solidFill>
                  <a:srgbClr val="0033CC"/>
                </a:solidFill>
                <a:latin typeface="TH SarabunPSK" panose="020B0500040200020003" pitchFamily="34" charset="-34"/>
                <a:cs typeface="TH SarabunPSK" panose="020B0500040200020003" pitchFamily="34" charset="-34"/>
              </a:rPr>
              <a:t> กรณีศึกษาที่ </a:t>
            </a:r>
            <a:r>
              <a:rPr lang="en-US" sz="4000" b="1" dirty="0">
                <a:solidFill>
                  <a:srgbClr val="0033CC"/>
                </a:solidFill>
                <a:latin typeface="TH SarabunPSK" panose="020B0500040200020003" pitchFamily="34" charset="-34"/>
                <a:cs typeface="TH SarabunPSK" panose="020B0500040200020003" pitchFamily="34" charset="-34"/>
              </a:rPr>
              <a:t>1</a:t>
            </a:r>
            <a:endParaRPr lang="th-TH" sz="4000" b="1" dirty="0">
              <a:solidFill>
                <a:srgbClr val="0033CC"/>
              </a:solidFill>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a:xfrm>
            <a:off x="6963770" y="6374329"/>
            <a:ext cx="2057400" cy="365125"/>
          </a:xfrm>
        </p:spPr>
        <p:txBody>
          <a:bodyPr/>
          <a:lstStyle/>
          <a:p>
            <a:fld id="{984BE401-40E7-42A5-826D-B7266E14A2DE}" type="slidenum">
              <a:rPr lang="th-TH" sz="1600" smtClean="0">
                <a:solidFill>
                  <a:schemeClr val="tx1"/>
                </a:solidFill>
              </a:rPr>
              <a:t>45</a:t>
            </a:fld>
            <a:endParaRPr lang="th-TH" sz="1600">
              <a:solidFill>
                <a:schemeClr val="tx1"/>
              </a:solidFill>
            </a:endParaRPr>
          </a:p>
        </p:txBody>
      </p:sp>
      <p:sp>
        <p:nvSpPr>
          <p:cNvPr id="10" name="สี่เหลี่ยมผืนผ้า 9">
            <a:extLst>
              <a:ext uri="{FF2B5EF4-FFF2-40B4-BE49-F238E27FC236}">
                <a16:creationId xmlns:a16="http://schemas.microsoft.com/office/drawing/2014/main" id="{A04F0F10-0BCA-4319-924F-D9527723D569}"/>
              </a:ext>
            </a:extLst>
          </p:cNvPr>
          <p:cNvSpPr/>
          <p:nvPr/>
        </p:nvSpPr>
        <p:spPr>
          <a:xfrm>
            <a:off x="732166" y="6231453"/>
            <a:ext cx="7796077" cy="338554"/>
          </a:xfrm>
          <a:prstGeom prst="rect">
            <a:avLst/>
          </a:prstGeom>
        </p:spPr>
        <p:txBody>
          <a:bodyPr wrap="square">
            <a:spAutoFit/>
          </a:bodyPr>
          <a:lstStyle/>
          <a:p>
            <a:pPr algn="ctr"/>
            <a:r>
              <a:rPr lang="en-US" sz="1600" dirty="0"/>
              <a:t>Source: IAEA – NNSA Nuclear Forensics Methodologies International Training (2014)</a:t>
            </a:r>
            <a:endParaRPr lang="th-TH" sz="1600" dirty="0"/>
          </a:p>
        </p:txBody>
      </p:sp>
    </p:spTree>
    <p:extLst>
      <p:ext uri="{BB962C8B-B14F-4D97-AF65-F5344CB8AC3E}">
        <p14:creationId xmlns:p14="http://schemas.microsoft.com/office/powerpoint/2010/main" val="2799078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29"/>
          <p:cNvPicPr>
            <a:picLocks noChangeAspect="1" noChangeArrowheads="1"/>
          </p:cNvPicPr>
          <p:nvPr/>
        </p:nvPicPr>
        <p:blipFill>
          <a:blip r:embed="rId3" cstate="print"/>
          <a:srcRect/>
          <a:stretch>
            <a:fillRect/>
          </a:stretch>
        </p:blipFill>
        <p:spPr bwMode="auto">
          <a:xfrm>
            <a:off x="3086100" y="2391313"/>
            <a:ext cx="2903537" cy="2849562"/>
          </a:xfrm>
          <a:prstGeom prst="rect">
            <a:avLst/>
          </a:prstGeom>
          <a:noFill/>
        </p:spPr>
      </p:pic>
      <p:pic>
        <p:nvPicPr>
          <p:cNvPr id="40965" name="Picture 5" descr="24"/>
          <p:cNvPicPr>
            <a:picLocks noChangeAspect="1" noChangeArrowheads="1"/>
          </p:cNvPicPr>
          <p:nvPr/>
        </p:nvPicPr>
        <p:blipFill>
          <a:blip r:embed="rId4" cstate="print"/>
          <a:srcRect/>
          <a:stretch>
            <a:fillRect/>
          </a:stretch>
        </p:blipFill>
        <p:spPr bwMode="auto">
          <a:xfrm>
            <a:off x="192087" y="2384946"/>
            <a:ext cx="2932113" cy="2878137"/>
          </a:xfrm>
          <a:prstGeom prst="rect">
            <a:avLst/>
          </a:prstGeom>
          <a:noFill/>
        </p:spPr>
      </p:pic>
      <p:pic>
        <p:nvPicPr>
          <p:cNvPr id="40966" name="Picture 6" descr="38"/>
          <p:cNvPicPr>
            <a:picLocks noChangeAspect="1" noChangeArrowheads="1"/>
          </p:cNvPicPr>
          <p:nvPr/>
        </p:nvPicPr>
        <p:blipFill>
          <a:blip r:embed="rId5" cstate="print"/>
          <a:srcRect/>
          <a:stretch>
            <a:fillRect/>
          </a:stretch>
        </p:blipFill>
        <p:spPr bwMode="auto">
          <a:xfrm>
            <a:off x="3086100" y="2391313"/>
            <a:ext cx="2933700" cy="2879725"/>
          </a:xfrm>
          <a:prstGeom prst="rect">
            <a:avLst/>
          </a:prstGeom>
          <a:noFill/>
        </p:spPr>
      </p:pic>
      <p:pic>
        <p:nvPicPr>
          <p:cNvPr id="40967" name="Picture 7" descr="53"/>
          <p:cNvPicPr>
            <a:picLocks noChangeAspect="1" noChangeArrowheads="1"/>
          </p:cNvPicPr>
          <p:nvPr/>
        </p:nvPicPr>
        <p:blipFill>
          <a:blip r:embed="rId6" cstate="print"/>
          <a:srcRect/>
          <a:stretch>
            <a:fillRect/>
          </a:stretch>
        </p:blipFill>
        <p:spPr bwMode="auto">
          <a:xfrm>
            <a:off x="6019800" y="2384946"/>
            <a:ext cx="2928959" cy="2875557"/>
          </a:xfrm>
          <a:prstGeom prst="rect">
            <a:avLst/>
          </a:prstGeom>
          <a:noFill/>
        </p:spPr>
      </p:pic>
      <p:sp>
        <p:nvSpPr>
          <p:cNvPr id="40968" name="Rectangle 8"/>
          <p:cNvSpPr>
            <a:spLocks noChangeArrowheads="1"/>
          </p:cNvSpPr>
          <p:nvPr/>
        </p:nvSpPr>
        <p:spPr bwMode="auto">
          <a:xfrm>
            <a:off x="1882211" y="1260061"/>
            <a:ext cx="5603774" cy="571504"/>
          </a:xfrm>
          <a:prstGeom prst="rect">
            <a:avLst/>
          </a:prstGeom>
          <a:noFill/>
          <a:ln w="9525">
            <a:noFill/>
            <a:miter lim="800000"/>
            <a:headEnd/>
            <a:tailEnd/>
          </a:ln>
          <a:effectLst/>
        </p:spPr>
        <p:txBody>
          <a:bodyPr lIns="96838" tIns="47625" rIns="96838" bIns="47625"/>
          <a:lstStyle/>
          <a:p>
            <a:pPr algn="ctr" defTabSz="966788" eaLnBrk="0" hangingPunct="0"/>
            <a:r>
              <a:rPr lang="th-TH" sz="3600" b="1" dirty="0">
                <a:latin typeface="TH SarabunPSK" panose="020B0500040200020003" pitchFamily="34" charset="-34"/>
                <a:cs typeface="TH SarabunPSK" panose="020B0500040200020003" pitchFamily="34" charset="-34"/>
              </a:rPr>
              <a:t>กล้องจุลทรรศน์อิเล็กตรอนแบบส่องกราด</a:t>
            </a:r>
            <a:endParaRPr lang="en-GB" sz="3600" b="1" dirty="0">
              <a:latin typeface="TH SarabunPSK" panose="020B0500040200020003" pitchFamily="34" charset="-34"/>
              <a:cs typeface="TH SarabunPSK" panose="020B0500040200020003" pitchFamily="34" charset="-34"/>
            </a:endParaRPr>
          </a:p>
        </p:txBody>
      </p:sp>
      <p:sp>
        <p:nvSpPr>
          <p:cNvPr id="8" name="ชื่อเรื่อง 1"/>
          <p:cNvSpPr txBox="1">
            <a:spLocks/>
          </p:cNvSpPr>
          <p:nvPr/>
        </p:nvSpPr>
        <p:spPr>
          <a:xfrm>
            <a:off x="928048" y="107426"/>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 กรณีศึกษาที่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1</a:t>
            </a: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a:xfrm>
            <a:off x="6891359" y="6340585"/>
            <a:ext cx="2057400" cy="365125"/>
          </a:xfrm>
        </p:spPr>
        <p:txBody>
          <a:bodyPr/>
          <a:lstStyle/>
          <a:p>
            <a:fld id="{984BE401-40E7-42A5-826D-B7266E14A2DE}" type="slidenum">
              <a:rPr lang="th-TH" sz="1600" smtClean="0">
                <a:solidFill>
                  <a:schemeClr val="tx1"/>
                </a:solidFill>
              </a:rPr>
              <a:t>46</a:t>
            </a:fld>
            <a:endParaRPr lang="th-TH" sz="1600">
              <a:solidFill>
                <a:schemeClr val="tx1"/>
              </a:solidFill>
            </a:endParaRPr>
          </a:p>
        </p:txBody>
      </p:sp>
    </p:spTree>
    <p:extLst>
      <p:ext uri="{BB962C8B-B14F-4D97-AF65-F5344CB8AC3E}">
        <p14:creationId xmlns:p14="http://schemas.microsoft.com/office/powerpoint/2010/main" val="41143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1000"/>
                                        <p:tgtEl>
                                          <p:spTgt spid="409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6"/>
                                        </p:tgtEl>
                                        <p:attrNameLst>
                                          <p:attrName>style.visibility</p:attrName>
                                        </p:attrNameLst>
                                      </p:cBhvr>
                                      <p:to>
                                        <p:strVal val="visible"/>
                                      </p:to>
                                    </p:set>
                                    <p:animEffect transition="in" filter="fade">
                                      <p:cBhvr>
                                        <p:cTn id="12" dur="1000"/>
                                        <p:tgtEl>
                                          <p:spTgt spid="409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7"/>
                                        </p:tgtEl>
                                        <p:attrNameLst>
                                          <p:attrName>style.visibility</p:attrName>
                                        </p:attrNameLst>
                                      </p:cBhvr>
                                      <p:to>
                                        <p:strVal val="visible"/>
                                      </p:to>
                                    </p:set>
                                    <p:animEffect transition="in" filter="fade">
                                      <p:cBhvr>
                                        <p:cTn id="17" dur="10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446338" y="2927350"/>
            <a:ext cx="4258801" cy="3886200"/>
            <a:chOff x="1764" y="2122"/>
            <a:chExt cx="2746" cy="2438"/>
          </a:xfrm>
        </p:grpSpPr>
        <p:pic>
          <p:nvPicPr>
            <p:cNvPr id="49155" name="Picture 3" descr="3"/>
            <p:cNvPicPr>
              <a:picLocks noChangeAspect="1" noChangeArrowheads="1"/>
            </p:cNvPicPr>
            <p:nvPr/>
          </p:nvPicPr>
          <p:blipFill>
            <a:blip r:embed="rId3" cstate="print"/>
            <a:srcRect/>
            <a:stretch>
              <a:fillRect/>
            </a:stretch>
          </p:blipFill>
          <p:spPr bwMode="auto">
            <a:xfrm>
              <a:off x="1764" y="2122"/>
              <a:ext cx="2690" cy="2438"/>
            </a:xfrm>
            <a:prstGeom prst="rect">
              <a:avLst/>
            </a:prstGeom>
            <a:noFill/>
          </p:spPr>
        </p:pic>
        <p:sp>
          <p:nvSpPr>
            <p:cNvPr id="49156" name="Text Box 4"/>
            <p:cNvSpPr txBox="1">
              <a:spLocks noChangeAspect="1" noChangeArrowheads="1"/>
            </p:cNvSpPr>
            <p:nvPr/>
          </p:nvSpPr>
          <p:spPr bwMode="auto">
            <a:xfrm>
              <a:off x="3850" y="4245"/>
              <a:ext cx="660" cy="295"/>
            </a:xfrm>
            <a:prstGeom prst="rect">
              <a:avLst/>
            </a:prstGeom>
            <a:solidFill>
              <a:schemeClr val="bg1"/>
            </a:solidFill>
            <a:ln w="12700">
              <a:solidFill>
                <a:schemeClr val="tx1"/>
              </a:solidFill>
              <a:miter lim="800000"/>
              <a:headEnd type="none" w="sm" len="sm"/>
              <a:tailEnd type="none" w="sm" len="sm"/>
            </a:ln>
            <a:effectLst/>
          </p:spPr>
          <p:txBody>
            <a:bodyPr wrap="none">
              <a:spAutoFit/>
            </a:bodyPr>
            <a:lstStyle/>
            <a:p>
              <a:pPr eaLnBrk="0" hangingPunct="0"/>
              <a:r>
                <a:rPr lang="en-GB" sz="2400" b="0" dirty="0">
                  <a:solidFill>
                    <a:schemeClr val="tx1"/>
                  </a:solidFill>
                  <a:latin typeface="Times New Roman" pitchFamily="18" charset="0"/>
                </a:rPr>
                <a:t>Sample</a:t>
              </a:r>
            </a:p>
          </p:txBody>
        </p:sp>
      </p:grpSp>
      <p:grpSp>
        <p:nvGrpSpPr>
          <p:cNvPr id="3" name="Group 5"/>
          <p:cNvGrpSpPr>
            <a:grpSpLocks noChangeAspect="1"/>
          </p:cNvGrpSpPr>
          <p:nvPr/>
        </p:nvGrpSpPr>
        <p:grpSpPr bwMode="auto">
          <a:xfrm>
            <a:off x="-14288" y="877888"/>
            <a:ext cx="4524376" cy="4278312"/>
            <a:chOff x="353" y="582"/>
            <a:chExt cx="3430" cy="2994"/>
          </a:xfrm>
        </p:grpSpPr>
        <p:pic>
          <p:nvPicPr>
            <p:cNvPr id="49158" name="Picture 6" descr="38"/>
            <p:cNvPicPr>
              <a:picLocks noChangeAspect="1" noChangeArrowheads="1"/>
            </p:cNvPicPr>
            <p:nvPr/>
          </p:nvPicPr>
          <p:blipFill>
            <a:blip r:embed="rId4" cstate="print"/>
            <a:srcRect/>
            <a:stretch>
              <a:fillRect/>
            </a:stretch>
          </p:blipFill>
          <p:spPr bwMode="auto">
            <a:xfrm>
              <a:off x="353" y="582"/>
              <a:ext cx="3303" cy="2994"/>
            </a:xfrm>
            <a:prstGeom prst="rect">
              <a:avLst/>
            </a:prstGeom>
            <a:noFill/>
          </p:spPr>
        </p:pic>
        <p:sp>
          <p:nvSpPr>
            <p:cNvPr id="49159" name="Text Box 7"/>
            <p:cNvSpPr txBox="1">
              <a:spLocks noChangeAspect="1" noChangeArrowheads="1"/>
            </p:cNvSpPr>
            <p:nvPr/>
          </p:nvSpPr>
          <p:spPr bwMode="auto">
            <a:xfrm>
              <a:off x="2575" y="3233"/>
              <a:ext cx="1208" cy="329"/>
            </a:xfrm>
            <a:prstGeom prst="rect">
              <a:avLst/>
            </a:prstGeom>
            <a:solidFill>
              <a:schemeClr val="bg1"/>
            </a:solidFill>
            <a:ln w="12700">
              <a:solidFill>
                <a:schemeClr val="tx1"/>
              </a:solidFill>
              <a:miter lim="800000"/>
              <a:headEnd type="none" w="sm" len="sm"/>
              <a:tailEnd type="none" w="sm" len="sm"/>
            </a:ln>
            <a:effectLst/>
          </p:spPr>
          <p:txBody>
            <a:bodyPr wrap="none">
              <a:spAutoFit/>
            </a:bodyPr>
            <a:lstStyle/>
            <a:p>
              <a:pPr eaLnBrk="0" hangingPunct="0"/>
              <a:r>
                <a:rPr lang="en-GB" sz="2400" b="0">
                  <a:solidFill>
                    <a:schemeClr val="tx1"/>
                  </a:solidFill>
                  <a:latin typeface="Times New Roman" pitchFamily="18" charset="0"/>
                </a:rPr>
                <a:t>Reference A</a:t>
              </a:r>
            </a:p>
          </p:txBody>
        </p:sp>
      </p:grpSp>
      <p:grpSp>
        <p:nvGrpSpPr>
          <p:cNvPr id="4" name="Group 8"/>
          <p:cNvGrpSpPr>
            <a:grpSpLocks noChangeAspect="1"/>
          </p:cNvGrpSpPr>
          <p:nvPr/>
        </p:nvGrpSpPr>
        <p:grpSpPr bwMode="auto">
          <a:xfrm>
            <a:off x="1116013" y="896938"/>
            <a:ext cx="4361261" cy="4281803"/>
            <a:chOff x="890" y="609"/>
            <a:chExt cx="3305" cy="2995"/>
          </a:xfrm>
        </p:grpSpPr>
        <p:pic>
          <p:nvPicPr>
            <p:cNvPr id="49161" name="Picture 9" descr="52"/>
            <p:cNvPicPr>
              <a:picLocks noChangeAspect="1" noChangeArrowheads="1"/>
            </p:cNvPicPr>
            <p:nvPr/>
          </p:nvPicPr>
          <p:blipFill>
            <a:blip r:embed="rId5" cstate="print"/>
            <a:srcRect/>
            <a:stretch>
              <a:fillRect/>
            </a:stretch>
          </p:blipFill>
          <p:spPr bwMode="auto">
            <a:xfrm>
              <a:off x="890" y="609"/>
              <a:ext cx="3305" cy="2995"/>
            </a:xfrm>
            <a:prstGeom prst="rect">
              <a:avLst/>
            </a:prstGeom>
            <a:noFill/>
          </p:spPr>
        </p:pic>
        <p:sp>
          <p:nvSpPr>
            <p:cNvPr id="49162" name="Text Box 10"/>
            <p:cNvSpPr txBox="1">
              <a:spLocks noChangeAspect="1" noChangeArrowheads="1"/>
            </p:cNvSpPr>
            <p:nvPr/>
          </p:nvSpPr>
          <p:spPr bwMode="auto">
            <a:xfrm>
              <a:off x="3119" y="3278"/>
              <a:ext cx="985" cy="323"/>
            </a:xfrm>
            <a:prstGeom prst="rect">
              <a:avLst/>
            </a:prstGeom>
            <a:solidFill>
              <a:schemeClr val="bg1"/>
            </a:solidFill>
            <a:ln w="12700">
              <a:solidFill>
                <a:schemeClr val="tx1"/>
              </a:solidFill>
              <a:miter lim="800000"/>
              <a:headEnd type="none" w="sm" len="sm"/>
              <a:tailEnd type="none" w="sm" len="sm"/>
            </a:ln>
            <a:effectLst/>
          </p:spPr>
          <p:txBody>
            <a:bodyPr wrap="none">
              <a:spAutoFit/>
            </a:bodyPr>
            <a:lstStyle/>
            <a:p>
              <a:pPr eaLnBrk="0" hangingPunct="0"/>
              <a:r>
                <a:rPr lang="en-GB" sz="2400" b="0">
                  <a:solidFill>
                    <a:schemeClr val="tx1"/>
                  </a:solidFill>
                  <a:latin typeface="TH SarabunPSK" panose="020B0500040200020003" pitchFamily="34" charset="-34"/>
                  <a:cs typeface="TH SarabunPSK" panose="020B0500040200020003" pitchFamily="34" charset="-34"/>
                </a:rPr>
                <a:t>Reference B</a:t>
              </a:r>
            </a:p>
          </p:txBody>
        </p:sp>
      </p:grpSp>
      <p:grpSp>
        <p:nvGrpSpPr>
          <p:cNvPr id="5" name="Group 11"/>
          <p:cNvGrpSpPr>
            <a:grpSpLocks noChangeAspect="1"/>
          </p:cNvGrpSpPr>
          <p:nvPr/>
        </p:nvGrpSpPr>
        <p:grpSpPr bwMode="auto">
          <a:xfrm>
            <a:off x="2349500" y="909638"/>
            <a:ext cx="4549775" cy="4397375"/>
            <a:chOff x="1908" y="619"/>
            <a:chExt cx="3451" cy="3079"/>
          </a:xfrm>
        </p:grpSpPr>
        <p:pic>
          <p:nvPicPr>
            <p:cNvPr id="49164" name="Picture 12" descr="93"/>
            <p:cNvPicPr>
              <a:picLocks noChangeAspect="1" noChangeArrowheads="1"/>
            </p:cNvPicPr>
            <p:nvPr/>
          </p:nvPicPr>
          <p:blipFill>
            <a:blip r:embed="rId6" cstate="print"/>
            <a:srcRect/>
            <a:stretch>
              <a:fillRect/>
            </a:stretch>
          </p:blipFill>
          <p:spPr bwMode="auto">
            <a:xfrm>
              <a:off x="1908" y="619"/>
              <a:ext cx="3369" cy="3053"/>
            </a:xfrm>
            <a:prstGeom prst="rect">
              <a:avLst/>
            </a:prstGeom>
            <a:noFill/>
          </p:spPr>
        </p:pic>
        <p:sp>
          <p:nvSpPr>
            <p:cNvPr id="49165" name="Text Box 13"/>
            <p:cNvSpPr txBox="1">
              <a:spLocks noChangeAspect="1" noChangeArrowheads="1"/>
            </p:cNvSpPr>
            <p:nvPr/>
          </p:nvSpPr>
          <p:spPr bwMode="auto">
            <a:xfrm>
              <a:off x="4162" y="3369"/>
              <a:ext cx="1197" cy="329"/>
            </a:xfrm>
            <a:prstGeom prst="rect">
              <a:avLst/>
            </a:prstGeom>
            <a:solidFill>
              <a:schemeClr val="bg1"/>
            </a:solidFill>
            <a:ln w="12700">
              <a:solidFill>
                <a:schemeClr val="tx1"/>
              </a:solidFill>
              <a:miter lim="800000"/>
              <a:headEnd type="none" w="sm" len="sm"/>
              <a:tailEnd type="none" w="sm" len="sm"/>
            </a:ln>
            <a:effectLst/>
          </p:spPr>
          <p:txBody>
            <a:bodyPr wrap="none">
              <a:spAutoFit/>
            </a:bodyPr>
            <a:lstStyle/>
            <a:p>
              <a:pPr eaLnBrk="0" hangingPunct="0"/>
              <a:r>
                <a:rPr lang="en-GB" sz="2400" b="0">
                  <a:solidFill>
                    <a:schemeClr val="tx1"/>
                  </a:solidFill>
                  <a:latin typeface="Times New Roman" pitchFamily="18" charset="0"/>
                </a:rPr>
                <a:t>Reference C</a:t>
              </a:r>
            </a:p>
          </p:txBody>
        </p:sp>
      </p:grpSp>
      <p:grpSp>
        <p:nvGrpSpPr>
          <p:cNvPr id="6" name="Group 14"/>
          <p:cNvGrpSpPr>
            <a:grpSpLocks noChangeAspect="1"/>
          </p:cNvGrpSpPr>
          <p:nvPr/>
        </p:nvGrpSpPr>
        <p:grpSpPr bwMode="auto">
          <a:xfrm>
            <a:off x="3629025" y="908050"/>
            <a:ext cx="4465638" cy="4227513"/>
            <a:chOff x="2030" y="647"/>
            <a:chExt cx="3386" cy="2960"/>
          </a:xfrm>
        </p:grpSpPr>
        <p:pic>
          <p:nvPicPr>
            <p:cNvPr id="49167" name="Picture 15" descr="65"/>
            <p:cNvPicPr>
              <a:picLocks noChangeAspect="1" noChangeArrowheads="1"/>
            </p:cNvPicPr>
            <p:nvPr/>
          </p:nvPicPr>
          <p:blipFill>
            <a:blip r:embed="rId7" cstate="print"/>
            <a:srcRect/>
            <a:stretch>
              <a:fillRect/>
            </a:stretch>
          </p:blipFill>
          <p:spPr bwMode="auto">
            <a:xfrm>
              <a:off x="2030" y="647"/>
              <a:ext cx="3259" cy="2953"/>
            </a:xfrm>
            <a:prstGeom prst="rect">
              <a:avLst/>
            </a:prstGeom>
            <a:noFill/>
          </p:spPr>
        </p:pic>
        <p:sp>
          <p:nvSpPr>
            <p:cNvPr id="49168" name="Text Box 16"/>
            <p:cNvSpPr txBox="1">
              <a:spLocks noChangeAspect="1" noChangeArrowheads="1"/>
            </p:cNvSpPr>
            <p:nvPr/>
          </p:nvSpPr>
          <p:spPr bwMode="auto">
            <a:xfrm>
              <a:off x="4207" y="3278"/>
              <a:ext cx="1209" cy="329"/>
            </a:xfrm>
            <a:prstGeom prst="rect">
              <a:avLst/>
            </a:prstGeom>
            <a:solidFill>
              <a:schemeClr val="bg1"/>
            </a:solidFill>
            <a:ln w="12700">
              <a:solidFill>
                <a:schemeClr val="tx1"/>
              </a:solidFill>
              <a:miter lim="800000"/>
              <a:headEnd type="none" w="sm" len="sm"/>
              <a:tailEnd type="none" w="sm" len="sm"/>
            </a:ln>
            <a:effectLst/>
          </p:spPr>
          <p:txBody>
            <a:bodyPr wrap="none">
              <a:spAutoFit/>
            </a:bodyPr>
            <a:lstStyle/>
            <a:p>
              <a:pPr eaLnBrk="0" hangingPunct="0"/>
              <a:r>
                <a:rPr lang="en-GB" sz="2400" b="0">
                  <a:solidFill>
                    <a:schemeClr val="tx1"/>
                  </a:solidFill>
                  <a:latin typeface="Times New Roman" pitchFamily="18" charset="0"/>
                </a:rPr>
                <a:t>Reference D</a:t>
              </a:r>
            </a:p>
          </p:txBody>
        </p:sp>
      </p:grpSp>
      <p:grpSp>
        <p:nvGrpSpPr>
          <p:cNvPr id="7" name="Group 17"/>
          <p:cNvGrpSpPr>
            <a:grpSpLocks/>
          </p:cNvGrpSpPr>
          <p:nvPr/>
        </p:nvGrpSpPr>
        <p:grpSpPr bwMode="auto">
          <a:xfrm>
            <a:off x="4854930" y="804242"/>
            <a:ext cx="4329113" cy="4465638"/>
            <a:chOff x="3304" y="547"/>
            <a:chExt cx="2954" cy="2813"/>
          </a:xfrm>
        </p:grpSpPr>
        <p:pic>
          <p:nvPicPr>
            <p:cNvPr id="49170" name="Picture 18" descr="3"/>
            <p:cNvPicPr>
              <a:picLocks noChangeAspect="1" noChangeArrowheads="1"/>
            </p:cNvPicPr>
            <p:nvPr/>
          </p:nvPicPr>
          <p:blipFill>
            <a:blip r:embed="rId8" cstate="print"/>
            <a:srcRect/>
            <a:stretch>
              <a:fillRect/>
            </a:stretch>
          </p:blipFill>
          <p:spPr bwMode="auto">
            <a:xfrm>
              <a:off x="3304" y="547"/>
              <a:ext cx="2954" cy="2750"/>
            </a:xfrm>
            <a:prstGeom prst="rect">
              <a:avLst/>
            </a:prstGeom>
            <a:noFill/>
          </p:spPr>
        </p:pic>
        <p:sp>
          <p:nvSpPr>
            <p:cNvPr id="49171" name="Text Box 19"/>
            <p:cNvSpPr txBox="1">
              <a:spLocks noChangeAspect="1" noChangeArrowheads="1"/>
            </p:cNvSpPr>
            <p:nvPr/>
          </p:nvSpPr>
          <p:spPr bwMode="auto">
            <a:xfrm>
              <a:off x="5096" y="3064"/>
              <a:ext cx="1066" cy="296"/>
            </a:xfrm>
            <a:prstGeom prst="rect">
              <a:avLst/>
            </a:prstGeom>
            <a:solidFill>
              <a:schemeClr val="bg1"/>
            </a:solidFill>
            <a:ln w="12700">
              <a:solidFill>
                <a:schemeClr val="tx1"/>
              </a:solidFill>
              <a:miter lim="800000"/>
              <a:headEnd type="none" w="sm" len="sm"/>
              <a:tailEnd type="none" w="sm" len="sm"/>
            </a:ln>
            <a:effectLst/>
          </p:spPr>
          <p:txBody>
            <a:bodyPr wrap="none">
              <a:spAutoFit/>
            </a:bodyPr>
            <a:lstStyle/>
            <a:p>
              <a:pPr eaLnBrk="0" hangingPunct="0"/>
              <a:r>
                <a:rPr lang="en-GB" sz="2400" b="0" dirty="0">
                  <a:solidFill>
                    <a:schemeClr val="tx1"/>
                  </a:solidFill>
                  <a:latin typeface="Times New Roman" pitchFamily="18" charset="0"/>
                </a:rPr>
                <a:t>Reference E</a:t>
              </a:r>
            </a:p>
          </p:txBody>
        </p:sp>
      </p:grpSp>
      <p:grpSp>
        <p:nvGrpSpPr>
          <p:cNvPr id="8" name="Group 20"/>
          <p:cNvGrpSpPr>
            <a:grpSpLocks/>
          </p:cNvGrpSpPr>
          <p:nvPr/>
        </p:nvGrpSpPr>
        <p:grpSpPr bwMode="auto">
          <a:xfrm>
            <a:off x="1571604" y="4098925"/>
            <a:ext cx="5946775" cy="1274763"/>
            <a:chOff x="454" y="3395"/>
            <a:chExt cx="4059" cy="803"/>
          </a:xfrm>
        </p:grpSpPr>
        <p:sp>
          <p:nvSpPr>
            <p:cNvPr id="49173" name="Text Box 21"/>
            <p:cNvSpPr txBox="1">
              <a:spLocks noChangeArrowheads="1"/>
            </p:cNvSpPr>
            <p:nvPr/>
          </p:nvSpPr>
          <p:spPr bwMode="auto">
            <a:xfrm>
              <a:off x="454" y="3900"/>
              <a:ext cx="4059" cy="298"/>
            </a:xfrm>
            <a:prstGeom prst="rect">
              <a:avLst/>
            </a:prstGeom>
            <a:solidFill>
              <a:srgbClr val="FFFF00"/>
            </a:solidFill>
            <a:ln w="12700" algn="ctr">
              <a:solidFill>
                <a:schemeClr val="tx1"/>
              </a:solidFill>
              <a:miter lim="800000"/>
              <a:headEnd/>
              <a:tailEnd/>
            </a:ln>
            <a:effectLst/>
          </p:spPr>
          <p:txBody>
            <a:bodyPr lIns="96838" tIns="47625" rIns="96838" bIns="47625">
              <a:spAutoFit/>
            </a:bodyPr>
            <a:lstStyle/>
            <a:p>
              <a:pPr marL="361950" indent="-361950" algn="ctr" defTabSz="966788" eaLnBrk="0" hangingPunct="0">
                <a:spcBef>
                  <a:spcPct val="20000"/>
                </a:spcBef>
                <a:tabLst>
                  <a:tab pos="188913" algn="l"/>
                </a:tabLst>
              </a:pPr>
              <a:r>
                <a:rPr lang="en-GB" sz="2400" b="0" dirty="0">
                  <a:latin typeface="Arial" pitchFamily="34" charset="0"/>
                </a:rPr>
                <a:t>Merck Chemical Reagent</a:t>
              </a:r>
            </a:p>
          </p:txBody>
        </p:sp>
        <p:sp>
          <p:nvSpPr>
            <p:cNvPr id="49174" name="AutoShape 22"/>
            <p:cNvSpPr>
              <a:spLocks noChangeArrowheads="1"/>
            </p:cNvSpPr>
            <p:nvPr/>
          </p:nvSpPr>
          <p:spPr bwMode="auto">
            <a:xfrm>
              <a:off x="3608" y="3395"/>
              <a:ext cx="414" cy="505"/>
            </a:xfrm>
            <a:prstGeom prst="upArrow">
              <a:avLst>
                <a:gd name="adj1" fmla="val 50000"/>
                <a:gd name="adj2" fmla="val 30495"/>
              </a:avLst>
            </a:prstGeom>
            <a:solidFill>
              <a:srgbClr val="FFFF00"/>
            </a:solidFill>
            <a:ln w="12700" algn="ctr">
              <a:solidFill>
                <a:schemeClr val="tx1"/>
              </a:solidFill>
              <a:miter lim="800000"/>
              <a:headEnd/>
              <a:tailEnd/>
            </a:ln>
            <a:effectLst/>
          </p:spPr>
          <p:txBody>
            <a:bodyPr wrap="none" lIns="96838" tIns="47625" rIns="96838" bIns="47625" anchor="ctr"/>
            <a:lstStyle/>
            <a:p>
              <a:endParaRPr lang="th-TH"/>
            </a:p>
          </p:txBody>
        </p:sp>
      </p:grpSp>
      <p:sp>
        <p:nvSpPr>
          <p:cNvPr id="31" name="ชื่อเรื่อง 1"/>
          <p:cNvSpPr txBox="1">
            <a:spLocks/>
          </p:cNvSpPr>
          <p:nvPr/>
        </p:nvSpPr>
        <p:spPr>
          <a:xfrm>
            <a:off x="805218" y="13641"/>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latin typeface="TH SarabunPSK" panose="020B0500040200020003" pitchFamily="34" charset="-34"/>
                <a:cs typeface="TH SarabunPSK" panose="020B0500040200020003" pitchFamily="34" charset="-34"/>
              </a:rPr>
              <a:t> </a:t>
            </a:r>
            <a:r>
              <a:rPr lang="en-US" sz="4000" b="1" dirty="0">
                <a:solidFill>
                  <a:srgbClr val="0033CC"/>
                </a:solidFill>
                <a:latin typeface="TH SarabunPSK" panose="020B0500040200020003" pitchFamily="34" charset="-34"/>
                <a:cs typeface="TH SarabunPSK" panose="020B0500040200020003" pitchFamily="34" charset="-34"/>
              </a:rPr>
              <a:t>-</a:t>
            </a:r>
            <a:r>
              <a:rPr lang="th-TH" sz="4000" b="1" dirty="0">
                <a:solidFill>
                  <a:srgbClr val="0033CC"/>
                </a:solidFill>
                <a:latin typeface="TH SarabunPSK" panose="020B0500040200020003" pitchFamily="34" charset="-34"/>
                <a:cs typeface="TH SarabunPSK" panose="020B0500040200020003" pitchFamily="34" charset="-34"/>
              </a:rPr>
              <a:t> กรณีศึกษาที่ </a:t>
            </a:r>
            <a:r>
              <a:rPr lang="en-US" sz="4000" b="1" dirty="0">
                <a:solidFill>
                  <a:srgbClr val="0033CC"/>
                </a:solidFill>
                <a:latin typeface="TH SarabunPSK" panose="020B0500040200020003" pitchFamily="34" charset="-34"/>
                <a:cs typeface="TH SarabunPSK" panose="020B0500040200020003" pitchFamily="34" charset="-34"/>
              </a:rPr>
              <a:t>1</a:t>
            </a:r>
            <a:endParaRPr lang="th-TH" sz="4000" b="1" dirty="0">
              <a:solidFill>
                <a:srgbClr val="0033CC"/>
              </a:solidFill>
              <a:latin typeface="TH SarabunPSK" panose="020B0500040200020003" pitchFamily="34" charset="-34"/>
              <a:cs typeface="TH SarabunPSK" panose="020B0500040200020003" pitchFamily="34" charset="-34"/>
            </a:endParaRPr>
          </a:p>
        </p:txBody>
      </p:sp>
      <p:sp>
        <p:nvSpPr>
          <p:cNvPr id="9" name="Slide Number Placeholder 8"/>
          <p:cNvSpPr>
            <a:spLocks noGrp="1"/>
          </p:cNvSpPr>
          <p:nvPr>
            <p:ph type="sldNum" sz="quarter" idx="12"/>
          </p:nvPr>
        </p:nvSpPr>
        <p:spPr>
          <a:xfrm>
            <a:off x="6976649" y="6448425"/>
            <a:ext cx="2057400" cy="365125"/>
          </a:xfrm>
        </p:spPr>
        <p:txBody>
          <a:bodyPr/>
          <a:lstStyle/>
          <a:p>
            <a:fld id="{984BE401-40E7-42A5-826D-B7266E14A2DE}" type="slidenum">
              <a:rPr lang="th-TH" sz="1600" smtClean="0">
                <a:solidFill>
                  <a:schemeClr val="tx1"/>
                </a:solidFill>
              </a:rPr>
              <a:t>47</a:t>
            </a:fld>
            <a:endParaRPr lang="th-TH" sz="1600">
              <a:solidFill>
                <a:schemeClr val="tx1"/>
              </a:solidFill>
            </a:endParaRPr>
          </a:p>
        </p:txBody>
      </p:sp>
    </p:spTree>
    <p:extLst>
      <p:ext uri="{BB962C8B-B14F-4D97-AF65-F5344CB8AC3E}">
        <p14:creationId xmlns:p14="http://schemas.microsoft.com/office/powerpoint/2010/main" val="3808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C00004"/>
          <p:cNvPicPr>
            <a:picLocks noChangeAspect="1" noChangeArrowheads="1"/>
          </p:cNvPicPr>
          <p:nvPr/>
        </p:nvPicPr>
        <p:blipFill>
          <a:blip r:embed="rId3" cstate="print">
            <a:lum bright="30000" contrast="36000"/>
          </a:blip>
          <a:srcRect/>
          <a:stretch>
            <a:fillRect/>
          </a:stretch>
        </p:blipFill>
        <p:spPr bwMode="auto">
          <a:xfrm>
            <a:off x="3071802" y="1791786"/>
            <a:ext cx="3008295" cy="214731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511190" y="1020826"/>
            <a:ext cx="2034531" cy="646331"/>
          </a:xfrm>
          <a:prstGeom prst="rect">
            <a:avLst/>
          </a:prstGeom>
          <a:noFill/>
        </p:spPr>
        <p:txBody>
          <a:bodyPr wrap="none" rtlCol="0">
            <a:spAutoFit/>
          </a:bodyPr>
          <a:lstStyle/>
          <a:p>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จดหมายลึกลับ</a:t>
            </a:r>
          </a:p>
        </p:txBody>
      </p:sp>
      <p:sp>
        <p:nvSpPr>
          <p:cNvPr id="16" name="คำบรรยายภาพแบบลูกศรขวา 15"/>
          <p:cNvSpPr/>
          <p:nvPr/>
        </p:nvSpPr>
        <p:spPr>
          <a:xfrm>
            <a:off x="214282" y="1667157"/>
            <a:ext cx="2857520" cy="2928958"/>
          </a:xfrm>
          <a:prstGeom prst="right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th-TH" sz="2800" b="1" dirty="0">
                <a:latin typeface="TH SarabunPSK" panose="020B0500040200020003" pitchFamily="34" charset="-34"/>
                <a:cs typeface="TH SarabunPSK" panose="020B0500040200020003" pitchFamily="34" charset="-34"/>
              </a:rPr>
              <a:t>นิติวิทยาศาสตร์</a:t>
            </a:r>
          </a:p>
          <a:p>
            <a:r>
              <a:rPr lang="en-US" sz="2800" dirty="0">
                <a:latin typeface="TH SarabunPSK" panose="020B0500040200020003" pitchFamily="34" charset="-34"/>
                <a:cs typeface="TH SarabunPSK" panose="020B0500040200020003" pitchFamily="34" charset="-34"/>
              </a:rPr>
              <a:t>-</a:t>
            </a:r>
            <a:r>
              <a:rPr lang="th-TH" sz="2800" dirty="0">
                <a:latin typeface="TH SarabunPSK" panose="020B0500040200020003" pitchFamily="34" charset="-34"/>
                <a:cs typeface="TH SarabunPSK" panose="020B0500040200020003" pitchFamily="34" charset="-34"/>
              </a:rPr>
              <a:t> ลายนิ้วมือ</a:t>
            </a:r>
          </a:p>
          <a:p>
            <a:r>
              <a:rPr lang="en-US" sz="2800" dirty="0">
                <a:latin typeface="TH SarabunPSK" panose="020B0500040200020003" pitchFamily="34" charset="-34"/>
                <a:cs typeface="TH SarabunPSK" panose="020B0500040200020003" pitchFamily="34" charset="-34"/>
              </a:rPr>
              <a:t>- </a:t>
            </a:r>
            <a:r>
              <a:rPr lang="th-TH" sz="2800" dirty="0">
                <a:latin typeface="TH SarabunPSK" panose="020B0500040200020003" pitchFamily="34" charset="-34"/>
                <a:cs typeface="TH SarabunPSK" panose="020B0500040200020003" pitchFamily="34" charset="-34"/>
              </a:rPr>
              <a:t>เอกสาร</a:t>
            </a:r>
          </a:p>
          <a:p>
            <a:r>
              <a:rPr lang="en-US" sz="2800" dirty="0">
                <a:latin typeface="TH SarabunPSK" panose="020B0500040200020003" pitchFamily="34" charset="-34"/>
                <a:cs typeface="TH SarabunPSK" panose="020B0500040200020003" pitchFamily="34" charset="-34"/>
              </a:rPr>
              <a:t>- </a:t>
            </a:r>
            <a:r>
              <a:rPr lang="th-TH" sz="2800" dirty="0">
                <a:latin typeface="TH SarabunPSK" panose="020B0500040200020003" pitchFamily="34" charset="-34"/>
                <a:cs typeface="TH SarabunPSK" panose="020B0500040200020003" pitchFamily="34" charset="-34"/>
              </a:rPr>
              <a:t>ร่องรอยอื่น ๆ</a:t>
            </a:r>
          </a:p>
          <a:p>
            <a:r>
              <a:rPr lang="th-TH" sz="2800" dirty="0">
                <a:latin typeface="TH SarabunPSK" panose="020B0500040200020003" pitchFamily="34" charset="-34"/>
                <a:cs typeface="TH SarabunPSK" panose="020B0500040200020003" pitchFamily="34" charset="-34"/>
              </a:rPr>
              <a:t>   </a:t>
            </a:r>
          </a:p>
        </p:txBody>
      </p:sp>
      <p:sp>
        <p:nvSpPr>
          <p:cNvPr id="17" name="คำบรรยายภาพแบบลูกศรซ้าย 16"/>
          <p:cNvSpPr/>
          <p:nvPr/>
        </p:nvSpPr>
        <p:spPr>
          <a:xfrm>
            <a:off x="6020774" y="1667157"/>
            <a:ext cx="3000396" cy="3000396"/>
          </a:xfrm>
          <a:prstGeom prst="left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th-TH" sz="2400" b="1" dirty="0">
                <a:latin typeface="TH SarabunPSK" panose="020B0500040200020003" pitchFamily="34" charset="-34"/>
                <a:cs typeface="TH SarabunPSK" panose="020B0500040200020003" pitchFamily="34" charset="-34"/>
              </a:rPr>
              <a:t>นิติวิทยาศาสตร์นิวเคลียร์</a:t>
            </a:r>
          </a:p>
          <a:p>
            <a:pPr>
              <a:buFontTx/>
              <a:buChar char="-"/>
            </a:pPr>
            <a:r>
              <a:rPr lang="th-TH" sz="2400" dirty="0">
                <a:latin typeface="TH SarabunPSK" panose="020B0500040200020003" pitchFamily="34" charset="-34"/>
                <a:cs typeface="TH SarabunPSK" panose="020B0500040200020003" pitchFamily="34" charset="-34"/>
              </a:rPr>
              <a:t> ไอโซโทปรังสี</a:t>
            </a:r>
          </a:p>
          <a:p>
            <a:pPr>
              <a:buFontTx/>
              <a:buChar char="-"/>
            </a:pPr>
            <a:r>
              <a:rPr lang="th-TH" sz="2400" dirty="0">
                <a:latin typeface="TH SarabunPSK" panose="020B0500040200020003" pitchFamily="34" charset="-34"/>
                <a:cs typeface="TH SarabunPSK" panose="020B0500040200020003" pitchFamily="34" charset="-34"/>
              </a:rPr>
              <a:t> แหล่งที่มา </a:t>
            </a:r>
          </a:p>
          <a:p>
            <a:r>
              <a:rPr lang="th-TH" sz="2400" dirty="0">
                <a:latin typeface="TH SarabunPSK" panose="020B0500040200020003" pitchFamily="34" charset="-34"/>
                <a:cs typeface="TH SarabunPSK" panose="020B0500040200020003" pitchFamily="34" charset="-34"/>
              </a:rPr>
              <a:t>   ของไอโซโทปรังสี</a:t>
            </a:r>
          </a:p>
          <a:p>
            <a:r>
              <a:rPr lang="th-TH" sz="2400" dirty="0">
                <a:latin typeface="TH SarabunPSK" panose="020B0500040200020003" pitchFamily="34" charset="-34"/>
                <a:cs typeface="TH SarabunPSK" panose="020B0500040200020003" pitchFamily="34" charset="-34"/>
              </a:rPr>
              <a:t>   (บริษัทผู้ผลิต)</a:t>
            </a:r>
          </a:p>
          <a:p>
            <a:pPr algn="ctr">
              <a:buFontTx/>
              <a:buChar char="-"/>
            </a:pPr>
            <a:endParaRPr lang="th-TH" sz="2400" dirty="0">
              <a:latin typeface="TH SarabunPSK" panose="020B0500040200020003" pitchFamily="34" charset="-34"/>
              <a:cs typeface="TH SarabunPSK" panose="020B0500040200020003" pitchFamily="34" charset="-34"/>
            </a:endParaRPr>
          </a:p>
        </p:txBody>
      </p:sp>
      <p:pic>
        <p:nvPicPr>
          <p:cNvPr id="2050" name="Picture 2" descr="C:\Users\DELL\Desktop\hq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3566" y="4246363"/>
            <a:ext cx="2689778" cy="20173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ชื่อเรื่อง 1"/>
          <p:cNvSpPr txBox="1">
            <a:spLocks/>
          </p:cNvSpPr>
          <p:nvPr/>
        </p:nvSpPr>
        <p:spPr>
          <a:xfrm>
            <a:off x="805218" y="141484"/>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latin typeface="TH SarabunPSK" panose="020B0500040200020003" pitchFamily="34" charset="-34"/>
                <a:cs typeface="TH SarabunPSK" panose="020B0500040200020003" pitchFamily="34" charset="-34"/>
              </a:rPr>
              <a:t> </a:t>
            </a:r>
            <a:r>
              <a:rPr lang="en-US" sz="4000" b="1" dirty="0">
                <a:solidFill>
                  <a:srgbClr val="0033CC"/>
                </a:solidFill>
                <a:latin typeface="TH SarabunPSK" panose="020B0500040200020003" pitchFamily="34" charset="-34"/>
                <a:cs typeface="TH SarabunPSK" panose="020B0500040200020003" pitchFamily="34" charset="-34"/>
              </a:rPr>
              <a:t>-</a:t>
            </a:r>
            <a:r>
              <a:rPr lang="th-TH" sz="4000" b="1" dirty="0">
                <a:solidFill>
                  <a:srgbClr val="0033CC"/>
                </a:solidFill>
                <a:latin typeface="TH SarabunPSK" panose="020B0500040200020003" pitchFamily="34" charset="-34"/>
                <a:cs typeface="TH SarabunPSK" panose="020B0500040200020003" pitchFamily="34" charset="-34"/>
              </a:rPr>
              <a:t> กรณีศึกษาที่ </a:t>
            </a:r>
            <a:r>
              <a:rPr lang="en-US" sz="4000" b="1" dirty="0">
                <a:solidFill>
                  <a:srgbClr val="0033CC"/>
                </a:solidFill>
                <a:latin typeface="TH SarabunPSK" panose="020B0500040200020003" pitchFamily="34" charset="-34"/>
                <a:cs typeface="TH SarabunPSK" panose="020B0500040200020003" pitchFamily="34" charset="-34"/>
              </a:rPr>
              <a:t>1</a:t>
            </a:r>
            <a:endParaRPr lang="th-TH" sz="4000" b="1" dirty="0">
              <a:solidFill>
                <a:srgbClr val="0033CC"/>
              </a:solidFill>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a:xfrm>
            <a:off x="6852088" y="6492875"/>
            <a:ext cx="2057400" cy="365125"/>
          </a:xfrm>
        </p:spPr>
        <p:txBody>
          <a:bodyPr/>
          <a:lstStyle/>
          <a:p>
            <a:fld id="{984BE401-40E7-42A5-826D-B7266E14A2DE}" type="slidenum">
              <a:rPr lang="th-TH" sz="1600" smtClean="0">
                <a:solidFill>
                  <a:schemeClr val="tx1"/>
                </a:solidFill>
              </a:rPr>
              <a:t>48</a:t>
            </a:fld>
            <a:endParaRPr lang="th-TH" sz="1600" dirty="0">
              <a:solidFill>
                <a:schemeClr val="tx1"/>
              </a:solidFill>
            </a:endParaRPr>
          </a:p>
        </p:txBody>
      </p:sp>
    </p:spTree>
    <p:extLst>
      <p:ext uri="{BB962C8B-B14F-4D97-AF65-F5344CB8AC3E}">
        <p14:creationId xmlns:p14="http://schemas.microsoft.com/office/powerpoint/2010/main" val="24707239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WAK Bild außen"/>
          <p:cNvPicPr>
            <a:picLocks noChangeAspect="1" noChangeArrowheads="1"/>
          </p:cNvPicPr>
          <p:nvPr/>
        </p:nvPicPr>
        <p:blipFill>
          <a:blip r:embed="rId3" cstate="print"/>
          <a:srcRect/>
          <a:stretch>
            <a:fillRect/>
          </a:stretch>
        </p:blipFill>
        <p:spPr bwMode="auto">
          <a:xfrm>
            <a:off x="1686487" y="2017589"/>
            <a:ext cx="5697538" cy="4192588"/>
          </a:xfrm>
          <a:prstGeom prst="rect">
            <a:avLst/>
          </a:prstGeom>
          <a:ln>
            <a:noFill/>
          </a:ln>
          <a:effectLst>
            <a:outerShdw blurRad="292100" dist="139700" dir="2700000" algn="tl" rotWithShape="0">
              <a:srgbClr val="333333">
                <a:alpha val="65000"/>
              </a:srgbClr>
            </a:outerShdw>
          </a:effectLst>
        </p:spPr>
      </p:pic>
      <p:sp>
        <p:nvSpPr>
          <p:cNvPr id="6" name="สี่เหลี่ยมผืนผ้า 5"/>
          <p:cNvSpPr/>
          <p:nvPr/>
        </p:nvSpPr>
        <p:spPr>
          <a:xfrm>
            <a:off x="2027770" y="1113145"/>
            <a:ext cx="5070958" cy="646331"/>
          </a:xfrm>
          <a:prstGeom prst="rect">
            <a:avLst/>
          </a:prstGeom>
        </p:spPr>
        <p:txBody>
          <a:bodyPr wrap="square">
            <a:spAutoFit/>
          </a:bodyPr>
          <a:lstStyle/>
          <a:p>
            <a:pPr algn="ct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ฆาตกรรมเพื่อเงินประกัน</a:t>
            </a:r>
          </a:p>
        </p:txBody>
      </p:sp>
      <p:sp>
        <p:nvSpPr>
          <p:cNvPr id="5" name="ชื่อเรื่อง 1"/>
          <p:cNvSpPr txBox="1">
            <a:spLocks/>
          </p:cNvSpPr>
          <p:nvPr/>
        </p:nvSpPr>
        <p:spPr>
          <a:xfrm>
            <a:off x="928048" y="111327"/>
            <a:ext cx="7237006"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latin typeface="TH SarabunPSK" panose="020B0500040200020003" pitchFamily="34" charset="-34"/>
                <a:cs typeface="TH SarabunPSK" panose="020B0500040200020003" pitchFamily="34" charset="-34"/>
              </a:rPr>
              <a:t> </a:t>
            </a:r>
            <a:r>
              <a:rPr lang="en-US" sz="4000" b="1" dirty="0">
                <a:solidFill>
                  <a:srgbClr val="0033CC"/>
                </a:solidFill>
                <a:latin typeface="TH SarabunPSK" panose="020B0500040200020003" pitchFamily="34" charset="-34"/>
                <a:cs typeface="TH SarabunPSK" panose="020B0500040200020003" pitchFamily="34" charset="-34"/>
              </a:rPr>
              <a:t>-</a:t>
            </a:r>
            <a:r>
              <a:rPr lang="th-TH" sz="4000" b="1" dirty="0">
                <a:solidFill>
                  <a:srgbClr val="0033CC"/>
                </a:solidFill>
                <a:latin typeface="TH SarabunPSK" panose="020B0500040200020003" pitchFamily="34" charset="-34"/>
                <a:cs typeface="TH SarabunPSK" panose="020B0500040200020003" pitchFamily="34" charset="-34"/>
              </a:rPr>
              <a:t> กรณีศึกษาที่ </a:t>
            </a:r>
            <a:r>
              <a:rPr lang="en-US" sz="4000" b="1" dirty="0">
                <a:solidFill>
                  <a:srgbClr val="0033CC"/>
                </a:solidFill>
                <a:latin typeface="TH SarabunPSK" panose="020B0500040200020003" pitchFamily="34" charset="-34"/>
                <a:cs typeface="TH SarabunPSK" panose="020B0500040200020003" pitchFamily="34" charset="-34"/>
              </a:rPr>
              <a:t>2</a:t>
            </a:r>
            <a:endParaRPr lang="th-TH" sz="4000" b="1" dirty="0">
              <a:solidFill>
                <a:srgbClr val="0033CC"/>
              </a:solidFill>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a:xfrm>
            <a:off x="6852088" y="6285727"/>
            <a:ext cx="2057400" cy="365125"/>
          </a:xfrm>
        </p:spPr>
        <p:txBody>
          <a:bodyPr/>
          <a:lstStyle/>
          <a:p>
            <a:fld id="{984BE401-40E7-42A5-826D-B7266E14A2DE}" type="slidenum">
              <a:rPr lang="th-TH" sz="1600" smtClean="0">
                <a:solidFill>
                  <a:schemeClr val="tx1"/>
                </a:solidFill>
              </a:rPr>
              <a:t>49</a:t>
            </a:fld>
            <a:endParaRPr lang="th-TH" sz="1600">
              <a:solidFill>
                <a:schemeClr val="tx1"/>
              </a:solidFill>
            </a:endParaRPr>
          </a:p>
        </p:txBody>
      </p:sp>
    </p:spTree>
    <p:extLst>
      <p:ext uri="{BB962C8B-B14F-4D97-AF65-F5344CB8AC3E}">
        <p14:creationId xmlns:p14="http://schemas.microsoft.com/office/powerpoint/2010/main" val="81810505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49188" y="89762"/>
            <a:ext cx="8313576" cy="753758"/>
          </a:xfrm>
        </p:spPr>
        <p:txBody>
          <a:bodyPr>
            <a:noAutofit/>
          </a:bodyPr>
          <a:lstStyle/>
          <a:p>
            <a:pPr algn="ctr"/>
            <a:r>
              <a:rPr lang="th-TH" sz="4200" b="1" dirty="0">
                <a:latin typeface="TH SarabunPSK" panose="020B0500040200020003" pitchFamily="34" charset="-34"/>
                <a:cs typeface="TH SarabunPSK" panose="020B0500040200020003" pitchFamily="34" charset="-34"/>
              </a:rPr>
              <a:t>ขั้นตอนการดำเนินงานด้านนิติวิทยาศาสตร์นิวเคลียร์</a:t>
            </a:r>
          </a:p>
        </p:txBody>
      </p:sp>
      <p:cxnSp>
        <p:nvCxnSpPr>
          <p:cNvPr id="17" name="Straight Arrow Connector 16"/>
          <p:cNvCxnSpPr/>
          <p:nvPr/>
        </p:nvCxnSpPr>
        <p:spPr>
          <a:xfrm>
            <a:off x="4852968" y="1556153"/>
            <a:ext cx="1" cy="46173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14967" y="1125266"/>
            <a:ext cx="8872065" cy="5231085"/>
            <a:chOff x="134666" y="1484784"/>
            <a:chExt cx="8872065" cy="5231085"/>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47" y="3790342"/>
              <a:ext cx="1829540" cy="86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873204"/>
              <a:ext cx="1780272" cy="84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5295" y="1484784"/>
              <a:ext cx="1994457" cy="430887"/>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200" b="1" dirty="0">
                  <a:solidFill>
                    <a:srgbClr val="CC0000"/>
                  </a:solidFill>
                  <a:latin typeface="AngsanaUPC" panose="02020603050405020304" pitchFamily="18" charset="-34"/>
                  <a:cs typeface="AngsanaUPC" panose="02020603050405020304" pitchFamily="18" charset="-34"/>
                </a:rPr>
                <a:t>1.</a:t>
              </a:r>
              <a:r>
                <a:rPr lang="th-TH" sz="2200" b="1" dirty="0">
                  <a:solidFill>
                    <a:srgbClr val="CC0000"/>
                  </a:solidFill>
                  <a:latin typeface="AngsanaUPC" panose="02020603050405020304" pitchFamily="18" charset="-34"/>
                  <a:cs typeface="AngsanaUPC" panose="02020603050405020304" pitchFamily="18" charset="-34"/>
                </a:rPr>
                <a:t>เก็บตัวอย่างวัตถุพยาน</a:t>
              </a:r>
            </a:p>
          </p:txBody>
        </p:sp>
        <p:sp>
          <p:nvSpPr>
            <p:cNvPr id="20" name="TextBox 19"/>
            <p:cNvSpPr txBox="1"/>
            <p:nvPr/>
          </p:nvSpPr>
          <p:spPr>
            <a:xfrm>
              <a:off x="5016748" y="1871651"/>
              <a:ext cx="1781257" cy="430887"/>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200" b="1" dirty="0">
                  <a:solidFill>
                    <a:srgbClr val="000066"/>
                  </a:solidFill>
                  <a:latin typeface="AngsanaUPC" panose="02020603050405020304" pitchFamily="18" charset="-34"/>
                  <a:cs typeface="AngsanaUPC" panose="02020603050405020304" pitchFamily="18" charset="-34"/>
                </a:rPr>
                <a:t>2.</a:t>
              </a:r>
              <a:r>
                <a:rPr lang="th-TH" sz="2200" b="1" dirty="0">
                  <a:solidFill>
                    <a:srgbClr val="000066"/>
                  </a:solidFill>
                  <a:latin typeface="AngsanaUPC" panose="02020603050405020304" pitchFamily="18" charset="-34"/>
                  <a:cs typeface="AngsanaUPC" panose="02020603050405020304" pitchFamily="18" charset="-34"/>
                </a:rPr>
                <a:t>วิเคราะห์วัตถุพยาน</a:t>
              </a:r>
            </a:p>
          </p:txBody>
        </p:sp>
        <p:sp>
          <p:nvSpPr>
            <p:cNvPr id="21" name="TextBox 20"/>
            <p:cNvSpPr txBox="1"/>
            <p:nvPr/>
          </p:nvSpPr>
          <p:spPr>
            <a:xfrm>
              <a:off x="134666" y="1916832"/>
              <a:ext cx="2565126" cy="46166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th-TH" sz="2400" b="1" dirty="0">
                  <a:solidFill>
                    <a:schemeClr val="bg1"/>
                  </a:solidFill>
                  <a:latin typeface="AngsanaUPC" panose="02020603050405020304" pitchFamily="18" charset="-34"/>
                  <a:cs typeface="AngsanaUPC" panose="02020603050405020304" pitchFamily="18" charset="-34"/>
                </a:rPr>
                <a:t>บริหารจัดการสถานที่เกิดเหตุ</a:t>
              </a:r>
            </a:p>
          </p:txBody>
        </p:sp>
        <p:sp>
          <p:nvSpPr>
            <p:cNvPr id="22" name="TextBox 21"/>
            <p:cNvSpPr txBox="1"/>
            <p:nvPr/>
          </p:nvSpPr>
          <p:spPr>
            <a:xfrm>
              <a:off x="3419872" y="2391271"/>
              <a:ext cx="2874505" cy="46166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th-TH" sz="2400" b="1" dirty="0">
                  <a:solidFill>
                    <a:schemeClr val="bg1"/>
                  </a:solidFill>
                  <a:latin typeface="AngsanaUPC" panose="02020603050405020304" pitchFamily="18" charset="-34"/>
                  <a:cs typeface="AngsanaUPC" panose="02020603050405020304" pitchFamily="18" charset="-34"/>
                </a:rPr>
                <a:t>ตรวจพิสูจน์เอกลักษณ์วัตถุพยาน</a:t>
              </a:r>
            </a:p>
          </p:txBody>
        </p:sp>
        <p:grpSp>
          <p:nvGrpSpPr>
            <p:cNvPr id="3" name="Group 2"/>
            <p:cNvGrpSpPr/>
            <p:nvPr/>
          </p:nvGrpSpPr>
          <p:grpSpPr>
            <a:xfrm>
              <a:off x="1864854" y="2851011"/>
              <a:ext cx="5941008" cy="1787029"/>
              <a:chOff x="1864854" y="2851011"/>
              <a:chExt cx="5941008" cy="1787029"/>
            </a:xfrm>
          </p:grpSpPr>
          <p:sp>
            <p:nvSpPr>
              <p:cNvPr id="12" name="TextBox 11"/>
              <p:cNvSpPr txBox="1"/>
              <p:nvPr/>
            </p:nvSpPr>
            <p:spPr>
              <a:xfrm>
                <a:off x="1864854" y="2852936"/>
                <a:ext cx="2995114" cy="1785104"/>
              </a:xfrm>
              <a:prstGeom prst="rect">
                <a:avLst/>
              </a:prstGeom>
              <a:solidFill>
                <a:srgbClr val="FFFF99"/>
              </a:solidFill>
            </p:spPr>
            <p:txBody>
              <a:bodyPr wrap="square" rtlCol="0">
                <a:spAutoFit/>
              </a:bodyPr>
              <a:lstStyle/>
              <a:p>
                <a:pPr algn="ctr"/>
                <a:r>
                  <a:rPr lang="th-TH" sz="2200" b="1" dirty="0">
                    <a:solidFill>
                      <a:srgbClr val="C00000"/>
                    </a:solidFill>
                    <a:latin typeface="AngsanaUPC" panose="02020603050405020304" pitchFamily="18" charset="-34"/>
                    <a:cs typeface="AngsanaUPC" panose="02020603050405020304" pitchFamily="18" charset="-34"/>
                  </a:rPr>
                  <a:t>นิติวิทยาศาสตร์นิวเคลียร์</a:t>
                </a:r>
              </a:p>
              <a:p>
                <a:pPr marL="457200" indent="-457200">
                  <a:buFont typeface="Wingdings" panose="05000000000000000000" pitchFamily="2" charset="2"/>
                  <a:buChar char="q"/>
                </a:pPr>
                <a:r>
                  <a:rPr lang="th-TH" sz="2200" dirty="0">
                    <a:latin typeface="AngsanaUPC" panose="02020603050405020304" pitchFamily="18" charset="-34"/>
                    <a:cs typeface="AngsanaUPC" panose="02020603050405020304" pitchFamily="18" charset="-34"/>
                  </a:rPr>
                  <a:t>องค์ประกอบของไอโซโทป</a:t>
                </a:r>
              </a:p>
              <a:p>
                <a:pPr marL="457200" indent="-457200">
                  <a:buFont typeface="Wingdings" panose="05000000000000000000" pitchFamily="2" charset="2"/>
                  <a:buChar char="q"/>
                </a:pPr>
                <a:r>
                  <a:rPr lang="th-TH" sz="2200" dirty="0">
                    <a:latin typeface="AngsanaUPC" panose="02020603050405020304" pitchFamily="18" charset="-34"/>
                    <a:cs typeface="AngsanaUPC" panose="02020603050405020304" pitchFamily="18" charset="-34"/>
                  </a:rPr>
                  <a:t>องค์ประกอบทางเคมี</a:t>
                </a:r>
              </a:p>
              <a:p>
                <a:pPr marL="457200" indent="-457200">
                  <a:buFont typeface="Wingdings" panose="05000000000000000000" pitchFamily="2" charset="2"/>
                  <a:buChar char="q"/>
                </a:pPr>
                <a:r>
                  <a:rPr lang="th-TH" sz="2200" dirty="0">
                    <a:latin typeface="AngsanaUPC" panose="02020603050405020304" pitchFamily="18" charset="-34"/>
                    <a:cs typeface="AngsanaUPC" panose="02020603050405020304" pitchFamily="18" charset="-34"/>
                  </a:rPr>
                  <a:t>โครงสร้างทางกายภาพ</a:t>
                </a:r>
              </a:p>
              <a:p>
                <a:pPr marL="457200" indent="-457200">
                  <a:buFont typeface="Wingdings" panose="05000000000000000000" pitchFamily="2" charset="2"/>
                  <a:buChar char="q"/>
                </a:pPr>
                <a:r>
                  <a:rPr lang="th-TH" sz="2200" dirty="0">
                    <a:latin typeface="AngsanaUPC" panose="02020603050405020304" pitchFamily="18" charset="-34"/>
                    <a:cs typeface="AngsanaUPC" panose="02020603050405020304" pitchFamily="18" charset="-34"/>
                  </a:rPr>
                  <a:t>การหาเส้นทางลักลอบ</a:t>
                </a:r>
              </a:p>
            </p:txBody>
          </p:sp>
          <p:sp>
            <p:nvSpPr>
              <p:cNvPr id="24" name="TextBox 23"/>
              <p:cNvSpPr txBox="1"/>
              <p:nvPr/>
            </p:nvSpPr>
            <p:spPr>
              <a:xfrm>
                <a:off x="4872668" y="2851011"/>
                <a:ext cx="2933194" cy="1785104"/>
              </a:xfrm>
              <a:prstGeom prst="rect">
                <a:avLst/>
              </a:prstGeom>
              <a:solidFill>
                <a:schemeClr val="accent1">
                  <a:lumMod val="20000"/>
                  <a:lumOff val="80000"/>
                </a:schemeClr>
              </a:solidFill>
            </p:spPr>
            <p:txBody>
              <a:bodyPr wrap="square" rtlCol="0">
                <a:spAutoFit/>
              </a:bodyPr>
              <a:lstStyle/>
              <a:p>
                <a:pPr algn="ctr"/>
                <a:r>
                  <a:rPr lang="th-TH" sz="2200" b="1" dirty="0">
                    <a:solidFill>
                      <a:srgbClr val="000066"/>
                    </a:solidFill>
                    <a:latin typeface="AngsanaUPC" panose="02020603050405020304" pitchFamily="18" charset="-34"/>
                    <a:cs typeface="AngsanaUPC" panose="02020603050405020304" pitchFamily="18" charset="-34"/>
                  </a:rPr>
                  <a:t>นิติวิทยาศาสตร์</a:t>
                </a:r>
              </a:p>
              <a:p>
                <a:pPr marL="457200" indent="-457200">
                  <a:buFont typeface="Wingdings" panose="05000000000000000000" pitchFamily="2" charset="2"/>
                  <a:buChar char="q"/>
                </a:pPr>
                <a:r>
                  <a:rPr lang="th-TH" sz="2200" dirty="0">
                    <a:latin typeface="AngsanaUPC" panose="02020603050405020304" pitchFamily="18" charset="-34"/>
                    <a:cs typeface="AngsanaUPC" panose="02020603050405020304" pitchFamily="18" charset="-34"/>
                  </a:rPr>
                  <a:t>ลายนิ้วมือแฝง</a:t>
                </a:r>
              </a:p>
              <a:p>
                <a:pPr marL="457200" indent="-457200">
                  <a:buFont typeface="Wingdings" panose="05000000000000000000" pitchFamily="2" charset="2"/>
                  <a:buChar char="q"/>
                </a:pPr>
                <a:r>
                  <a:rPr lang="th-TH" sz="2200" dirty="0">
                    <a:latin typeface="AngsanaUPC" panose="02020603050405020304" pitchFamily="18" charset="-34"/>
                    <a:cs typeface="AngsanaUPC" panose="02020603050405020304" pitchFamily="18" charset="-34"/>
                  </a:rPr>
                  <a:t>ดีเอ็นเอ</a:t>
                </a:r>
              </a:p>
              <a:p>
                <a:pPr marL="457200" indent="-457200">
                  <a:buFont typeface="Wingdings" panose="05000000000000000000" pitchFamily="2" charset="2"/>
                  <a:buChar char="q"/>
                </a:pPr>
                <a:r>
                  <a:rPr lang="th-TH" sz="2200" dirty="0">
                    <a:latin typeface="AngsanaUPC" panose="02020603050405020304" pitchFamily="18" charset="-34"/>
                    <a:cs typeface="AngsanaUPC" panose="02020603050405020304" pitchFamily="18" charset="-34"/>
                  </a:rPr>
                  <a:t>วัตถุระเบิด</a:t>
                </a:r>
              </a:p>
              <a:p>
                <a:pPr marL="457200" indent="-457200">
                  <a:buFont typeface="Wingdings" panose="05000000000000000000" pitchFamily="2" charset="2"/>
                  <a:buChar char="q"/>
                </a:pPr>
                <a:r>
                  <a:rPr lang="th-TH" sz="2200" dirty="0">
                    <a:latin typeface="AngsanaUPC" panose="02020603050405020304" pitchFamily="18" charset="-34"/>
                    <a:cs typeface="AngsanaUPC" panose="02020603050405020304" pitchFamily="18" charset="-34"/>
                  </a:rPr>
                  <a:t>เส้นใย เส้นผม เศษซาก ต่างๆ </a:t>
                </a:r>
              </a:p>
            </p:txBody>
          </p:sp>
        </p:grpSp>
        <p:sp>
          <p:nvSpPr>
            <p:cNvPr id="25" name="TextBox 24"/>
            <p:cNvSpPr txBox="1"/>
            <p:nvPr/>
          </p:nvSpPr>
          <p:spPr>
            <a:xfrm>
              <a:off x="4937316" y="4687044"/>
              <a:ext cx="2130711" cy="430887"/>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200" b="1" dirty="0">
                  <a:solidFill>
                    <a:srgbClr val="003300"/>
                  </a:solidFill>
                  <a:latin typeface="AngsanaUPC" panose="02020603050405020304" pitchFamily="18" charset="-34"/>
                  <a:cs typeface="AngsanaUPC" panose="02020603050405020304" pitchFamily="18" charset="-34"/>
                </a:rPr>
                <a:t>3.</a:t>
              </a:r>
              <a:r>
                <a:rPr lang="th-TH" sz="2200" b="1" dirty="0">
                  <a:solidFill>
                    <a:srgbClr val="003300"/>
                  </a:solidFill>
                  <a:latin typeface="AngsanaUPC" panose="02020603050405020304" pitchFamily="18" charset="-34"/>
                  <a:cs typeface="AngsanaUPC" panose="02020603050405020304" pitchFamily="18" charset="-34"/>
                </a:rPr>
                <a:t>ประเมินผลการวิเคราะห์</a:t>
              </a:r>
            </a:p>
          </p:txBody>
        </p:sp>
        <p:sp>
          <p:nvSpPr>
            <p:cNvPr id="26" name="TextBox 25"/>
            <p:cNvSpPr txBox="1"/>
            <p:nvPr/>
          </p:nvSpPr>
          <p:spPr>
            <a:xfrm>
              <a:off x="3338590" y="5199608"/>
              <a:ext cx="3145413" cy="461665"/>
            </a:xfrm>
            <a:prstGeom prst="rect">
              <a:avLst/>
            </a:prstGeom>
            <a:solidFill>
              <a:srgbClr val="006600"/>
            </a:solidFill>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th-TH" sz="2400" b="1" dirty="0">
                  <a:solidFill>
                    <a:schemeClr val="bg1"/>
                  </a:solidFill>
                  <a:latin typeface="AngsanaUPC" panose="02020603050405020304" pitchFamily="18" charset="-34"/>
                  <a:cs typeface="AngsanaUPC" panose="02020603050405020304" pitchFamily="18" charset="-34"/>
                </a:rPr>
                <a:t>ประเมินผล และแปลผลการวิเคราะห์</a:t>
              </a:r>
            </a:p>
          </p:txBody>
        </p:sp>
        <p:sp>
          <p:nvSpPr>
            <p:cNvPr id="27" name="TextBox 26"/>
            <p:cNvSpPr txBox="1"/>
            <p:nvPr/>
          </p:nvSpPr>
          <p:spPr>
            <a:xfrm>
              <a:off x="3945972" y="6254204"/>
              <a:ext cx="1853392" cy="46166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th-TH" sz="2400" b="1" dirty="0">
                  <a:solidFill>
                    <a:schemeClr val="bg1"/>
                  </a:solidFill>
                  <a:latin typeface="AngsanaUPC" panose="02020603050405020304" pitchFamily="18" charset="-34"/>
                  <a:cs typeface="AngsanaUPC" panose="02020603050405020304" pitchFamily="18" charset="-34"/>
                </a:rPr>
                <a:t>สรุปผลการวิเคราะห์</a:t>
              </a: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4137" y="2851011"/>
              <a:ext cx="1252594" cy="105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3052" y="3814440"/>
              <a:ext cx="1201954" cy="819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a:off x="2742824" y="1926429"/>
              <a:ext cx="2160000" cy="0"/>
            </a:xfrm>
            <a:prstGeom prst="straightConnector1">
              <a:avLst/>
            </a:prstGeom>
            <a:ln w="63500" cmpd="sng">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838824" y="4687044"/>
              <a:ext cx="1" cy="46173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59966" y="5732562"/>
              <a:ext cx="1" cy="46173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35" name="Picture 11" descr="http://unicpress.com/wp-content/uploads/2016/09/International-Atomic-Energy-Agency-IAE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967" y="5441283"/>
            <a:ext cx="1274586" cy="1274586"/>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27"/>
          <p:cNvSpPr>
            <a:spLocks noGrp="1"/>
          </p:cNvSpPr>
          <p:nvPr>
            <p:ph type="sldNum" sz="quarter" idx="12"/>
          </p:nvPr>
        </p:nvSpPr>
        <p:spPr/>
        <p:txBody>
          <a:bodyPr>
            <a:noAutofit/>
          </a:bodyPr>
          <a:lstStyle/>
          <a:p>
            <a:fld id="{5E46CCD9-D863-40B2-9447-AF6930A58916}" type="slidenum">
              <a:rPr lang="th-TH" smtClean="0">
                <a:solidFill>
                  <a:schemeClr val="tx1"/>
                </a:solidFill>
              </a:rPr>
              <a:pPr/>
              <a:t>5</a:t>
            </a:fld>
            <a:endParaRPr lang="th-TH" dirty="0">
              <a:solidFill>
                <a:schemeClr val="tx1"/>
              </a:solidFill>
            </a:endParaRPr>
          </a:p>
        </p:txBody>
      </p:sp>
      <p:sp>
        <p:nvSpPr>
          <p:cNvPr id="29" name="กล่องข้อความ 28">
            <a:extLst>
              <a:ext uri="{FF2B5EF4-FFF2-40B4-BE49-F238E27FC236}">
                <a16:creationId xmlns:a16="http://schemas.microsoft.com/office/drawing/2014/main" id="{FF72CD2C-9EE8-4E42-B3AE-BAD02C1BD8A7}"/>
              </a:ext>
            </a:extLst>
          </p:cNvPr>
          <p:cNvSpPr txBox="1"/>
          <p:nvPr/>
        </p:nvSpPr>
        <p:spPr>
          <a:xfrm>
            <a:off x="1635179" y="6471013"/>
            <a:ext cx="6367892" cy="338554"/>
          </a:xfrm>
          <a:prstGeom prst="rect">
            <a:avLst/>
          </a:prstGeom>
          <a:noFill/>
        </p:spPr>
        <p:txBody>
          <a:bodyPr wrap="square" rtlCol="0">
            <a:spAutoFit/>
          </a:bodyPr>
          <a:lstStyle/>
          <a:p>
            <a:pPr algn="ctr"/>
            <a:r>
              <a:rPr lang="en-US" sz="1600" dirty="0"/>
              <a:t>Source: Nuclear Forensics in Support of Investigations (IAEA)</a:t>
            </a:r>
          </a:p>
        </p:txBody>
      </p:sp>
    </p:spTree>
    <p:extLst>
      <p:ext uri="{BB962C8B-B14F-4D97-AF65-F5344CB8AC3E}">
        <p14:creationId xmlns:p14="http://schemas.microsoft.com/office/powerpoint/2010/main" val="15576235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p:cNvPicPr>
            <a:picLocks noChangeAspect="1" noChangeArrowheads="1"/>
          </p:cNvPicPr>
          <p:nvPr/>
        </p:nvPicPr>
        <p:blipFill>
          <a:blip r:embed="rId2" cstate="print"/>
          <a:srcRect/>
          <a:stretch>
            <a:fillRect/>
          </a:stretch>
        </p:blipFill>
        <p:spPr bwMode="auto">
          <a:xfrm>
            <a:off x="3668750" y="1063031"/>
            <a:ext cx="1838325" cy="2362200"/>
          </a:xfrm>
          <a:prstGeom prst="rect">
            <a:avLst/>
          </a:prstGeom>
          <a:ln>
            <a:noFill/>
          </a:ln>
          <a:effectLst>
            <a:outerShdw blurRad="292100" dist="139700" dir="2700000" algn="tl" rotWithShape="0">
              <a:srgbClr val="333333">
                <a:alpha val="65000"/>
              </a:srgbClr>
            </a:outerShdw>
          </a:effectLst>
        </p:spPr>
      </p:pic>
      <p:pic>
        <p:nvPicPr>
          <p:cNvPr id="122885" name="Picture 5"/>
          <p:cNvPicPr>
            <a:picLocks noChangeAspect="1" noChangeArrowheads="1"/>
          </p:cNvPicPr>
          <p:nvPr/>
        </p:nvPicPr>
        <p:blipFill>
          <a:blip r:embed="rId3" cstate="print"/>
          <a:srcRect/>
          <a:stretch>
            <a:fillRect/>
          </a:stretch>
        </p:blipFill>
        <p:spPr bwMode="auto">
          <a:xfrm>
            <a:off x="785785" y="2264635"/>
            <a:ext cx="1781175" cy="2324100"/>
          </a:xfrm>
          <a:prstGeom prst="rect">
            <a:avLst/>
          </a:prstGeom>
          <a:ln>
            <a:noFill/>
          </a:ln>
          <a:effectLst>
            <a:outerShdw blurRad="292100" dist="139700" dir="2700000" algn="tl" rotWithShape="0">
              <a:srgbClr val="333333">
                <a:alpha val="65000"/>
              </a:srgbClr>
            </a:outerShdw>
          </a:effectLst>
        </p:spPr>
      </p:pic>
      <p:pic>
        <p:nvPicPr>
          <p:cNvPr id="122886" name="Picture 6"/>
          <p:cNvPicPr>
            <a:picLocks noChangeAspect="1" noChangeArrowheads="1"/>
          </p:cNvPicPr>
          <p:nvPr/>
        </p:nvPicPr>
        <p:blipFill>
          <a:blip r:embed="rId4" cstate="print"/>
          <a:srcRect/>
          <a:stretch>
            <a:fillRect/>
          </a:stretch>
        </p:blipFill>
        <p:spPr bwMode="auto">
          <a:xfrm>
            <a:off x="6778092" y="2264635"/>
            <a:ext cx="1876425" cy="234315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3903269" y="3616700"/>
            <a:ext cx="1369286" cy="584775"/>
          </a:xfrm>
          <a:prstGeom prst="rect">
            <a:avLst/>
          </a:prstGeom>
          <a:noFill/>
        </p:spPr>
        <p:txBody>
          <a:bodyPr wrap="none" rtlCol="0">
            <a:spAutoFit/>
          </a:bodyPr>
          <a:lstStyle/>
          <a:p>
            <a:pPr algn="ctr"/>
            <a:r>
              <a:rPr lang="th-TH" sz="3200" dirty="0">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ผู้ต้องสงสัย</a:t>
            </a:r>
          </a:p>
        </p:txBody>
      </p:sp>
      <p:sp>
        <p:nvSpPr>
          <p:cNvPr id="12" name="TextBox 11"/>
          <p:cNvSpPr txBox="1"/>
          <p:nvPr/>
        </p:nvSpPr>
        <p:spPr>
          <a:xfrm>
            <a:off x="1186039" y="4757419"/>
            <a:ext cx="906017" cy="584775"/>
          </a:xfrm>
          <a:prstGeom prst="rect">
            <a:avLst/>
          </a:prstGeom>
          <a:noFill/>
        </p:spPr>
        <p:txBody>
          <a:bodyPr wrap="none" rtlCol="0">
            <a:spAutoFit/>
          </a:bodyPr>
          <a:lstStyle/>
          <a:p>
            <a:pPr algn="ctr"/>
            <a:r>
              <a:rPr lang="th-TH" sz="3200" dirty="0">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ภรรยา</a:t>
            </a:r>
          </a:p>
        </p:txBody>
      </p:sp>
      <p:sp>
        <p:nvSpPr>
          <p:cNvPr id="13" name="TextBox 12"/>
          <p:cNvSpPr txBox="1"/>
          <p:nvPr/>
        </p:nvSpPr>
        <p:spPr>
          <a:xfrm>
            <a:off x="7177534" y="4702606"/>
            <a:ext cx="1077539" cy="584775"/>
          </a:xfrm>
          <a:prstGeom prst="rect">
            <a:avLst/>
          </a:prstGeom>
          <a:noFill/>
        </p:spPr>
        <p:txBody>
          <a:bodyPr wrap="none" rtlCol="0">
            <a:spAutoFit/>
          </a:bodyPr>
          <a:lstStyle/>
          <a:p>
            <a:pPr algn="ctr"/>
            <a:r>
              <a:rPr lang="th-TH" sz="3200" dirty="0">
                <a:effectLst>
                  <a:outerShdw blurRad="38100" dist="38100" dir="2700000" algn="tl">
                    <a:srgbClr val="000000">
                      <a:alpha val="43137"/>
                    </a:srgbClr>
                  </a:outerShdw>
                </a:effectLst>
                <a:latin typeface="TH SarabunPSK" panose="020B0500040200020003" pitchFamily="34" charset="-34"/>
                <a:cs typeface="TH SarabunPSK" panose="020B0500040200020003" pitchFamily="34" charset="-34"/>
              </a:rPr>
              <a:t>บุตรสาว</a:t>
            </a:r>
          </a:p>
        </p:txBody>
      </p:sp>
      <p:pic>
        <p:nvPicPr>
          <p:cNvPr id="18" name="Picture 2" descr="http://t1.gstatic.com/images?q=tbn:WZVNuJhRHtmTpM:http://www.uchsc.edu/safety/Images/RadiationSymbol.gif">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48634" y="4588735"/>
            <a:ext cx="870556" cy="812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ชื่อเรื่อง 1"/>
          <p:cNvSpPr txBox="1">
            <a:spLocks/>
          </p:cNvSpPr>
          <p:nvPr/>
        </p:nvSpPr>
        <p:spPr>
          <a:xfrm>
            <a:off x="911214" y="93930"/>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latin typeface="TH SarabunPSK" panose="020B0500040200020003" pitchFamily="34" charset="-34"/>
                <a:cs typeface="TH SarabunPSK" panose="020B0500040200020003" pitchFamily="34" charset="-34"/>
              </a:rPr>
              <a:t> </a:t>
            </a:r>
            <a:r>
              <a:rPr lang="en-US" sz="4000" b="1" dirty="0">
                <a:solidFill>
                  <a:srgbClr val="0033CC"/>
                </a:solidFill>
                <a:latin typeface="TH SarabunPSK" panose="020B0500040200020003" pitchFamily="34" charset="-34"/>
                <a:cs typeface="TH SarabunPSK" panose="020B0500040200020003" pitchFamily="34" charset="-34"/>
              </a:rPr>
              <a:t>-</a:t>
            </a:r>
            <a:r>
              <a:rPr lang="th-TH" sz="4000" b="1" dirty="0">
                <a:solidFill>
                  <a:srgbClr val="0033CC"/>
                </a:solidFill>
                <a:latin typeface="TH SarabunPSK" panose="020B0500040200020003" pitchFamily="34" charset="-34"/>
                <a:cs typeface="TH SarabunPSK" panose="020B0500040200020003" pitchFamily="34" charset="-34"/>
              </a:rPr>
              <a:t> กรณีศึกษาที่ </a:t>
            </a:r>
            <a:r>
              <a:rPr lang="en-US" sz="4000" b="1" dirty="0">
                <a:solidFill>
                  <a:srgbClr val="0033CC"/>
                </a:solidFill>
                <a:latin typeface="TH SarabunPSK" panose="020B0500040200020003" pitchFamily="34" charset="-34"/>
                <a:cs typeface="TH SarabunPSK" panose="020B0500040200020003" pitchFamily="34" charset="-34"/>
              </a:rPr>
              <a:t>2</a:t>
            </a:r>
            <a:endParaRPr lang="th-TH" sz="4000" b="1" dirty="0">
              <a:solidFill>
                <a:srgbClr val="0033CC"/>
              </a:solidFill>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a:xfrm>
            <a:off x="6778092" y="6372116"/>
            <a:ext cx="2057400" cy="365125"/>
          </a:xfrm>
        </p:spPr>
        <p:txBody>
          <a:bodyPr/>
          <a:lstStyle/>
          <a:p>
            <a:fld id="{984BE401-40E7-42A5-826D-B7266E14A2DE}" type="slidenum">
              <a:rPr lang="th-TH" sz="1600" smtClean="0">
                <a:solidFill>
                  <a:schemeClr val="tx1"/>
                </a:solidFill>
              </a:rPr>
              <a:t>50</a:t>
            </a:fld>
            <a:endParaRPr lang="th-TH" sz="1600">
              <a:solidFill>
                <a:schemeClr val="tx1"/>
              </a:solidFill>
            </a:endParaRPr>
          </a:p>
        </p:txBody>
      </p:sp>
    </p:spTree>
    <p:extLst>
      <p:ext uri="{BB962C8B-B14F-4D97-AF65-F5344CB8AC3E}">
        <p14:creationId xmlns:p14="http://schemas.microsoft.com/office/powerpoint/2010/main" val="9889382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28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973170" y="1053329"/>
            <a:ext cx="7044519" cy="500066"/>
          </a:xfrm>
          <a:prstGeom prst="rect">
            <a:avLst/>
          </a:prstGeom>
          <a:noFill/>
          <a:ln w="12700">
            <a:noFill/>
            <a:miter lim="800000"/>
            <a:headEnd/>
            <a:tailEnd/>
          </a:ln>
          <a:effectLst/>
        </p:spPr>
        <p:txBody>
          <a:bodyPr lIns="81729" tIns="40147" rIns="81729" bIns="40147"/>
          <a:lstStyle/>
          <a:p>
            <a:pPr algn="ctr" eaLnBrk="0" hangingPunct="0">
              <a:spcBef>
                <a:spcPct val="20000"/>
              </a:spcBef>
              <a:buClr>
                <a:schemeClr val="folHlink"/>
              </a:buClr>
              <a:buSzPct val="110000"/>
            </a:pPr>
            <a:r>
              <a:rPr lang="th-TH" sz="2800" dirty="0">
                <a:solidFill>
                  <a:srgbClr val="000099"/>
                </a:solidFill>
                <a:latin typeface="TH SarabunPSK" panose="020B0500040200020003" pitchFamily="34" charset="-34"/>
                <a:cs typeface="TH SarabunPSK" panose="020B0500040200020003" pitchFamily="34" charset="-34"/>
              </a:rPr>
              <a:t>วิเคราะห์ปริมาณกัมมันตภาพรังสีที่ได้รับภายในร่างกาย </a:t>
            </a:r>
            <a:r>
              <a:rPr lang="en-US" sz="2800" dirty="0">
                <a:solidFill>
                  <a:srgbClr val="000099"/>
                </a:solidFill>
                <a:latin typeface="TH SarabunPSK" panose="020B0500040200020003" pitchFamily="34" charset="-34"/>
                <a:cs typeface="TH SarabunPSK" panose="020B0500040200020003" pitchFamily="34" charset="-34"/>
              </a:rPr>
              <a:t>(</a:t>
            </a:r>
            <a:r>
              <a:rPr lang="en-US" sz="2800" dirty="0" err="1">
                <a:solidFill>
                  <a:srgbClr val="000099"/>
                </a:solidFill>
                <a:latin typeface="TH SarabunPSK" panose="020B0500040200020003" pitchFamily="34" charset="-34"/>
                <a:cs typeface="TH SarabunPSK" panose="020B0500040200020003" pitchFamily="34" charset="-34"/>
              </a:rPr>
              <a:t>Bq</a:t>
            </a:r>
            <a:r>
              <a:rPr lang="en-US" sz="2800" dirty="0">
                <a:solidFill>
                  <a:srgbClr val="000099"/>
                </a:solidFill>
                <a:latin typeface="TH SarabunPSK" panose="020B0500040200020003" pitchFamily="34" charset="-34"/>
                <a:cs typeface="TH SarabunPSK" panose="020B0500040200020003" pitchFamily="34" charset="-34"/>
              </a:rPr>
              <a:t>)</a:t>
            </a:r>
          </a:p>
        </p:txBody>
      </p:sp>
      <p:graphicFrame>
        <p:nvGraphicFramePr>
          <p:cNvPr id="8" name="ตาราง 7"/>
          <p:cNvGraphicFramePr>
            <a:graphicFrameLocks noGrp="1"/>
          </p:cNvGraphicFramePr>
          <p:nvPr/>
        </p:nvGraphicFramePr>
        <p:xfrm>
          <a:off x="919233" y="1794909"/>
          <a:ext cx="7286670" cy="2499360"/>
        </p:xfrm>
        <a:graphic>
          <a:graphicData uri="http://schemas.openxmlformats.org/drawingml/2006/table">
            <a:tbl>
              <a:tblPr firstRow="1" bandRow="1">
                <a:tableStyleId>{5C22544A-7EE6-4342-B048-85BDC9FD1C3A}</a:tableStyleId>
              </a:tblPr>
              <a:tblGrid>
                <a:gridCol w="2571768">
                  <a:extLst>
                    <a:ext uri="{9D8B030D-6E8A-4147-A177-3AD203B41FA5}">
                      <a16:colId xmlns:a16="http://schemas.microsoft.com/office/drawing/2014/main" val="20000"/>
                    </a:ext>
                  </a:extLst>
                </a:gridCol>
                <a:gridCol w="2500330">
                  <a:extLst>
                    <a:ext uri="{9D8B030D-6E8A-4147-A177-3AD203B41FA5}">
                      <a16:colId xmlns:a16="http://schemas.microsoft.com/office/drawing/2014/main" val="20001"/>
                    </a:ext>
                  </a:extLst>
                </a:gridCol>
                <a:gridCol w="2214572">
                  <a:extLst>
                    <a:ext uri="{9D8B030D-6E8A-4147-A177-3AD203B41FA5}">
                      <a16:colId xmlns:a16="http://schemas.microsoft.com/office/drawing/2014/main" val="20002"/>
                    </a:ext>
                  </a:extLst>
                </a:gridCol>
              </a:tblGrid>
              <a:tr h="370840">
                <a:tc>
                  <a:txBody>
                    <a:bodyPr/>
                    <a:lstStyle/>
                    <a:p>
                      <a:pPr algn="ctr"/>
                      <a:r>
                        <a:rPr lang="th-TH" sz="2800" dirty="0">
                          <a:latin typeface="TH SarabunPSK" panose="020B0500040200020003" pitchFamily="34" charset="-34"/>
                          <a:cs typeface="TH SarabunPSK" panose="020B0500040200020003" pitchFamily="34" charset="-34"/>
                        </a:rPr>
                        <a:t>บุคคล</a:t>
                      </a:r>
                    </a:p>
                    <a:p>
                      <a:pPr algn="ctr"/>
                      <a:r>
                        <a:rPr lang="th-TH" sz="2800" dirty="0">
                          <a:latin typeface="TH SarabunPSK" panose="020B0500040200020003" pitchFamily="34" charset="-34"/>
                          <a:cs typeface="TH SarabunPSK" panose="020B0500040200020003" pitchFamily="34" charset="-34"/>
                        </a:rPr>
                        <a:t>ที่ตรวจวัด</a:t>
                      </a:r>
                    </a:p>
                  </a:txBody>
                  <a:tcPr/>
                </a:tc>
                <a:tc>
                  <a:txBody>
                    <a:bodyPr/>
                    <a:lstStyle/>
                    <a:p>
                      <a:pPr algn="ctr"/>
                      <a:r>
                        <a:rPr lang="en-US" sz="2800" dirty="0">
                          <a:latin typeface="TH SarabunPSK" panose="020B0500040200020003" pitchFamily="34" charset="-34"/>
                          <a:cs typeface="TH SarabunPSK" panose="020B0500040200020003" pitchFamily="34" charset="-34"/>
                        </a:rPr>
                        <a:t>Cs-137</a:t>
                      </a:r>
                      <a:endParaRPr lang="th-TH" sz="2800" dirty="0">
                        <a:latin typeface="TH SarabunPSK" panose="020B0500040200020003" pitchFamily="34" charset="-34"/>
                        <a:cs typeface="TH SarabunPSK" panose="020B0500040200020003" pitchFamily="34" charset="-34"/>
                      </a:endParaRPr>
                    </a:p>
                  </a:txBody>
                  <a:tcPr/>
                </a:tc>
                <a:tc>
                  <a:txBody>
                    <a:bodyPr/>
                    <a:lstStyle/>
                    <a:p>
                      <a:pPr algn="ctr"/>
                      <a:r>
                        <a:rPr lang="en-US" sz="2800" dirty="0">
                          <a:latin typeface="TH SarabunPSK" panose="020B0500040200020003" pitchFamily="34" charset="-34"/>
                          <a:cs typeface="TH SarabunPSK" panose="020B0500040200020003" pitchFamily="34" charset="-34"/>
                        </a:rPr>
                        <a:t>Am-241</a:t>
                      </a:r>
                      <a:endParaRPr lang="th-TH" sz="2800" dirty="0">
                        <a:latin typeface="TH SarabunPSK" panose="020B0500040200020003" pitchFamily="34" charset="-34"/>
                        <a:cs typeface="TH SarabunPSK" panose="020B0500040200020003" pitchFamily="34" charset="-34"/>
                      </a:endParaRPr>
                    </a:p>
                  </a:txBody>
                  <a:tcPr/>
                </a:tc>
                <a:extLst>
                  <a:ext uri="{0D108BD9-81ED-4DB2-BD59-A6C34878D82A}">
                    <a16:rowId xmlns:a16="http://schemas.microsoft.com/office/drawing/2014/main" val="10000"/>
                  </a:ext>
                </a:extLst>
              </a:tr>
              <a:tr h="370840">
                <a:tc>
                  <a:txBody>
                    <a:bodyPr/>
                    <a:lstStyle/>
                    <a:p>
                      <a:pPr algn="ctr"/>
                      <a:r>
                        <a:rPr lang="th-TH" sz="2800" dirty="0">
                          <a:latin typeface="TH SarabunPSK" panose="020B0500040200020003" pitchFamily="34" charset="-34"/>
                          <a:cs typeface="TH SarabunPSK" panose="020B0500040200020003" pitchFamily="34" charset="-34"/>
                        </a:rPr>
                        <a:t>ผู้ต้องสงสัย</a:t>
                      </a:r>
                    </a:p>
                  </a:txBody>
                  <a:tcPr/>
                </a:tc>
                <a:tc>
                  <a:txBody>
                    <a:bodyPr/>
                    <a:lstStyle/>
                    <a:p>
                      <a:pPr algn="ctr"/>
                      <a:r>
                        <a:rPr lang="en-US" sz="2800" dirty="0">
                          <a:latin typeface="TH SarabunPSK" panose="020B0500040200020003" pitchFamily="34" charset="-34"/>
                          <a:cs typeface="TH SarabunPSK" panose="020B0500040200020003" pitchFamily="34" charset="-34"/>
                        </a:rPr>
                        <a:t>60</a:t>
                      </a:r>
                      <a:endParaRPr lang="th-TH" sz="2800" dirty="0">
                        <a:latin typeface="TH SarabunPSK" panose="020B0500040200020003" pitchFamily="34" charset="-34"/>
                        <a:cs typeface="TH SarabunPSK" panose="020B0500040200020003" pitchFamily="34" charset="-34"/>
                      </a:endParaRPr>
                    </a:p>
                  </a:txBody>
                  <a:tcPr/>
                </a:tc>
                <a:tc>
                  <a:txBody>
                    <a:bodyPr/>
                    <a:lstStyle/>
                    <a:p>
                      <a:pPr algn="ctr"/>
                      <a:r>
                        <a:rPr lang="en-US" sz="2800" dirty="0">
                          <a:latin typeface="TH SarabunPSK" panose="020B0500040200020003" pitchFamily="34" charset="-34"/>
                          <a:cs typeface="TH SarabunPSK" panose="020B0500040200020003" pitchFamily="34" charset="-34"/>
                        </a:rPr>
                        <a:t>112</a:t>
                      </a:r>
                      <a:endParaRPr lang="th-TH" sz="2800" dirty="0">
                        <a:latin typeface="TH SarabunPSK" panose="020B0500040200020003" pitchFamily="34" charset="-34"/>
                        <a:cs typeface="TH SarabunPSK" panose="020B0500040200020003" pitchFamily="34" charset="-34"/>
                      </a:endParaRPr>
                    </a:p>
                  </a:txBody>
                  <a:tcPr/>
                </a:tc>
                <a:extLst>
                  <a:ext uri="{0D108BD9-81ED-4DB2-BD59-A6C34878D82A}">
                    <a16:rowId xmlns:a16="http://schemas.microsoft.com/office/drawing/2014/main" val="10001"/>
                  </a:ext>
                </a:extLst>
              </a:tr>
              <a:tr h="370840">
                <a:tc>
                  <a:txBody>
                    <a:bodyPr/>
                    <a:lstStyle/>
                    <a:p>
                      <a:pPr algn="ctr"/>
                      <a:r>
                        <a:rPr lang="th-TH" sz="2800" dirty="0">
                          <a:latin typeface="TH SarabunPSK" panose="020B0500040200020003" pitchFamily="34" charset="-34"/>
                          <a:cs typeface="TH SarabunPSK" panose="020B0500040200020003" pitchFamily="34" charset="-34"/>
                        </a:rPr>
                        <a:t>ภรรยา</a:t>
                      </a:r>
                    </a:p>
                  </a:txBody>
                  <a:tcPr/>
                </a:tc>
                <a:tc>
                  <a:txBody>
                    <a:bodyPr/>
                    <a:lstStyle/>
                    <a:p>
                      <a:pPr algn="ctr"/>
                      <a:r>
                        <a:rPr lang="en-US" sz="2800" dirty="0">
                          <a:latin typeface="TH SarabunPSK" panose="020B0500040200020003" pitchFamily="34" charset="-34"/>
                          <a:cs typeface="TH SarabunPSK" panose="020B0500040200020003" pitchFamily="34" charset="-34"/>
                        </a:rPr>
                        <a:t>50000</a:t>
                      </a:r>
                      <a:endParaRPr lang="th-TH" sz="2800" dirty="0">
                        <a:latin typeface="TH SarabunPSK" panose="020B0500040200020003" pitchFamily="34" charset="-34"/>
                        <a:cs typeface="TH SarabunPSK" panose="020B0500040200020003" pitchFamily="34" charset="-34"/>
                      </a:endParaRPr>
                    </a:p>
                  </a:txBody>
                  <a:tcPr/>
                </a:tc>
                <a:tc>
                  <a:txBody>
                    <a:bodyPr/>
                    <a:lstStyle/>
                    <a:p>
                      <a:pPr algn="ctr"/>
                      <a:r>
                        <a:rPr lang="en-US" sz="2800" dirty="0">
                          <a:latin typeface="TH SarabunPSK" panose="020B0500040200020003" pitchFamily="34" charset="-34"/>
                          <a:cs typeface="TH SarabunPSK" panose="020B0500040200020003" pitchFamily="34" charset="-34"/>
                        </a:rPr>
                        <a:t>780</a:t>
                      </a:r>
                      <a:endParaRPr lang="th-TH" sz="2800" dirty="0">
                        <a:latin typeface="TH SarabunPSK" panose="020B0500040200020003" pitchFamily="34" charset="-34"/>
                        <a:cs typeface="TH SarabunPSK" panose="020B0500040200020003" pitchFamily="34" charset="-34"/>
                      </a:endParaRPr>
                    </a:p>
                  </a:txBody>
                  <a:tcPr/>
                </a:tc>
                <a:extLst>
                  <a:ext uri="{0D108BD9-81ED-4DB2-BD59-A6C34878D82A}">
                    <a16:rowId xmlns:a16="http://schemas.microsoft.com/office/drawing/2014/main" val="10002"/>
                  </a:ext>
                </a:extLst>
              </a:tr>
              <a:tr h="370840">
                <a:tc>
                  <a:txBody>
                    <a:bodyPr/>
                    <a:lstStyle/>
                    <a:p>
                      <a:pPr algn="ctr"/>
                      <a:r>
                        <a:rPr lang="th-TH" sz="2800" dirty="0">
                          <a:latin typeface="TH SarabunPSK" panose="020B0500040200020003" pitchFamily="34" charset="-34"/>
                          <a:cs typeface="TH SarabunPSK" panose="020B0500040200020003" pitchFamily="34" charset="-34"/>
                        </a:rPr>
                        <a:t>บุตรสาว</a:t>
                      </a:r>
                    </a:p>
                  </a:txBody>
                  <a:tcPr/>
                </a:tc>
                <a:tc>
                  <a:txBody>
                    <a:bodyPr/>
                    <a:lstStyle/>
                    <a:p>
                      <a:pPr algn="ctr"/>
                      <a:r>
                        <a:rPr lang="en-US" sz="2800" dirty="0">
                          <a:latin typeface="TH SarabunPSK" panose="020B0500040200020003" pitchFamily="34" charset="-34"/>
                          <a:cs typeface="TH SarabunPSK" panose="020B0500040200020003" pitchFamily="34" charset="-34"/>
                        </a:rPr>
                        <a:t>1300</a:t>
                      </a:r>
                      <a:endParaRPr lang="th-TH" sz="2800" dirty="0">
                        <a:latin typeface="TH SarabunPSK" panose="020B0500040200020003" pitchFamily="34" charset="-34"/>
                        <a:cs typeface="TH SarabunPSK" panose="020B0500040200020003" pitchFamily="34" charset="-34"/>
                      </a:endParaRPr>
                    </a:p>
                  </a:txBody>
                  <a:tcPr/>
                </a:tc>
                <a:tc>
                  <a:txBody>
                    <a:bodyPr/>
                    <a:lstStyle/>
                    <a:p>
                      <a:pPr algn="ctr"/>
                      <a:r>
                        <a:rPr lang="en-US" sz="2800" dirty="0">
                          <a:latin typeface="TH SarabunPSK" panose="020B0500040200020003" pitchFamily="34" charset="-34"/>
                          <a:cs typeface="TH SarabunPSK" panose="020B0500040200020003" pitchFamily="34" charset="-34"/>
                        </a:rPr>
                        <a:t>12</a:t>
                      </a:r>
                      <a:endParaRPr lang="th-TH" sz="2800" dirty="0">
                        <a:latin typeface="TH SarabunPSK" panose="020B0500040200020003" pitchFamily="34" charset="-34"/>
                        <a:cs typeface="TH SarabunPSK" panose="020B0500040200020003" pitchFamily="34" charset="-34"/>
                      </a:endParaRPr>
                    </a:p>
                  </a:txBody>
                  <a:tcPr/>
                </a:tc>
                <a:extLst>
                  <a:ext uri="{0D108BD9-81ED-4DB2-BD59-A6C34878D82A}">
                    <a16:rowId xmlns:a16="http://schemas.microsoft.com/office/drawing/2014/main" val="10003"/>
                  </a:ext>
                </a:extLst>
              </a:tr>
            </a:tbl>
          </a:graphicData>
        </a:graphic>
      </p:graphicFrame>
      <p:sp>
        <p:nvSpPr>
          <p:cNvPr id="9" name="แผนผังลำดับงาน: กระบวนการ 8"/>
          <p:cNvSpPr/>
          <p:nvPr/>
        </p:nvSpPr>
        <p:spPr bwMode="auto">
          <a:xfrm>
            <a:off x="1447059" y="3330007"/>
            <a:ext cx="6096740" cy="504056"/>
          </a:xfrm>
          <a:prstGeom prst="flowChartProcess">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h-TH" sz="1800" b="0" i="0" u="none" strike="noStrike" cap="none" normalizeH="0" baseline="0">
              <a:ln>
                <a:noFill/>
              </a:ln>
              <a:solidFill>
                <a:schemeClr val="tx1"/>
              </a:solidFill>
              <a:effectLst/>
              <a:latin typeface="Tahoma" pitchFamily="34" charset="0"/>
            </a:endParaRPr>
          </a:p>
        </p:txBody>
      </p:sp>
      <p:sp>
        <p:nvSpPr>
          <p:cNvPr id="11" name="Rectangle 2"/>
          <p:cNvSpPr>
            <a:spLocks noChangeArrowheads="1"/>
          </p:cNvSpPr>
          <p:nvPr/>
        </p:nvSpPr>
        <p:spPr bwMode="auto">
          <a:xfrm>
            <a:off x="1148572" y="4613102"/>
            <a:ext cx="6869117" cy="1021792"/>
          </a:xfrm>
          <a:prstGeom prst="rect">
            <a:avLst/>
          </a:prstGeom>
          <a:noFill/>
          <a:ln w="12700">
            <a:noFill/>
            <a:miter lim="800000"/>
            <a:headEnd/>
            <a:tailEnd/>
          </a:ln>
          <a:effectLst/>
        </p:spPr>
        <p:txBody>
          <a:bodyPr lIns="81729" tIns="40147" rIns="81729" bIns="40147"/>
          <a:lstStyle/>
          <a:p>
            <a:pPr eaLnBrk="0" hangingPunct="0">
              <a:spcBef>
                <a:spcPct val="20000"/>
              </a:spcBef>
              <a:buClr>
                <a:schemeClr val="folHlink"/>
              </a:buClr>
              <a:buSzPct val="110000"/>
            </a:pPr>
            <a:r>
              <a:rPr lang="th-TH" sz="2800" b="1" dirty="0">
                <a:latin typeface="TH SarabunPSK" panose="020B0500040200020003" pitchFamily="34" charset="-34"/>
                <a:cs typeface="TH SarabunPSK" panose="020B0500040200020003" pitchFamily="34" charset="-34"/>
              </a:rPr>
              <a:t>ผู้ต้องสงสัย </a:t>
            </a:r>
            <a:r>
              <a:rPr lang="en-US" sz="2800" b="1" dirty="0">
                <a:latin typeface="TH SarabunPSK" panose="020B0500040200020003" pitchFamily="34" charset="-34"/>
                <a:cs typeface="TH SarabunPSK" panose="020B0500040200020003" pitchFamily="34" charset="-34"/>
              </a:rPr>
              <a:t>           </a:t>
            </a:r>
            <a:r>
              <a:rPr lang="en-US" sz="2800" dirty="0">
                <a:latin typeface="TH SarabunPSK" panose="020B0500040200020003" pitchFamily="34" charset="-34"/>
                <a:cs typeface="TH SarabunPSK" panose="020B0500040200020003" pitchFamily="34" charset="-34"/>
              </a:rPr>
              <a:t>: </a:t>
            </a:r>
            <a:r>
              <a:rPr lang="th-TH" sz="2800" dirty="0">
                <a:latin typeface="TH SarabunPSK" panose="020B0500040200020003" pitchFamily="34" charset="-34"/>
                <a:cs typeface="TH SarabunPSK" panose="020B0500040200020003" pitchFamily="34" charset="-34"/>
              </a:rPr>
              <a:t>ได้รับปริมาณรังสีจากการหายใจ</a:t>
            </a:r>
          </a:p>
          <a:p>
            <a:pPr eaLnBrk="0" hangingPunct="0">
              <a:spcBef>
                <a:spcPct val="20000"/>
              </a:spcBef>
              <a:buClr>
                <a:schemeClr val="folHlink"/>
              </a:buClr>
              <a:buSzPct val="110000"/>
            </a:pPr>
            <a:r>
              <a:rPr lang="th-TH" sz="2800" b="1" dirty="0">
                <a:latin typeface="TH SarabunPSK" panose="020B0500040200020003" pitchFamily="34" charset="-34"/>
                <a:cs typeface="TH SarabunPSK" panose="020B0500040200020003" pitchFamily="34" charset="-34"/>
              </a:rPr>
              <a:t>ภรรยา และบุตรสาว </a:t>
            </a:r>
            <a:r>
              <a:rPr lang="en-US" sz="2800" dirty="0">
                <a:latin typeface="TH SarabunPSK" panose="020B0500040200020003" pitchFamily="34" charset="-34"/>
                <a:cs typeface="TH SarabunPSK" panose="020B0500040200020003" pitchFamily="34" charset="-34"/>
              </a:rPr>
              <a:t>: </a:t>
            </a:r>
            <a:r>
              <a:rPr lang="th-TH" sz="2800" dirty="0">
                <a:latin typeface="TH SarabunPSK" panose="020B0500040200020003" pitchFamily="34" charset="-34"/>
                <a:cs typeface="TH SarabunPSK" panose="020B0500040200020003" pitchFamily="34" charset="-34"/>
              </a:rPr>
              <a:t>ได้รับปริมาณรังสีจากการบริโภค</a:t>
            </a:r>
            <a:endParaRPr lang="en-US" sz="2800" dirty="0">
              <a:latin typeface="TH SarabunPSK" panose="020B0500040200020003" pitchFamily="34" charset="-34"/>
              <a:cs typeface="TH SarabunPSK" panose="020B0500040200020003" pitchFamily="34" charset="-34"/>
            </a:endParaRPr>
          </a:p>
        </p:txBody>
      </p:sp>
      <p:sp>
        <p:nvSpPr>
          <p:cNvPr id="10" name="ชื่อเรื่อง 1"/>
          <p:cNvSpPr txBox="1">
            <a:spLocks/>
          </p:cNvSpPr>
          <p:nvPr/>
        </p:nvSpPr>
        <p:spPr>
          <a:xfrm>
            <a:off x="919233" y="0"/>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latin typeface="TH SarabunPSK" panose="020B0500040200020003" pitchFamily="34" charset="-34"/>
                <a:cs typeface="TH SarabunPSK" panose="020B0500040200020003" pitchFamily="34" charset="-34"/>
              </a:rPr>
              <a:t> </a:t>
            </a:r>
            <a:r>
              <a:rPr lang="en-US" sz="4000" b="1" dirty="0">
                <a:solidFill>
                  <a:srgbClr val="0033CC"/>
                </a:solidFill>
                <a:latin typeface="TH SarabunPSK" panose="020B0500040200020003" pitchFamily="34" charset="-34"/>
                <a:cs typeface="TH SarabunPSK" panose="020B0500040200020003" pitchFamily="34" charset="-34"/>
              </a:rPr>
              <a:t>-</a:t>
            </a:r>
            <a:r>
              <a:rPr lang="th-TH" sz="4000" b="1" dirty="0">
                <a:solidFill>
                  <a:srgbClr val="0033CC"/>
                </a:solidFill>
                <a:latin typeface="TH SarabunPSK" panose="020B0500040200020003" pitchFamily="34" charset="-34"/>
                <a:cs typeface="TH SarabunPSK" panose="020B0500040200020003" pitchFamily="34" charset="-34"/>
              </a:rPr>
              <a:t> กรณีศึกษาที่ </a:t>
            </a:r>
            <a:r>
              <a:rPr lang="en-US" sz="4000" b="1" dirty="0">
                <a:solidFill>
                  <a:srgbClr val="0033CC"/>
                </a:solidFill>
                <a:latin typeface="TH SarabunPSK" panose="020B0500040200020003" pitchFamily="34" charset="-34"/>
                <a:cs typeface="TH SarabunPSK" panose="020B0500040200020003" pitchFamily="34" charset="-34"/>
              </a:rPr>
              <a:t>2</a:t>
            </a:r>
            <a:endParaRPr lang="th-TH" sz="4000" b="1" dirty="0">
              <a:solidFill>
                <a:srgbClr val="0033CC"/>
              </a:solidFill>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a:xfrm>
            <a:off x="6988989" y="6356351"/>
            <a:ext cx="2057400" cy="365125"/>
          </a:xfrm>
        </p:spPr>
        <p:txBody>
          <a:bodyPr/>
          <a:lstStyle/>
          <a:p>
            <a:fld id="{984BE401-40E7-42A5-826D-B7266E14A2DE}" type="slidenum">
              <a:rPr lang="th-TH" sz="1600" smtClean="0">
                <a:solidFill>
                  <a:schemeClr val="tx1"/>
                </a:solidFill>
              </a:rPr>
              <a:t>51</a:t>
            </a:fld>
            <a:endParaRPr lang="th-TH" sz="1600" dirty="0">
              <a:solidFill>
                <a:schemeClr val="tx1"/>
              </a:solidFill>
            </a:endParaRPr>
          </a:p>
        </p:txBody>
      </p:sp>
    </p:spTree>
    <p:extLst>
      <p:ext uri="{BB962C8B-B14F-4D97-AF65-F5344CB8AC3E}">
        <p14:creationId xmlns:p14="http://schemas.microsoft.com/office/powerpoint/2010/main" val="37675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835765" y="3457007"/>
            <a:ext cx="7680878" cy="1080120"/>
          </a:xfrm>
          <a:prstGeom prst="rect">
            <a:avLst/>
          </a:prstGeom>
          <a:noFill/>
          <a:ln w="12700">
            <a:noFill/>
            <a:miter lim="800000"/>
            <a:headEnd/>
            <a:tailEnd/>
          </a:ln>
          <a:effectLst/>
        </p:spPr>
        <p:txBody>
          <a:bodyPr lIns="81729" tIns="40147" rIns="81729" bIns="40147"/>
          <a:lstStyle/>
          <a:p>
            <a:pPr algn="ctr" eaLnBrk="0" hangingPunct="0">
              <a:spcBef>
                <a:spcPct val="20000"/>
              </a:spcBef>
              <a:buClr>
                <a:schemeClr val="folHlink"/>
              </a:buClr>
              <a:buSzPct val="110000"/>
            </a:pPr>
            <a:r>
              <a:rPr lang="th-TH" sz="2400" dirty="0">
                <a:solidFill>
                  <a:srgbClr val="0000FF"/>
                </a:solidFill>
                <a:latin typeface="TH SarabunPSK" panose="020B0500040200020003" pitchFamily="34" charset="-34"/>
                <a:cs typeface="TH SarabunPSK" panose="020B0500040200020003" pitchFamily="34" charset="-34"/>
              </a:rPr>
              <a:t>วิเคราะห์หาชนิดของไอโซโทปรังสีในผ้า และขวดพลาสติกที่ถูกขโมย </a:t>
            </a:r>
          </a:p>
          <a:p>
            <a:pPr algn="ctr" eaLnBrk="0" hangingPunct="0">
              <a:spcBef>
                <a:spcPct val="20000"/>
              </a:spcBef>
              <a:buClr>
                <a:schemeClr val="folHlink"/>
              </a:buClr>
              <a:buSzPct val="110000"/>
            </a:pPr>
            <a:r>
              <a:rPr lang="th-TH" sz="2400" dirty="0">
                <a:solidFill>
                  <a:srgbClr val="0000FF"/>
                </a:solidFill>
                <a:latin typeface="TH SarabunPSK" panose="020B0500040200020003" pitchFamily="34" charset="-34"/>
                <a:cs typeface="TH SarabunPSK" panose="020B0500040200020003" pitchFamily="34" charset="-34"/>
              </a:rPr>
              <a:t>พบ </a:t>
            </a:r>
            <a:r>
              <a:rPr lang="en-US" sz="3200" dirty="0" err="1">
                <a:solidFill>
                  <a:srgbClr val="0000FF"/>
                </a:solidFill>
                <a:latin typeface="TH SarabunPSK" panose="020B0500040200020003" pitchFamily="34" charset="-34"/>
                <a:cs typeface="TH SarabunPSK" panose="020B0500040200020003" pitchFamily="34" charset="-34"/>
              </a:rPr>
              <a:t>Pu</a:t>
            </a:r>
            <a:r>
              <a:rPr lang="en-US" sz="3200" dirty="0">
                <a:solidFill>
                  <a:srgbClr val="0000FF"/>
                </a:solidFill>
                <a:latin typeface="TH SarabunPSK" panose="020B0500040200020003" pitchFamily="34" charset="-34"/>
                <a:cs typeface="TH SarabunPSK" panose="020B0500040200020003" pitchFamily="34" charset="-34"/>
              </a:rPr>
              <a:t>, U, Am-241, Cs-134, Cs-137, Eu-154 </a:t>
            </a:r>
            <a:r>
              <a:rPr lang="th-TH" sz="3200" dirty="0">
                <a:solidFill>
                  <a:srgbClr val="0000FF"/>
                </a:solidFill>
                <a:latin typeface="TH SarabunPSK" panose="020B0500040200020003" pitchFamily="34" charset="-34"/>
                <a:cs typeface="TH SarabunPSK" panose="020B0500040200020003" pitchFamily="34" charset="-34"/>
              </a:rPr>
              <a:t>และ </a:t>
            </a:r>
            <a:r>
              <a:rPr lang="en-US" sz="3200" dirty="0">
                <a:solidFill>
                  <a:srgbClr val="0000FF"/>
                </a:solidFill>
                <a:latin typeface="TH SarabunPSK" panose="020B0500040200020003" pitchFamily="34" charset="-34"/>
                <a:cs typeface="TH SarabunPSK" panose="020B0500040200020003" pitchFamily="34" charset="-34"/>
              </a:rPr>
              <a:t>Sb-125</a:t>
            </a:r>
          </a:p>
        </p:txBody>
      </p:sp>
      <p:sp>
        <p:nvSpPr>
          <p:cNvPr id="28675" name="Rectangle 3"/>
          <p:cNvSpPr>
            <a:spLocks noChangeArrowheads="1"/>
          </p:cNvSpPr>
          <p:nvPr/>
        </p:nvSpPr>
        <p:spPr bwMode="auto">
          <a:xfrm>
            <a:off x="1720481" y="4671943"/>
            <a:ext cx="6446520" cy="1596170"/>
          </a:xfrm>
          <a:prstGeom prst="rect">
            <a:avLst/>
          </a:prstGeom>
          <a:noFill/>
          <a:ln w="12700">
            <a:noFill/>
            <a:miter lim="800000"/>
            <a:headEnd/>
            <a:tailEnd/>
          </a:ln>
          <a:effectLst/>
        </p:spPr>
        <p:txBody>
          <a:bodyPr lIns="81729" tIns="40147" rIns="81729" bIns="40147"/>
          <a:lstStyle/>
          <a:p>
            <a:pPr marL="342900" indent="-342900" eaLnBrk="0" hangingPunct="0">
              <a:spcBef>
                <a:spcPct val="20000"/>
              </a:spcBef>
              <a:buSzPct val="110000"/>
              <a:buFont typeface="Wingdings" pitchFamily="2" charset="2"/>
              <a:buChar char="§"/>
            </a:pPr>
            <a:r>
              <a:rPr lang="th-TH" sz="2400" dirty="0">
                <a:latin typeface="TH SarabunPSK" panose="020B0500040200020003" pitchFamily="34" charset="-34"/>
                <a:cs typeface="TH SarabunPSK" panose="020B0500040200020003" pitchFamily="34" charset="-34"/>
              </a:rPr>
              <a:t>ตรวจสอบการเปรอะเปื้อนจากแหล่งต่าง</a:t>
            </a:r>
            <a:r>
              <a:rPr lang="en-US" sz="2400" dirty="0">
                <a:latin typeface="TH SarabunPSK" panose="020B0500040200020003" pitchFamily="34" charset="-34"/>
                <a:cs typeface="TH SarabunPSK" panose="020B0500040200020003" pitchFamily="34" charset="-34"/>
              </a:rPr>
              <a:t> </a:t>
            </a:r>
            <a:r>
              <a:rPr lang="th-TH" sz="2400" dirty="0">
                <a:latin typeface="TH SarabunPSK" panose="020B0500040200020003" pitchFamily="34" charset="-34"/>
                <a:cs typeface="TH SarabunPSK" panose="020B0500040200020003" pitchFamily="34" charset="-34"/>
              </a:rPr>
              <a:t>ๆ </a:t>
            </a:r>
            <a:endParaRPr lang="en-GB" sz="2400" dirty="0">
              <a:latin typeface="TH SarabunPSK" panose="020B0500040200020003" pitchFamily="34" charset="-34"/>
              <a:cs typeface="TH SarabunPSK" panose="020B0500040200020003" pitchFamily="34" charset="-34"/>
            </a:endParaRPr>
          </a:p>
          <a:p>
            <a:pPr marL="742950" lvl="1" indent="-285750" eaLnBrk="0" hangingPunct="0">
              <a:spcBef>
                <a:spcPct val="20000"/>
              </a:spcBef>
              <a:buSzPct val="110000"/>
              <a:buFont typeface="Wingdings" pitchFamily="2" charset="2"/>
              <a:buChar char="§"/>
            </a:pPr>
            <a:r>
              <a:rPr lang="th-TH" sz="2400" dirty="0">
                <a:latin typeface="TH SarabunPSK" panose="020B0500040200020003" pitchFamily="34" charset="-34"/>
                <a:cs typeface="TH SarabunPSK" panose="020B0500040200020003" pitchFamily="34" charset="-34"/>
              </a:rPr>
              <a:t>ที่พักอาศัยของผู้ต้องสงสัย ภรรยาและบุตรสาว</a:t>
            </a:r>
            <a:endParaRPr lang="en-GB" sz="2400" dirty="0">
              <a:latin typeface="TH SarabunPSK" panose="020B0500040200020003" pitchFamily="34" charset="-34"/>
              <a:cs typeface="TH SarabunPSK" panose="020B0500040200020003" pitchFamily="34" charset="-34"/>
            </a:endParaRPr>
          </a:p>
          <a:p>
            <a:pPr marL="742950" lvl="1" indent="-285750" eaLnBrk="0" hangingPunct="0">
              <a:spcBef>
                <a:spcPct val="20000"/>
              </a:spcBef>
              <a:buSzPct val="110000"/>
              <a:buFont typeface="Wingdings" pitchFamily="2" charset="2"/>
              <a:buChar char="§"/>
            </a:pPr>
            <a:r>
              <a:rPr lang="th-TH" sz="2400" dirty="0">
                <a:latin typeface="TH SarabunPSK" panose="020B0500040200020003" pitchFamily="34" charset="-34"/>
                <a:cs typeface="TH SarabunPSK" panose="020B0500040200020003" pitchFamily="34" charset="-34"/>
              </a:rPr>
              <a:t>สถานประกอบการ</a:t>
            </a:r>
            <a:endParaRPr lang="en-GB" sz="2400" dirty="0">
              <a:latin typeface="TH SarabunPSK" panose="020B0500040200020003" pitchFamily="34" charset="-34"/>
              <a:cs typeface="TH SarabunPSK" panose="020B0500040200020003" pitchFamily="34" charset="-34"/>
            </a:endParaRPr>
          </a:p>
        </p:txBody>
      </p:sp>
      <p:pic>
        <p:nvPicPr>
          <p:cNvPr id="28682" name="Picture 5" descr="DSC00004"/>
          <p:cNvPicPr>
            <a:picLocks noChangeAspect="1" noChangeArrowheads="1"/>
          </p:cNvPicPr>
          <p:nvPr/>
        </p:nvPicPr>
        <p:blipFill>
          <a:blip r:embed="rId3" cstate="print"/>
          <a:srcRect/>
          <a:stretch>
            <a:fillRect/>
          </a:stretch>
        </p:blipFill>
        <p:spPr bwMode="auto">
          <a:xfrm>
            <a:off x="179512" y="1219613"/>
            <a:ext cx="3429024" cy="1928826"/>
          </a:xfrm>
          <a:prstGeom prst="rect">
            <a:avLst/>
          </a:prstGeom>
          <a:ln>
            <a:noFill/>
          </a:ln>
          <a:effectLst>
            <a:outerShdw blurRad="292100" dist="139700" dir="2700000" algn="tl" rotWithShape="0">
              <a:srgbClr val="333333">
                <a:alpha val="65000"/>
              </a:srgbClr>
            </a:outerShdw>
          </a:effectLst>
        </p:spPr>
      </p:pic>
      <p:pic>
        <p:nvPicPr>
          <p:cNvPr id="28679" name="Picture 8"/>
          <p:cNvPicPr>
            <a:picLocks noChangeAspect="1" noChangeArrowheads="1"/>
          </p:cNvPicPr>
          <p:nvPr/>
        </p:nvPicPr>
        <p:blipFill rotWithShape="1">
          <a:blip r:embed="rId4" cstate="print">
            <a:lum bright="12000" contrast="30000"/>
          </a:blip>
          <a:srcRect b="24537"/>
          <a:stretch/>
        </p:blipFill>
        <p:spPr bwMode="auto">
          <a:xfrm>
            <a:off x="6897261" y="1199972"/>
            <a:ext cx="1921774" cy="1928826"/>
          </a:xfrm>
          <a:prstGeom prst="rect">
            <a:avLst/>
          </a:prstGeom>
          <a:ln>
            <a:noFill/>
          </a:ln>
          <a:effectLst>
            <a:outerShdw blurRad="292100" dist="139700" dir="2700000" algn="tl" rotWithShape="0">
              <a:srgbClr val="333333">
                <a:alpha val="65000"/>
              </a:srgbClr>
            </a:outerShdw>
          </a:effectLst>
        </p:spPr>
      </p:pic>
      <p:pic>
        <p:nvPicPr>
          <p:cNvPr id="28680" name="Picture 9" descr="DSC00009"/>
          <p:cNvPicPr>
            <a:picLocks noChangeAspect="1" noChangeArrowheads="1"/>
          </p:cNvPicPr>
          <p:nvPr/>
        </p:nvPicPr>
        <p:blipFill>
          <a:blip r:embed="rId5" cstate="print">
            <a:lum bright="12000" contrast="12000"/>
          </a:blip>
          <a:srcRect/>
          <a:stretch>
            <a:fillRect/>
          </a:stretch>
        </p:blipFill>
        <p:spPr bwMode="auto">
          <a:xfrm>
            <a:off x="3851919" y="1219613"/>
            <a:ext cx="2523309" cy="1909185"/>
          </a:xfrm>
          <a:prstGeom prst="rect">
            <a:avLst/>
          </a:prstGeom>
          <a:ln>
            <a:noFill/>
          </a:ln>
          <a:effectLst>
            <a:outerShdw blurRad="292100" dist="139700" dir="2700000" algn="tl" rotWithShape="0">
              <a:srgbClr val="333333">
                <a:alpha val="65000"/>
              </a:srgbClr>
            </a:outerShdw>
          </a:effectLst>
        </p:spPr>
      </p:pic>
      <p:sp>
        <p:nvSpPr>
          <p:cNvPr id="8" name="ชื่อเรื่อง 1"/>
          <p:cNvSpPr txBox="1">
            <a:spLocks/>
          </p:cNvSpPr>
          <p:nvPr/>
        </p:nvSpPr>
        <p:spPr>
          <a:xfrm>
            <a:off x="835765" y="141484"/>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latin typeface="TH SarabunPSK" panose="020B0500040200020003" pitchFamily="34" charset="-34"/>
                <a:cs typeface="TH SarabunPSK" panose="020B0500040200020003" pitchFamily="34" charset="-34"/>
              </a:rPr>
              <a:t> </a:t>
            </a:r>
            <a:r>
              <a:rPr lang="en-US" sz="4000" b="1" dirty="0">
                <a:solidFill>
                  <a:srgbClr val="0033CC"/>
                </a:solidFill>
                <a:latin typeface="TH SarabunPSK" panose="020B0500040200020003" pitchFamily="34" charset="-34"/>
                <a:cs typeface="TH SarabunPSK" panose="020B0500040200020003" pitchFamily="34" charset="-34"/>
              </a:rPr>
              <a:t>-</a:t>
            </a:r>
            <a:r>
              <a:rPr lang="th-TH" sz="4000" b="1" dirty="0">
                <a:solidFill>
                  <a:srgbClr val="0033CC"/>
                </a:solidFill>
                <a:latin typeface="TH SarabunPSK" panose="020B0500040200020003" pitchFamily="34" charset="-34"/>
                <a:cs typeface="TH SarabunPSK" panose="020B0500040200020003" pitchFamily="34" charset="-34"/>
              </a:rPr>
              <a:t> กรณีศึกษาที่ </a:t>
            </a:r>
            <a:r>
              <a:rPr lang="en-US" sz="4000" b="1" dirty="0">
                <a:solidFill>
                  <a:srgbClr val="0033CC"/>
                </a:solidFill>
                <a:latin typeface="TH SarabunPSK" panose="020B0500040200020003" pitchFamily="34" charset="-34"/>
                <a:cs typeface="TH SarabunPSK" panose="020B0500040200020003" pitchFamily="34" charset="-34"/>
              </a:rPr>
              <a:t>2</a:t>
            </a:r>
            <a:endParaRPr lang="th-TH" sz="4000" b="1" dirty="0">
              <a:solidFill>
                <a:srgbClr val="0033CC"/>
              </a:solidFill>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a:xfrm>
            <a:off x="6897261" y="6402929"/>
            <a:ext cx="2057400" cy="365125"/>
          </a:xfrm>
        </p:spPr>
        <p:txBody>
          <a:bodyPr/>
          <a:lstStyle/>
          <a:p>
            <a:fld id="{984BE401-40E7-42A5-826D-B7266E14A2DE}" type="slidenum">
              <a:rPr lang="th-TH" sz="1600" smtClean="0">
                <a:solidFill>
                  <a:schemeClr val="tx1"/>
                </a:solidFill>
              </a:rPr>
              <a:t>52</a:t>
            </a:fld>
            <a:endParaRPr lang="th-TH" sz="1600">
              <a:solidFill>
                <a:schemeClr val="tx1"/>
              </a:solidFill>
            </a:endParaRPr>
          </a:p>
        </p:txBody>
      </p:sp>
    </p:spTree>
    <p:extLst>
      <p:ext uri="{BB962C8B-B14F-4D97-AF65-F5344CB8AC3E}">
        <p14:creationId xmlns:p14="http://schemas.microsoft.com/office/powerpoint/2010/main" val="280264219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ชื่อเรื่อง 1"/>
          <p:cNvSpPr txBox="1">
            <a:spLocks/>
          </p:cNvSpPr>
          <p:nvPr/>
        </p:nvSpPr>
        <p:spPr>
          <a:xfrm>
            <a:off x="835765" y="141484"/>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latin typeface="TH SarabunPSK" panose="020B0500040200020003" pitchFamily="34" charset="-34"/>
                <a:cs typeface="TH SarabunPSK" panose="020B0500040200020003" pitchFamily="34" charset="-34"/>
              </a:rPr>
              <a:t> </a:t>
            </a:r>
            <a:r>
              <a:rPr lang="en-US" sz="4000" b="1" dirty="0">
                <a:solidFill>
                  <a:srgbClr val="0033CC"/>
                </a:solidFill>
                <a:latin typeface="TH SarabunPSK" panose="020B0500040200020003" pitchFamily="34" charset="-34"/>
                <a:cs typeface="TH SarabunPSK" panose="020B0500040200020003" pitchFamily="34" charset="-34"/>
              </a:rPr>
              <a:t>-</a:t>
            </a:r>
            <a:r>
              <a:rPr lang="th-TH" sz="4000" b="1" dirty="0">
                <a:solidFill>
                  <a:srgbClr val="0033CC"/>
                </a:solidFill>
                <a:latin typeface="TH SarabunPSK" panose="020B0500040200020003" pitchFamily="34" charset="-34"/>
                <a:cs typeface="TH SarabunPSK" panose="020B0500040200020003" pitchFamily="34" charset="-34"/>
              </a:rPr>
              <a:t> กรณีศึกษาที่ </a:t>
            </a:r>
            <a:r>
              <a:rPr lang="en-US" sz="4000" b="1" dirty="0">
                <a:solidFill>
                  <a:srgbClr val="0033CC"/>
                </a:solidFill>
                <a:latin typeface="TH SarabunPSK" panose="020B0500040200020003" pitchFamily="34" charset="-34"/>
                <a:cs typeface="TH SarabunPSK" panose="020B0500040200020003" pitchFamily="34" charset="-34"/>
              </a:rPr>
              <a:t>2</a:t>
            </a:r>
            <a:endParaRPr lang="th-TH" sz="4000" b="1" dirty="0">
              <a:solidFill>
                <a:srgbClr val="0033CC"/>
              </a:solidFill>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a:xfrm>
            <a:off x="6897261" y="6402929"/>
            <a:ext cx="2057400" cy="365125"/>
          </a:xfrm>
        </p:spPr>
        <p:txBody>
          <a:bodyPr/>
          <a:lstStyle/>
          <a:p>
            <a:fld id="{984BE401-40E7-42A5-826D-B7266E14A2DE}" type="slidenum">
              <a:rPr lang="th-TH" sz="1600" smtClean="0">
                <a:solidFill>
                  <a:schemeClr val="tx1"/>
                </a:solidFill>
              </a:rPr>
              <a:t>53</a:t>
            </a:fld>
            <a:endParaRPr lang="th-TH" sz="1600">
              <a:solidFill>
                <a:schemeClr val="tx1"/>
              </a:solidFill>
            </a:endParaRPr>
          </a:p>
        </p:txBody>
      </p:sp>
      <p:pic>
        <p:nvPicPr>
          <p:cNvPr id="6" name="Picture 5">
            <a:extLst>
              <a:ext uri="{FF2B5EF4-FFF2-40B4-BE49-F238E27FC236}">
                <a16:creationId xmlns:a16="http://schemas.microsoft.com/office/drawing/2014/main" id="{6B7FA5CB-2CAE-43BB-9223-727345084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03" y="1342726"/>
            <a:ext cx="7623994" cy="3249044"/>
          </a:xfrm>
          <a:prstGeom prst="rect">
            <a:avLst/>
          </a:prstGeom>
        </p:spPr>
      </p:pic>
      <p:sp>
        <p:nvSpPr>
          <p:cNvPr id="7" name="TextBox 6">
            <a:extLst>
              <a:ext uri="{FF2B5EF4-FFF2-40B4-BE49-F238E27FC236}">
                <a16:creationId xmlns:a16="http://schemas.microsoft.com/office/drawing/2014/main" id="{C250BF0C-ED4F-4411-A317-043A597325E7}"/>
              </a:ext>
            </a:extLst>
          </p:cNvPr>
          <p:cNvSpPr txBox="1"/>
          <p:nvPr/>
        </p:nvSpPr>
        <p:spPr>
          <a:xfrm>
            <a:off x="571499" y="4767865"/>
            <a:ext cx="7354461" cy="1015663"/>
          </a:xfrm>
          <a:prstGeom prst="rect">
            <a:avLst/>
          </a:prstGeom>
          <a:noFill/>
        </p:spPr>
        <p:txBody>
          <a:bodyPr wrap="square" rtlCol="0">
            <a:spAutoFit/>
          </a:bodyPr>
          <a:lstStyle/>
          <a:p>
            <a:pPr marL="342900" indent="-342900">
              <a:buFontTx/>
              <a:buChar char="-"/>
            </a:pPr>
            <a:r>
              <a:rPr lang="en-US" sz="2000" dirty="0"/>
              <a:t>Pu composition matched with the reprocessed LWR  fuel</a:t>
            </a:r>
          </a:p>
          <a:p>
            <a:pPr marL="342900" indent="-342900">
              <a:buFontTx/>
              <a:buChar char="-"/>
            </a:pPr>
            <a:r>
              <a:rPr lang="en-US" sz="2000" dirty="0"/>
              <a:t>The age of the Pu was 12-14 years, which was the time of the last reprocessing campaign  </a:t>
            </a:r>
            <a:endParaRPr lang="th-TH" sz="2000" dirty="0"/>
          </a:p>
        </p:txBody>
      </p:sp>
    </p:spTree>
    <p:extLst>
      <p:ext uri="{BB962C8B-B14F-4D97-AF65-F5344CB8AC3E}">
        <p14:creationId xmlns:p14="http://schemas.microsoft.com/office/powerpoint/2010/main" val="223635522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83979" y="1413373"/>
            <a:ext cx="5794339" cy="4797152"/>
          </a:xfrm>
        </p:spPr>
        <p:txBody>
          <a:bodyPr lIns="90488" tIns="44450" rIns="90488" bIns="44450">
            <a:normAutofit/>
          </a:bodyPr>
          <a:lstStyle/>
          <a:p>
            <a:pPr marL="444500" indent="-444500">
              <a:spcBef>
                <a:spcPct val="40000"/>
              </a:spcBef>
              <a:buClr>
                <a:schemeClr val="accent3"/>
              </a:buClr>
              <a:buFont typeface="Wingdings" pitchFamily="2" charset="2"/>
              <a:buChar char="q"/>
            </a:pPr>
            <a:r>
              <a:rPr lang="th-TH" sz="3200" dirty="0">
                <a:latin typeface="TH SarabunPSK" panose="020B0500040200020003" pitchFamily="34" charset="-34"/>
                <a:cs typeface="TH SarabunPSK" panose="020B0500040200020003" pitchFamily="34" charset="-34"/>
              </a:rPr>
              <a:t>ถุงเก็บฝุ่น</a:t>
            </a:r>
            <a:r>
              <a:rPr lang="en-US" sz="3200" dirty="0">
                <a:latin typeface="TH SarabunPSK" panose="020B0500040200020003" pitchFamily="34" charset="-34"/>
                <a:cs typeface="TH SarabunPSK" panose="020B0500040200020003" pitchFamily="34" charset="-34"/>
              </a:rPr>
              <a:t>: </a:t>
            </a:r>
            <a:r>
              <a:rPr lang="th-TH" sz="3200" dirty="0">
                <a:latin typeface="TH SarabunPSK" panose="020B0500040200020003" pitchFamily="34" charset="-34"/>
                <a:cs typeface="TH SarabunPSK" panose="020B0500040200020003" pitchFamily="34" charset="-34"/>
              </a:rPr>
              <a:t>พบปริมาณของพลูโทเนียม </a:t>
            </a:r>
            <a:r>
              <a:rPr lang="en-US" sz="3200" dirty="0">
                <a:latin typeface="TH SarabunPSK" panose="020B0500040200020003" pitchFamily="34" charset="-34"/>
                <a:cs typeface="TH SarabunPSK" panose="020B0500040200020003" pitchFamily="34" charset="-34"/>
              </a:rPr>
              <a:t>(Pu)</a:t>
            </a:r>
            <a:r>
              <a:rPr lang="th-TH" sz="3200" dirty="0">
                <a:latin typeface="TH SarabunPSK" panose="020B0500040200020003" pitchFamily="34" charset="-34"/>
                <a:cs typeface="TH SarabunPSK" panose="020B0500040200020003" pitchFamily="34" charset="-34"/>
              </a:rPr>
              <a:t> ที่ได้จากที่พักอาศัยของบุตรสาวมีปริมาณสูง  </a:t>
            </a:r>
          </a:p>
          <a:p>
            <a:pPr marL="444500" indent="-444500">
              <a:spcBef>
                <a:spcPct val="40000"/>
              </a:spcBef>
              <a:buClr>
                <a:schemeClr val="accent3"/>
              </a:buClr>
              <a:buFont typeface="Wingdings" pitchFamily="2" charset="2"/>
              <a:buChar char="q"/>
            </a:pPr>
            <a:r>
              <a:rPr lang="th-TH" sz="3200" dirty="0">
                <a:latin typeface="TH SarabunPSK" panose="020B0500040200020003" pitchFamily="34" charset="-34"/>
                <a:cs typeface="TH SarabunPSK" panose="020B0500040200020003" pitchFamily="34" charset="-34"/>
              </a:rPr>
              <a:t>ถุงมือและผ้า</a:t>
            </a:r>
            <a:r>
              <a:rPr lang="en-US" sz="3200" dirty="0">
                <a:latin typeface="TH SarabunPSK" panose="020B0500040200020003" pitchFamily="34" charset="-34"/>
                <a:cs typeface="TH SarabunPSK" panose="020B0500040200020003" pitchFamily="34" charset="-34"/>
              </a:rPr>
              <a:t> : </a:t>
            </a:r>
            <a:r>
              <a:rPr lang="th-TH" sz="3200" dirty="0">
                <a:latin typeface="TH SarabunPSK" panose="020B0500040200020003" pitchFamily="34" charset="-34"/>
                <a:cs typeface="TH SarabunPSK" panose="020B0500040200020003" pitchFamily="34" charset="-34"/>
              </a:rPr>
              <a:t>พบธาตุหลายชนิดปะปนกันในปริมาณต่ำ ได้แก่</a:t>
            </a:r>
            <a:r>
              <a:rPr lang="en-US" sz="3200" dirty="0">
                <a:latin typeface="TH SarabunPSK" panose="020B0500040200020003" pitchFamily="34" charset="-34"/>
                <a:cs typeface="TH SarabunPSK" panose="020B0500040200020003" pitchFamily="34" charset="-34"/>
              </a:rPr>
              <a:t> Cs-137, Pu</a:t>
            </a:r>
            <a:r>
              <a:rPr lang="th-TH" sz="3200" dirty="0">
                <a:latin typeface="TH SarabunPSK" panose="020B0500040200020003" pitchFamily="34" charset="-34"/>
                <a:cs typeface="TH SarabunPSK" panose="020B0500040200020003" pitchFamily="34" charset="-34"/>
              </a:rPr>
              <a:t> และ </a:t>
            </a:r>
            <a:r>
              <a:rPr lang="en-US" sz="3200" dirty="0">
                <a:latin typeface="TH SarabunPSK" panose="020B0500040200020003" pitchFamily="34" charset="-34"/>
                <a:cs typeface="TH SarabunPSK" panose="020B0500040200020003" pitchFamily="34" charset="-34"/>
              </a:rPr>
              <a:t>Am</a:t>
            </a:r>
          </a:p>
          <a:p>
            <a:pPr marL="444500" indent="-444500">
              <a:spcBef>
                <a:spcPct val="40000"/>
              </a:spcBef>
              <a:buClr>
                <a:schemeClr val="accent3"/>
              </a:buClr>
              <a:buFont typeface="Wingdings" pitchFamily="2" charset="2"/>
              <a:buChar char="q"/>
            </a:pPr>
            <a:r>
              <a:rPr lang="th-TH" sz="3200" dirty="0">
                <a:latin typeface="TH SarabunPSK" panose="020B0500040200020003" pitchFamily="34" charset="-34"/>
                <a:cs typeface="TH SarabunPSK" panose="020B0500040200020003" pitchFamily="34" charset="-34"/>
              </a:rPr>
              <a:t>ค่าชดเชยในการชำระล้างการเปรอะเปื้อนทางรังสีในที่พักอาศัยของภรรยา และบุตรสาวเป็นจำนวนเงินทั้งสิ้น </a:t>
            </a:r>
            <a:r>
              <a:rPr lang="th-TH" sz="3200" b="1" dirty="0">
                <a:latin typeface="TH SarabunPSK" panose="020B0500040200020003" pitchFamily="34" charset="-34"/>
                <a:cs typeface="TH SarabunPSK" panose="020B0500040200020003" pitchFamily="34" charset="-34"/>
              </a:rPr>
              <a:t>2 ล้านยูโร </a:t>
            </a:r>
          </a:p>
          <a:p>
            <a:pPr marL="0" indent="0">
              <a:spcBef>
                <a:spcPct val="40000"/>
              </a:spcBef>
              <a:buClr>
                <a:schemeClr val="accent3"/>
              </a:buClr>
              <a:buNone/>
            </a:pPr>
            <a:r>
              <a:rPr lang="th-TH" sz="3200" b="1" dirty="0">
                <a:latin typeface="TH SarabunPSK" panose="020B0500040200020003" pitchFamily="34" charset="-34"/>
                <a:cs typeface="TH SarabunPSK" panose="020B0500040200020003" pitchFamily="34" charset="-34"/>
              </a:rPr>
              <a:t>         (ประมาณ 76 ล้านบาท)</a:t>
            </a:r>
            <a:endParaRPr lang="en-US" sz="3200" b="1" dirty="0">
              <a:latin typeface="TH SarabunPSK" panose="020B0500040200020003" pitchFamily="34" charset="-34"/>
              <a:cs typeface="TH SarabunPSK" panose="020B0500040200020003" pitchFamily="34" charset="-34"/>
            </a:endParaRPr>
          </a:p>
        </p:txBody>
      </p:sp>
      <p:pic>
        <p:nvPicPr>
          <p:cNvPr id="126978" name="Picture 2"/>
          <p:cNvPicPr>
            <a:picLocks noChangeAspect="1" noChangeArrowheads="1"/>
          </p:cNvPicPr>
          <p:nvPr/>
        </p:nvPicPr>
        <p:blipFill>
          <a:blip r:embed="rId3" cstate="print"/>
          <a:srcRect/>
          <a:stretch>
            <a:fillRect/>
          </a:stretch>
        </p:blipFill>
        <p:spPr bwMode="auto">
          <a:xfrm>
            <a:off x="6372200" y="4183906"/>
            <a:ext cx="2520397" cy="2557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2" descr="Picture3"/>
          <p:cNvPicPr>
            <a:picLocks noChangeAspect="1" noChangeArrowheads="1"/>
          </p:cNvPicPr>
          <p:nvPr/>
        </p:nvPicPr>
        <p:blipFill>
          <a:blip r:embed="rId4" cstate="print"/>
          <a:srcRect/>
          <a:stretch>
            <a:fillRect/>
          </a:stretch>
        </p:blipFill>
        <p:spPr bwMode="auto">
          <a:xfrm>
            <a:off x="7724504" y="3080207"/>
            <a:ext cx="1167976" cy="875369"/>
          </a:xfrm>
          <a:prstGeom prst="rect">
            <a:avLst/>
          </a:prstGeom>
          <a:noFill/>
          <a:ln w="9525">
            <a:noFill/>
            <a:miter lim="800000"/>
            <a:headEnd/>
            <a:tailEnd/>
          </a:ln>
        </p:spPr>
      </p:pic>
      <p:pic>
        <p:nvPicPr>
          <p:cNvPr id="9" name="Picture 13" descr="Picture1"/>
          <p:cNvPicPr>
            <a:picLocks noChangeAspect="1" noChangeArrowheads="1"/>
          </p:cNvPicPr>
          <p:nvPr/>
        </p:nvPicPr>
        <p:blipFill>
          <a:blip r:embed="rId5" cstate="print"/>
          <a:srcRect/>
          <a:stretch>
            <a:fillRect/>
          </a:stretch>
        </p:blipFill>
        <p:spPr bwMode="auto">
          <a:xfrm>
            <a:off x="6156176" y="3068960"/>
            <a:ext cx="1212613" cy="875928"/>
          </a:xfrm>
          <a:prstGeom prst="rect">
            <a:avLst/>
          </a:prstGeom>
          <a:noFill/>
          <a:ln w="9525">
            <a:noFill/>
            <a:miter lim="800000"/>
            <a:headEnd/>
            <a:tailEnd/>
          </a:ln>
        </p:spPr>
      </p:pic>
      <p:pic>
        <p:nvPicPr>
          <p:cNvPr id="10" name="Picture 14" descr="Picture2"/>
          <p:cNvPicPr>
            <a:picLocks noChangeAspect="1" noChangeArrowheads="1"/>
          </p:cNvPicPr>
          <p:nvPr/>
        </p:nvPicPr>
        <p:blipFill>
          <a:blip r:embed="rId6" cstate="print"/>
          <a:srcRect/>
          <a:stretch>
            <a:fillRect/>
          </a:stretch>
        </p:blipFill>
        <p:spPr bwMode="auto">
          <a:xfrm>
            <a:off x="6876256" y="1573677"/>
            <a:ext cx="1567437" cy="1279259"/>
          </a:xfrm>
          <a:prstGeom prst="rect">
            <a:avLst/>
          </a:prstGeom>
          <a:noFill/>
          <a:ln w="9525">
            <a:noFill/>
            <a:miter lim="800000"/>
            <a:headEnd/>
            <a:tailEnd/>
          </a:ln>
        </p:spPr>
      </p:pic>
      <p:sp>
        <p:nvSpPr>
          <p:cNvPr id="11" name="ชื่อเรื่อง 1"/>
          <p:cNvSpPr txBox="1">
            <a:spLocks/>
          </p:cNvSpPr>
          <p:nvPr/>
        </p:nvSpPr>
        <p:spPr>
          <a:xfrm>
            <a:off x="1245548" y="90075"/>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 กรณีศึกษาที่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2</a:t>
            </a: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p:txBody>
          <a:bodyPr/>
          <a:lstStyle/>
          <a:p>
            <a:fld id="{984BE401-40E7-42A5-826D-B7266E14A2DE}" type="slidenum">
              <a:rPr lang="th-TH" smtClean="0"/>
              <a:t>54</a:t>
            </a:fld>
            <a:endParaRPr lang="th-TH"/>
          </a:p>
        </p:txBody>
      </p:sp>
    </p:spTree>
    <p:extLst>
      <p:ext uri="{BB962C8B-B14F-4D97-AF65-F5344CB8AC3E}">
        <p14:creationId xmlns:p14="http://schemas.microsoft.com/office/powerpoint/2010/main" val="396652077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84BE401-40E7-42A5-826D-B7266E14A2DE}" type="slidenum">
              <a:rPr lang="th-TH" smtClean="0"/>
              <a:t>55</a:t>
            </a:fld>
            <a:endParaRPr lang="th-TH"/>
          </a:p>
        </p:txBody>
      </p:sp>
      <p:sp>
        <p:nvSpPr>
          <p:cNvPr id="10" name="TextBox 9"/>
          <p:cNvSpPr txBox="1"/>
          <p:nvPr/>
        </p:nvSpPr>
        <p:spPr>
          <a:xfrm>
            <a:off x="-27326" y="996624"/>
            <a:ext cx="9135585"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Nuclear forensic analysis of an unknown uranium ore concentrate sample seized </a:t>
            </a:r>
          </a:p>
          <a:p>
            <a:pPr algn="ctr"/>
            <a:r>
              <a:rPr lang="en-US" sz="2000" dirty="0">
                <a:latin typeface="Calibri" panose="020F0502020204030204" pitchFamily="34" charset="0"/>
                <a:cs typeface="Calibri" panose="020F0502020204030204" pitchFamily="34" charset="0"/>
              </a:rPr>
              <a:t>in a criminal investigation in Australia</a:t>
            </a:r>
            <a:endParaRPr lang="th-TH" sz="2000" dirty="0">
              <a:latin typeface="Calibri" panose="020F0502020204030204" pitchFamily="34" charset="0"/>
              <a:cs typeface="TH SarabunPSK" panose="020B0500040200020003" pitchFamily="34" charset="-34"/>
            </a:endParaRPr>
          </a:p>
        </p:txBody>
      </p:sp>
      <p:pic>
        <p:nvPicPr>
          <p:cNvPr id="5" name="Picture 4">
            <a:extLst>
              <a:ext uri="{FF2B5EF4-FFF2-40B4-BE49-F238E27FC236}">
                <a16:creationId xmlns:a16="http://schemas.microsoft.com/office/drawing/2014/main" id="{430A58B7-46E7-4DA3-BC31-96FCFD8B6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51" y="2086122"/>
            <a:ext cx="4627405" cy="3067368"/>
          </a:xfrm>
          <a:prstGeom prst="rect">
            <a:avLst/>
          </a:prstGeom>
        </p:spPr>
      </p:pic>
      <p:pic>
        <p:nvPicPr>
          <p:cNvPr id="8" name="Picture 7">
            <a:extLst>
              <a:ext uri="{FF2B5EF4-FFF2-40B4-BE49-F238E27FC236}">
                <a16:creationId xmlns:a16="http://schemas.microsoft.com/office/drawing/2014/main" id="{4B7C5AED-730E-4A36-B3C9-FD6B232AA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0139" y="2053502"/>
            <a:ext cx="3034748" cy="3034748"/>
          </a:xfrm>
          <a:prstGeom prst="rect">
            <a:avLst/>
          </a:prstGeom>
        </p:spPr>
      </p:pic>
      <p:sp>
        <p:nvSpPr>
          <p:cNvPr id="9" name="สี่เหลี่ยมผืนผ้า 2">
            <a:extLst>
              <a:ext uri="{FF2B5EF4-FFF2-40B4-BE49-F238E27FC236}">
                <a16:creationId xmlns:a16="http://schemas.microsoft.com/office/drawing/2014/main" id="{153517C8-063E-470F-8B1D-A63906CE0CA2}"/>
              </a:ext>
            </a:extLst>
          </p:cNvPr>
          <p:cNvSpPr/>
          <p:nvPr/>
        </p:nvSpPr>
        <p:spPr>
          <a:xfrm>
            <a:off x="8416" y="6136701"/>
            <a:ext cx="913558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a:t>Source: E., Keegan and et.al., </a:t>
            </a:r>
            <a:r>
              <a:rPr lang="en-US" sz="1600" i="1" dirty="0"/>
              <a:t>Nuclear forensic analysis of an unknown uranium ore concentrate sample seized in a criminal investigation in Australia </a:t>
            </a:r>
            <a:r>
              <a:rPr lang="en-US" sz="1600" dirty="0"/>
              <a:t>, Forensic Science International, 2014.240:p. 111-121.</a:t>
            </a:r>
          </a:p>
        </p:txBody>
      </p:sp>
      <p:sp>
        <p:nvSpPr>
          <p:cNvPr id="4" name="TextBox 3">
            <a:extLst>
              <a:ext uri="{FF2B5EF4-FFF2-40B4-BE49-F238E27FC236}">
                <a16:creationId xmlns:a16="http://schemas.microsoft.com/office/drawing/2014/main" id="{FC2CDEFE-3032-484B-87A9-31A713F966B2}"/>
              </a:ext>
            </a:extLst>
          </p:cNvPr>
          <p:cNvSpPr txBox="1"/>
          <p:nvPr/>
        </p:nvSpPr>
        <p:spPr>
          <a:xfrm>
            <a:off x="6268900" y="3250474"/>
            <a:ext cx="1337226" cy="369332"/>
          </a:xfrm>
          <a:prstGeom prst="rect">
            <a:avLst/>
          </a:prstGeom>
          <a:noFill/>
        </p:spPr>
        <p:txBody>
          <a:bodyPr wrap="none" rtlCol="0">
            <a:spAutoFit/>
          </a:bodyPr>
          <a:lstStyle/>
          <a:p>
            <a:pPr algn="ctr"/>
            <a:r>
              <a:rPr lang="en-US" b="1" dirty="0"/>
              <a:t>NSR-130509</a:t>
            </a:r>
            <a:endParaRPr lang="th-TH" b="1" dirty="0"/>
          </a:p>
        </p:txBody>
      </p:sp>
      <p:sp>
        <p:nvSpPr>
          <p:cNvPr id="3" name="ชื่อเรื่อง 1">
            <a:extLst>
              <a:ext uri="{FF2B5EF4-FFF2-40B4-BE49-F238E27FC236}">
                <a16:creationId xmlns:a16="http://schemas.microsoft.com/office/drawing/2014/main" id="{6F4F97EA-5ED0-4C12-BF08-E9A43A263EB6}"/>
              </a:ext>
            </a:extLst>
          </p:cNvPr>
          <p:cNvSpPr txBox="1">
            <a:spLocks/>
          </p:cNvSpPr>
          <p:nvPr/>
        </p:nvSpPr>
        <p:spPr>
          <a:xfrm>
            <a:off x="1245548" y="90075"/>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 กรณีศึกษาที่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3</a:t>
            </a: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8526653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84BE401-40E7-42A5-826D-B7266E14A2DE}" type="slidenum">
              <a:rPr lang="th-TH" smtClean="0"/>
              <a:t>56</a:t>
            </a:fld>
            <a:endParaRPr lang="th-TH"/>
          </a:p>
        </p:txBody>
      </p:sp>
      <p:pic>
        <p:nvPicPr>
          <p:cNvPr id="4" name="Picture 3">
            <a:extLst>
              <a:ext uri="{FF2B5EF4-FFF2-40B4-BE49-F238E27FC236}">
                <a16:creationId xmlns:a16="http://schemas.microsoft.com/office/drawing/2014/main" id="{E5303B66-B137-4FF1-9450-13487055D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436" y="1749200"/>
            <a:ext cx="5162711" cy="2730500"/>
          </a:xfrm>
          <a:prstGeom prst="rect">
            <a:avLst/>
          </a:prstGeom>
        </p:spPr>
      </p:pic>
      <p:sp>
        <p:nvSpPr>
          <p:cNvPr id="5" name="TextBox 4">
            <a:extLst>
              <a:ext uri="{FF2B5EF4-FFF2-40B4-BE49-F238E27FC236}">
                <a16:creationId xmlns:a16="http://schemas.microsoft.com/office/drawing/2014/main" id="{FEE0F3F7-CBCF-453C-B8C3-A0647330A2F1}"/>
              </a:ext>
            </a:extLst>
          </p:cNvPr>
          <p:cNvSpPr txBox="1"/>
          <p:nvPr/>
        </p:nvSpPr>
        <p:spPr>
          <a:xfrm>
            <a:off x="0" y="864596"/>
            <a:ext cx="9135585"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Nuclear forensic analysis of an unknown uranium ore concentrate sample seized </a:t>
            </a:r>
          </a:p>
          <a:p>
            <a:pPr algn="ctr"/>
            <a:r>
              <a:rPr lang="en-US" sz="2000" dirty="0">
                <a:latin typeface="Calibri" panose="020F0502020204030204" pitchFamily="34" charset="0"/>
                <a:cs typeface="Calibri" panose="020F0502020204030204" pitchFamily="34" charset="0"/>
              </a:rPr>
              <a:t>in a criminal investigation in Australia</a:t>
            </a:r>
            <a:endParaRPr lang="th-TH" sz="2000" dirty="0">
              <a:latin typeface="Calibri" panose="020F0502020204030204" pitchFamily="34" charset="0"/>
              <a:cs typeface="TH SarabunPSK" panose="020B0500040200020003" pitchFamily="34" charset="-34"/>
            </a:endParaRPr>
          </a:p>
        </p:txBody>
      </p:sp>
      <p:pic>
        <p:nvPicPr>
          <p:cNvPr id="3" name="Picture 2">
            <a:extLst>
              <a:ext uri="{FF2B5EF4-FFF2-40B4-BE49-F238E27FC236}">
                <a16:creationId xmlns:a16="http://schemas.microsoft.com/office/drawing/2014/main" id="{D8F9E076-F377-497C-A6C2-1E1947F4A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44" y="4739886"/>
            <a:ext cx="8265006" cy="1232064"/>
          </a:xfrm>
          <a:prstGeom prst="rect">
            <a:avLst/>
          </a:prstGeom>
        </p:spPr>
      </p:pic>
      <p:sp>
        <p:nvSpPr>
          <p:cNvPr id="6" name="TextBox 5">
            <a:extLst>
              <a:ext uri="{FF2B5EF4-FFF2-40B4-BE49-F238E27FC236}">
                <a16:creationId xmlns:a16="http://schemas.microsoft.com/office/drawing/2014/main" id="{24AADED5-503A-4D7E-BB64-EFD246764685}"/>
              </a:ext>
            </a:extLst>
          </p:cNvPr>
          <p:cNvSpPr txBox="1"/>
          <p:nvPr/>
        </p:nvSpPr>
        <p:spPr>
          <a:xfrm>
            <a:off x="4567791" y="2086914"/>
            <a:ext cx="2287614" cy="369332"/>
          </a:xfrm>
          <a:prstGeom prst="rect">
            <a:avLst/>
          </a:prstGeom>
          <a:noFill/>
        </p:spPr>
        <p:txBody>
          <a:bodyPr wrap="none" rtlCol="0">
            <a:spAutoFit/>
          </a:bodyPr>
          <a:lstStyle/>
          <a:p>
            <a:r>
              <a:rPr lang="en-US" b="1" dirty="0"/>
              <a:t>Gamma Spectrometry</a:t>
            </a:r>
            <a:endParaRPr lang="th-TH" b="1" dirty="0"/>
          </a:p>
        </p:txBody>
      </p:sp>
      <p:sp>
        <p:nvSpPr>
          <p:cNvPr id="9" name="TextBox 8">
            <a:extLst>
              <a:ext uri="{FF2B5EF4-FFF2-40B4-BE49-F238E27FC236}">
                <a16:creationId xmlns:a16="http://schemas.microsoft.com/office/drawing/2014/main" id="{01570FC0-7D96-40FC-B465-7B78D9EBB58F}"/>
              </a:ext>
            </a:extLst>
          </p:cNvPr>
          <p:cNvSpPr txBox="1"/>
          <p:nvPr/>
        </p:nvSpPr>
        <p:spPr>
          <a:xfrm>
            <a:off x="190328" y="4437212"/>
            <a:ext cx="587020" cy="369332"/>
          </a:xfrm>
          <a:prstGeom prst="rect">
            <a:avLst/>
          </a:prstGeom>
          <a:noFill/>
        </p:spPr>
        <p:txBody>
          <a:bodyPr wrap="none" rtlCol="0">
            <a:spAutoFit/>
          </a:bodyPr>
          <a:lstStyle/>
          <a:p>
            <a:r>
              <a:rPr lang="en-US" b="1" dirty="0"/>
              <a:t>XRD</a:t>
            </a:r>
            <a:endParaRPr lang="th-TH" b="1" dirty="0"/>
          </a:p>
        </p:txBody>
      </p:sp>
      <p:sp>
        <p:nvSpPr>
          <p:cNvPr id="11" name="ชื่อเรื่อง 1">
            <a:extLst>
              <a:ext uri="{FF2B5EF4-FFF2-40B4-BE49-F238E27FC236}">
                <a16:creationId xmlns:a16="http://schemas.microsoft.com/office/drawing/2014/main" id="{74D81D09-5A91-414E-8BF5-DE188FBAB897}"/>
              </a:ext>
            </a:extLst>
          </p:cNvPr>
          <p:cNvSpPr txBox="1">
            <a:spLocks/>
          </p:cNvSpPr>
          <p:nvPr/>
        </p:nvSpPr>
        <p:spPr>
          <a:xfrm>
            <a:off x="1245548" y="90075"/>
            <a:ext cx="82159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 กรณีศึกษาที่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3</a:t>
            </a: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34208892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84BE401-40E7-42A5-826D-B7266E14A2DE}" type="slidenum">
              <a:rPr lang="th-TH" smtClean="0"/>
              <a:t>57</a:t>
            </a:fld>
            <a:endParaRPr lang="th-TH"/>
          </a:p>
        </p:txBody>
      </p:sp>
      <p:graphicFrame>
        <p:nvGraphicFramePr>
          <p:cNvPr id="6" name="Diagram 5">
            <a:extLst>
              <a:ext uri="{FF2B5EF4-FFF2-40B4-BE49-F238E27FC236}">
                <a16:creationId xmlns:a16="http://schemas.microsoft.com/office/drawing/2014/main" id="{95AAF1ED-3EED-4578-9646-2A80541BF1C0}"/>
              </a:ext>
            </a:extLst>
          </p:cNvPr>
          <p:cNvGraphicFramePr/>
          <p:nvPr>
            <p:extLst>
              <p:ext uri="{D42A27DB-BD31-4B8C-83A1-F6EECF244321}">
                <p14:modId xmlns:p14="http://schemas.microsoft.com/office/powerpoint/2010/main" val="1663880661"/>
              </p:ext>
            </p:extLst>
          </p:nvPr>
        </p:nvGraphicFramePr>
        <p:xfrm>
          <a:off x="351037" y="1783900"/>
          <a:ext cx="5897363" cy="2003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3F47566-20A2-40FC-AEFE-3218F266CBD3}"/>
              </a:ext>
            </a:extLst>
          </p:cNvPr>
          <p:cNvSpPr txBox="1"/>
          <p:nvPr/>
        </p:nvSpPr>
        <p:spPr>
          <a:xfrm>
            <a:off x="0" y="864596"/>
            <a:ext cx="9135585"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Nuclear forensic analysis of an unknown uranium ore concentrate sample seized </a:t>
            </a:r>
          </a:p>
          <a:p>
            <a:pPr algn="ctr"/>
            <a:r>
              <a:rPr lang="en-US" sz="2000" dirty="0">
                <a:latin typeface="Calibri" panose="020F0502020204030204" pitchFamily="34" charset="0"/>
                <a:cs typeface="Calibri" panose="020F0502020204030204" pitchFamily="34" charset="0"/>
              </a:rPr>
              <a:t>in a criminal investigation in Australia</a:t>
            </a:r>
            <a:endParaRPr lang="th-TH" sz="2000" dirty="0">
              <a:latin typeface="Calibri" panose="020F0502020204030204" pitchFamily="34" charset="0"/>
              <a:cs typeface="TH SarabunPSK" panose="020B0500040200020003" pitchFamily="34" charset="-34"/>
            </a:endParaRPr>
          </a:p>
        </p:txBody>
      </p:sp>
      <p:graphicFrame>
        <p:nvGraphicFramePr>
          <p:cNvPr id="3" name="Diagram 2">
            <a:extLst>
              <a:ext uri="{FF2B5EF4-FFF2-40B4-BE49-F238E27FC236}">
                <a16:creationId xmlns:a16="http://schemas.microsoft.com/office/drawing/2014/main" id="{573AD11D-3B67-4FA1-B529-8F7021F0E108}"/>
              </a:ext>
            </a:extLst>
          </p:cNvPr>
          <p:cNvGraphicFramePr/>
          <p:nvPr>
            <p:extLst>
              <p:ext uri="{D42A27DB-BD31-4B8C-83A1-F6EECF244321}">
                <p14:modId xmlns:p14="http://schemas.microsoft.com/office/powerpoint/2010/main" val="3924833749"/>
              </p:ext>
            </p:extLst>
          </p:nvPr>
        </p:nvGraphicFramePr>
        <p:xfrm>
          <a:off x="2418822" y="3885058"/>
          <a:ext cx="6096528" cy="23614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ชื่อเรื่อง 1">
            <a:extLst>
              <a:ext uri="{FF2B5EF4-FFF2-40B4-BE49-F238E27FC236}">
                <a16:creationId xmlns:a16="http://schemas.microsoft.com/office/drawing/2014/main" id="{B4463A7F-1040-4243-85E9-AD6F32C3FF10}"/>
              </a:ext>
            </a:extLst>
          </p:cNvPr>
          <p:cNvSpPr txBox="1">
            <a:spLocks/>
          </p:cNvSpPr>
          <p:nvPr/>
        </p:nvSpPr>
        <p:spPr>
          <a:xfrm>
            <a:off x="1209116" y="111304"/>
            <a:ext cx="671735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 กรณีศึกษาที่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3</a:t>
            </a: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15024316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84BE401-40E7-42A5-826D-B7266E14A2DE}" type="slidenum">
              <a:rPr lang="th-TH" smtClean="0"/>
              <a:t>58</a:t>
            </a:fld>
            <a:endParaRPr lang="th-TH"/>
          </a:p>
        </p:txBody>
      </p:sp>
      <p:sp>
        <p:nvSpPr>
          <p:cNvPr id="8" name="TextBox 7">
            <a:extLst>
              <a:ext uri="{FF2B5EF4-FFF2-40B4-BE49-F238E27FC236}">
                <a16:creationId xmlns:a16="http://schemas.microsoft.com/office/drawing/2014/main" id="{BE769F0C-A2BF-4E8D-B3E1-F85B4A841ADC}"/>
              </a:ext>
            </a:extLst>
          </p:cNvPr>
          <p:cNvSpPr txBox="1"/>
          <p:nvPr/>
        </p:nvSpPr>
        <p:spPr>
          <a:xfrm>
            <a:off x="0" y="864596"/>
            <a:ext cx="9135585"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Nuclear forensic analysis of an unknown uranium ore concentrate sample seized </a:t>
            </a:r>
          </a:p>
          <a:p>
            <a:pPr algn="ctr"/>
            <a:r>
              <a:rPr lang="en-US" sz="2000" dirty="0">
                <a:latin typeface="Calibri" panose="020F0502020204030204" pitchFamily="34" charset="0"/>
                <a:cs typeface="Calibri" panose="020F0502020204030204" pitchFamily="34" charset="0"/>
              </a:rPr>
              <a:t>in a criminal investigation in Australia</a:t>
            </a:r>
            <a:endParaRPr lang="th-TH" sz="2000" dirty="0">
              <a:latin typeface="Calibri" panose="020F0502020204030204" pitchFamily="34" charset="0"/>
              <a:cs typeface="TH SarabunPSK" panose="020B0500040200020003" pitchFamily="34" charset="-34"/>
            </a:endParaRPr>
          </a:p>
        </p:txBody>
      </p:sp>
      <p:pic>
        <p:nvPicPr>
          <p:cNvPr id="20" name="Picture 19">
            <a:extLst>
              <a:ext uri="{FF2B5EF4-FFF2-40B4-BE49-F238E27FC236}">
                <a16:creationId xmlns:a16="http://schemas.microsoft.com/office/drawing/2014/main" id="{0DF168AA-8B15-4499-BA8A-4DA0EDDD4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2" y="1817033"/>
            <a:ext cx="9099047" cy="3299868"/>
          </a:xfrm>
          <a:prstGeom prst="rect">
            <a:avLst/>
          </a:prstGeom>
        </p:spPr>
      </p:pic>
      <p:sp>
        <p:nvSpPr>
          <p:cNvPr id="3" name="ชื่อเรื่อง 1">
            <a:extLst>
              <a:ext uri="{FF2B5EF4-FFF2-40B4-BE49-F238E27FC236}">
                <a16:creationId xmlns:a16="http://schemas.microsoft.com/office/drawing/2014/main" id="{52E6C70E-F729-4701-9C46-3DFA83CF36DE}"/>
              </a:ext>
            </a:extLst>
          </p:cNvPr>
          <p:cNvSpPr txBox="1">
            <a:spLocks/>
          </p:cNvSpPr>
          <p:nvPr/>
        </p:nvSpPr>
        <p:spPr>
          <a:xfrm>
            <a:off x="1245548" y="90075"/>
            <a:ext cx="7269802"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กรณีศึกษาของต่างประเทศ</a:t>
            </a:r>
            <a:r>
              <a:rPr lang="en-US"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 กรณีศึกษาที่ </a:t>
            </a:r>
            <a:r>
              <a:rPr lang="en-US"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rPr>
              <a:t>3</a:t>
            </a: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38649827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ชื่อเรื่อง 1"/>
          <p:cNvSpPr txBox="1">
            <a:spLocks/>
          </p:cNvSpPr>
          <p:nvPr/>
        </p:nvSpPr>
        <p:spPr>
          <a:xfrm>
            <a:off x="190328" y="28545"/>
            <a:ext cx="8700279" cy="659333"/>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กรณีศึกษาของต่างประเทศ</a:t>
            </a:r>
            <a:r>
              <a:rPr lang="th-TH" sz="4000" b="1" dirty="0">
                <a:solidFill>
                  <a:srgbClr val="663300"/>
                </a:solidFill>
                <a:effectLst>
                  <a:outerShdw dist="38100" sx="1000" sy="1000" algn="tl">
                    <a:srgbClr val="000000"/>
                  </a:outerShdw>
                </a:effectLst>
                <a:latin typeface="TH SarabunPSK" panose="020B0500040200020003" pitchFamily="34" charset="-34"/>
                <a:cs typeface="TH SarabunPSK" panose="020B0500040200020003" pitchFamily="34" charset="-34"/>
              </a:rPr>
              <a:t/>
            </a:r>
            <a:br>
              <a:rPr lang="th-TH" sz="4000" b="1" dirty="0">
                <a:solidFill>
                  <a:srgbClr val="663300"/>
                </a:solidFill>
                <a:effectLst>
                  <a:outerShdw dist="38100" sx="1000" sy="1000" algn="tl">
                    <a:srgbClr val="000000"/>
                  </a:outerShdw>
                </a:effectLst>
                <a:latin typeface="TH SarabunPSK" panose="020B0500040200020003" pitchFamily="34" charset="-34"/>
                <a:cs typeface="TH SarabunPSK" panose="020B0500040200020003" pitchFamily="34" charset="-34"/>
              </a:rPr>
            </a:b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p:txBody>
          <a:bodyPr/>
          <a:lstStyle/>
          <a:p>
            <a:fld id="{984BE401-40E7-42A5-826D-B7266E14A2DE}" type="slidenum">
              <a:rPr lang="th-TH" smtClean="0"/>
              <a:t>59</a:t>
            </a:fld>
            <a:endParaRPr lang="th-TH"/>
          </a:p>
        </p:txBody>
      </p:sp>
      <p:sp>
        <p:nvSpPr>
          <p:cNvPr id="7" name="สี่เหลี่ยมผืนผ้า 2">
            <a:extLst>
              <a:ext uri="{FF2B5EF4-FFF2-40B4-BE49-F238E27FC236}">
                <a16:creationId xmlns:a16="http://schemas.microsoft.com/office/drawing/2014/main" id="{51A81046-ED0B-4731-8CA0-C52408903823}"/>
              </a:ext>
            </a:extLst>
          </p:cNvPr>
          <p:cNvSpPr/>
          <p:nvPr/>
        </p:nvSpPr>
        <p:spPr>
          <a:xfrm>
            <a:off x="8416" y="6136701"/>
            <a:ext cx="913558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a:t>Source: E., Keegan and et.al., </a:t>
            </a:r>
            <a:r>
              <a:rPr lang="en-US" sz="1600" i="1" dirty="0"/>
              <a:t>Nuclear forensic analysis of an unknown uranium ore concentrate sample seized in a criminal investigation in Australia </a:t>
            </a:r>
            <a:r>
              <a:rPr lang="en-US" sz="1600" dirty="0"/>
              <a:t>, Forensic Science International, 2014.240:p. 111-121.</a:t>
            </a:r>
          </a:p>
        </p:txBody>
      </p:sp>
      <p:sp>
        <p:nvSpPr>
          <p:cNvPr id="8" name="TextBox 7">
            <a:extLst>
              <a:ext uri="{FF2B5EF4-FFF2-40B4-BE49-F238E27FC236}">
                <a16:creationId xmlns:a16="http://schemas.microsoft.com/office/drawing/2014/main" id="{BE769F0C-A2BF-4E8D-B3E1-F85B4A841ADC}"/>
              </a:ext>
            </a:extLst>
          </p:cNvPr>
          <p:cNvSpPr txBox="1"/>
          <p:nvPr/>
        </p:nvSpPr>
        <p:spPr>
          <a:xfrm>
            <a:off x="0" y="864596"/>
            <a:ext cx="9135585"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Nuclear forensic analysis of an unknown uranium ore concentrate sample seized </a:t>
            </a:r>
          </a:p>
          <a:p>
            <a:pPr algn="ctr"/>
            <a:r>
              <a:rPr lang="en-US" sz="2000" dirty="0">
                <a:latin typeface="Calibri" panose="020F0502020204030204" pitchFamily="34" charset="0"/>
                <a:cs typeface="Calibri" panose="020F0502020204030204" pitchFamily="34" charset="0"/>
              </a:rPr>
              <a:t>in a criminal investigation in Australia</a:t>
            </a:r>
            <a:endParaRPr lang="th-TH" sz="2000" dirty="0">
              <a:latin typeface="Calibri" panose="020F0502020204030204" pitchFamily="34" charset="0"/>
              <a:cs typeface="TH SarabunPSK" panose="020B0500040200020003" pitchFamily="34" charset="-34"/>
            </a:endParaRPr>
          </a:p>
        </p:txBody>
      </p:sp>
      <p:pic>
        <p:nvPicPr>
          <p:cNvPr id="13" name="Picture 12">
            <a:extLst>
              <a:ext uri="{FF2B5EF4-FFF2-40B4-BE49-F238E27FC236}">
                <a16:creationId xmlns:a16="http://schemas.microsoft.com/office/drawing/2014/main" id="{B6BE9CA6-5B8F-46F8-8397-F245821B6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285" y="2042658"/>
            <a:ext cx="2923387" cy="3024193"/>
          </a:xfrm>
          <a:prstGeom prst="rect">
            <a:avLst/>
          </a:prstGeom>
        </p:spPr>
      </p:pic>
      <p:pic>
        <p:nvPicPr>
          <p:cNvPr id="18" name="Picture 17">
            <a:extLst>
              <a:ext uri="{FF2B5EF4-FFF2-40B4-BE49-F238E27FC236}">
                <a16:creationId xmlns:a16="http://schemas.microsoft.com/office/drawing/2014/main" id="{FBBC20A2-75DD-4BB6-A8F4-533DCEA42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5091255"/>
            <a:ext cx="2102784" cy="877236"/>
          </a:xfrm>
          <a:prstGeom prst="rect">
            <a:avLst/>
          </a:prstGeom>
        </p:spPr>
      </p:pic>
      <p:pic>
        <p:nvPicPr>
          <p:cNvPr id="3" name="Picture 2">
            <a:extLst>
              <a:ext uri="{FF2B5EF4-FFF2-40B4-BE49-F238E27FC236}">
                <a16:creationId xmlns:a16="http://schemas.microsoft.com/office/drawing/2014/main" id="{767E9594-B03D-4196-AAD5-147040280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28" y="1693523"/>
            <a:ext cx="5685352" cy="3933518"/>
          </a:xfrm>
          <a:prstGeom prst="rect">
            <a:avLst/>
          </a:prstGeom>
        </p:spPr>
      </p:pic>
      <p:sp>
        <p:nvSpPr>
          <p:cNvPr id="4" name="Oval 3">
            <a:extLst>
              <a:ext uri="{FF2B5EF4-FFF2-40B4-BE49-F238E27FC236}">
                <a16:creationId xmlns:a16="http://schemas.microsoft.com/office/drawing/2014/main" id="{5260E712-66FA-42F0-8618-051CC5B5B30B}"/>
              </a:ext>
            </a:extLst>
          </p:cNvPr>
          <p:cNvSpPr/>
          <p:nvPr/>
        </p:nvSpPr>
        <p:spPr>
          <a:xfrm>
            <a:off x="2768600" y="3492500"/>
            <a:ext cx="533400" cy="48384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Tree>
    <p:extLst>
      <p:ext uri="{BB962C8B-B14F-4D97-AF65-F5344CB8AC3E}">
        <p14:creationId xmlns:p14="http://schemas.microsoft.com/office/powerpoint/2010/main" val="343324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46CCD9-D863-40B2-9447-AF6930A58916}"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304020202020204" pitchFamily="34" charset="-34"/>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th-TH" sz="1200" b="0" i="0" u="none" strike="noStrike" kern="1200" cap="none" spc="0" normalizeH="0" baseline="0" noProof="0" dirty="0">
              <a:ln>
                <a:noFill/>
              </a:ln>
              <a:solidFill>
                <a:prstClr val="black"/>
              </a:solidFill>
              <a:effectLst/>
              <a:uLnTx/>
              <a:uFillTx/>
              <a:latin typeface="Calibri"/>
              <a:ea typeface="+mn-ea"/>
              <a:cs typeface="Cordia New" panose="020B0304020202020204" pitchFamily="34" charset="-34"/>
            </a:endParaRPr>
          </a:p>
        </p:txBody>
      </p:sp>
      <p:sp>
        <p:nvSpPr>
          <p:cNvPr id="44" name="TextBox 43"/>
          <p:cNvSpPr txBox="1"/>
          <p:nvPr/>
        </p:nvSpPr>
        <p:spPr>
          <a:xfrm>
            <a:off x="791163" y="65314"/>
            <a:ext cx="828752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h-TH" sz="4000" b="1"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เหตุการณ์ที่เกี่ยวข้องกับความมั่นคงปลอดภัยทางนิวเคลียร์</a:t>
            </a:r>
          </a:p>
        </p:txBody>
      </p:sp>
      <p:graphicFrame>
        <p:nvGraphicFramePr>
          <p:cNvPr id="5" name="Diagram 4"/>
          <p:cNvGraphicFramePr/>
          <p:nvPr/>
        </p:nvGraphicFramePr>
        <p:xfrm>
          <a:off x="0" y="957943"/>
          <a:ext cx="9144000" cy="5398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5800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สี่เหลี่ยมผืนผ้า 5"/>
          <p:cNvSpPr/>
          <p:nvPr/>
        </p:nvSpPr>
        <p:spPr>
          <a:xfrm>
            <a:off x="667575" y="1126334"/>
            <a:ext cx="7847775" cy="646331"/>
          </a:xfrm>
          <a:prstGeom prst="rect">
            <a:avLst/>
          </a:prstGeom>
        </p:spPr>
        <p:txBody>
          <a:bodyPr wrap="square">
            <a:spAutoFit/>
          </a:bodyPr>
          <a:lstStyle/>
          <a:p>
            <a:pPr algn="ct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วัตถุต้องสงสัย ณ ซอยพหลโยธิน </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24 </a:t>
            </a: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(พ</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ศ</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 2559)</a:t>
            </a:r>
            <a:endPar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pic>
        <p:nvPicPr>
          <p:cNvPr id="13" name="Picture 2"/>
          <p:cNvPicPr>
            <a:picLocks noChangeAspect="1"/>
          </p:cNvPicPr>
          <p:nvPr/>
        </p:nvPicPr>
        <p:blipFill>
          <a:blip r:embed="rId3" cstate="print"/>
          <a:stretch>
            <a:fillRect/>
          </a:stretch>
        </p:blipFill>
        <p:spPr>
          <a:xfrm>
            <a:off x="2238979" y="2092431"/>
            <a:ext cx="4643470" cy="3480808"/>
          </a:xfrm>
          <a:prstGeom prst="rect">
            <a:avLst/>
          </a:prstGeom>
          <a:ln>
            <a:noFill/>
          </a:ln>
          <a:effectLst>
            <a:outerShdw blurRad="292100" dist="139700" dir="2700000" algn="tl" rotWithShape="0">
              <a:srgbClr val="333333">
                <a:alpha val="65000"/>
              </a:srgbClr>
            </a:outerShdw>
          </a:effectLst>
        </p:spPr>
      </p:pic>
      <p:sp>
        <p:nvSpPr>
          <p:cNvPr id="7" name="ชื่อเรื่อง 1"/>
          <p:cNvSpPr txBox="1">
            <a:spLocks/>
          </p:cNvSpPr>
          <p:nvPr/>
        </p:nvSpPr>
        <p:spPr>
          <a:xfrm>
            <a:off x="996812" y="84547"/>
            <a:ext cx="7150376"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กรณีศึกษาในประเทศ</a:t>
            </a: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p:txBody>
          <a:bodyPr/>
          <a:lstStyle/>
          <a:p>
            <a:fld id="{984BE401-40E7-42A5-826D-B7266E14A2DE}" type="slidenum">
              <a:rPr lang="th-TH" smtClean="0"/>
              <a:t>60</a:t>
            </a:fld>
            <a:endParaRPr lang="th-TH"/>
          </a:p>
        </p:txBody>
      </p:sp>
    </p:spTree>
    <p:extLst>
      <p:ext uri="{BB962C8B-B14F-4D97-AF65-F5344CB8AC3E}">
        <p14:creationId xmlns:p14="http://schemas.microsoft.com/office/powerpoint/2010/main" val="185788814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p:cNvSpPr>
            <a:spLocks noGrp="1"/>
          </p:cNvSpPr>
          <p:nvPr>
            <p:ph type="sldNum" sz="quarter" idx="12"/>
          </p:nvPr>
        </p:nvSpPr>
        <p:spPr>
          <a:xfrm>
            <a:off x="6860722" y="6356351"/>
            <a:ext cx="2057400" cy="365125"/>
          </a:xfrm>
        </p:spPr>
        <p:txBody>
          <a:bodyPr>
            <a:noAutofit/>
          </a:bodyPr>
          <a:lstStyle/>
          <a:p>
            <a:fld id="{5E46CCD9-D863-40B2-9447-AF6930A58916}" type="slidenum">
              <a:rPr lang="th-TH" smtClean="0">
                <a:solidFill>
                  <a:schemeClr val="tx1"/>
                </a:solidFill>
              </a:rPr>
              <a:pPr/>
              <a:t>61</a:t>
            </a:fld>
            <a:endParaRPr lang="th-TH" dirty="0">
              <a:solidFill>
                <a:schemeClr val="tx1"/>
              </a:solidFill>
            </a:endParaRPr>
          </a:p>
        </p:txBody>
      </p:sp>
      <p:graphicFrame>
        <p:nvGraphicFramePr>
          <p:cNvPr id="6" name="Diagram 5"/>
          <p:cNvGraphicFramePr/>
          <p:nvPr/>
        </p:nvGraphicFramePr>
        <p:xfrm>
          <a:off x="862956" y="1802761"/>
          <a:ext cx="7754571" cy="4690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สี่เหลี่ยมผืนผ้า 9">
            <a:extLst>
              <a:ext uri="{FF2B5EF4-FFF2-40B4-BE49-F238E27FC236}">
                <a16:creationId xmlns:a16="http://schemas.microsoft.com/office/drawing/2014/main" id="{2D78C88E-5A1D-41BB-A730-4FF51288074F}"/>
              </a:ext>
            </a:extLst>
          </p:cNvPr>
          <p:cNvSpPr/>
          <p:nvPr/>
        </p:nvSpPr>
        <p:spPr>
          <a:xfrm>
            <a:off x="648112" y="928032"/>
            <a:ext cx="7847775" cy="646331"/>
          </a:xfrm>
          <a:prstGeom prst="rect">
            <a:avLst/>
          </a:prstGeom>
        </p:spPr>
        <p:txBody>
          <a:bodyPr wrap="square">
            <a:spAutoFit/>
          </a:bodyPr>
          <a:lstStyle/>
          <a:p>
            <a:pPr algn="ct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วัตถุต้องสงสัย ณ ซอยพหลโยธิน </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24 </a:t>
            </a: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(พ</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ศ</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 2559)</a:t>
            </a:r>
            <a:endPar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
        <p:nvSpPr>
          <p:cNvPr id="2" name="ชื่อเรื่อง 1">
            <a:extLst>
              <a:ext uri="{FF2B5EF4-FFF2-40B4-BE49-F238E27FC236}">
                <a16:creationId xmlns:a16="http://schemas.microsoft.com/office/drawing/2014/main" id="{69753994-FDD0-4A74-85E1-CF3CC3A24AD0}"/>
              </a:ext>
            </a:extLst>
          </p:cNvPr>
          <p:cNvSpPr txBox="1">
            <a:spLocks/>
          </p:cNvSpPr>
          <p:nvPr/>
        </p:nvSpPr>
        <p:spPr>
          <a:xfrm>
            <a:off x="921380" y="74001"/>
            <a:ext cx="7574507"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กรณีศึกษาในประเทศ</a:t>
            </a:r>
            <a:endParaRPr lang="th-TH"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260433853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3" cstate="print"/>
          <a:stretch>
            <a:fillRect/>
          </a:stretch>
        </p:blipFill>
        <p:spPr>
          <a:xfrm>
            <a:off x="1000100" y="1571612"/>
            <a:ext cx="2451575" cy="1837734"/>
          </a:xfrm>
          <a:prstGeom prst="rect">
            <a:avLst/>
          </a:prstGeom>
          <a:ln>
            <a:noFill/>
          </a:ln>
          <a:effectLst>
            <a:outerShdw blurRad="292100" dist="139700" dir="2700000" algn="tl" rotWithShape="0">
              <a:srgbClr val="333333">
                <a:alpha val="65000"/>
              </a:srgbClr>
            </a:outerShdw>
          </a:effectLst>
        </p:spPr>
      </p:pic>
      <p:graphicFrame>
        <p:nvGraphicFramePr>
          <p:cNvPr id="15" name="ไดอะแกรม 14"/>
          <p:cNvGraphicFramePr/>
          <p:nvPr>
            <p:extLst>
              <p:ext uri="{D42A27DB-BD31-4B8C-83A1-F6EECF244321}">
                <p14:modId xmlns:p14="http://schemas.microsoft.com/office/powerpoint/2010/main" val="976511476"/>
              </p:ext>
            </p:extLst>
          </p:nvPr>
        </p:nvGraphicFramePr>
        <p:xfrm>
          <a:off x="3857620" y="1643050"/>
          <a:ext cx="5572164" cy="42148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4" name="Picture 2"/>
          <p:cNvPicPr>
            <a:picLocks noChangeAspect="1" noChangeArrowheads="1"/>
          </p:cNvPicPr>
          <p:nvPr/>
        </p:nvPicPr>
        <p:blipFill>
          <a:blip r:embed="rId9" cstate="print"/>
          <a:srcRect/>
          <a:stretch>
            <a:fillRect/>
          </a:stretch>
        </p:blipFill>
        <p:spPr bwMode="auto">
          <a:xfrm>
            <a:off x="214282" y="3857628"/>
            <a:ext cx="1585334" cy="1023935"/>
          </a:xfrm>
          <a:prstGeom prst="rect">
            <a:avLst/>
          </a:prstGeom>
          <a:noFill/>
          <a:ln w="9525">
            <a:noFill/>
            <a:miter lim="800000"/>
            <a:headEnd/>
            <a:tailEnd/>
          </a:ln>
          <a:effectLst/>
        </p:spPr>
      </p:pic>
      <p:pic>
        <p:nvPicPr>
          <p:cNvPr id="3075" name="Picture 3"/>
          <p:cNvPicPr>
            <a:picLocks noChangeAspect="1" noChangeArrowheads="1"/>
          </p:cNvPicPr>
          <p:nvPr/>
        </p:nvPicPr>
        <p:blipFill>
          <a:blip r:embed="rId10" cstate="print"/>
          <a:srcRect/>
          <a:stretch>
            <a:fillRect/>
          </a:stretch>
        </p:blipFill>
        <p:spPr bwMode="auto">
          <a:xfrm>
            <a:off x="571472" y="5572140"/>
            <a:ext cx="1643763" cy="1073397"/>
          </a:xfrm>
          <a:prstGeom prst="rect">
            <a:avLst/>
          </a:prstGeom>
          <a:noFill/>
          <a:ln w="9525">
            <a:noFill/>
            <a:miter lim="800000"/>
            <a:headEnd/>
            <a:tailEnd/>
          </a:ln>
          <a:effectLst/>
        </p:spPr>
      </p:pic>
      <p:pic>
        <p:nvPicPr>
          <p:cNvPr id="3076" name="Picture 4"/>
          <p:cNvPicPr>
            <a:picLocks noChangeAspect="1" noChangeArrowheads="1"/>
          </p:cNvPicPr>
          <p:nvPr/>
        </p:nvPicPr>
        <p:blipFill>
          <a:blip r:embed="rId11" cstate="print"/>
          <a:srcRect/>
          <a:stretch>
            <a:fillRect/>
          </a:stretch>
        </p:blipFill>
        <p:spPr bwMode="auto">
          <a:xfrm>
            <a:off x="3786182" y="5572140"/>
            <a:ext cx="1500198" cy="1112216"/>
          </a:xfrm>
          <a:prstGeom prst="rect">
            <a:avLst/>
          </a:prstGeom>
          <a:noFill/>
          <a:ln w="9525">
            <a:noFill/>
            <a:miter lim="800000"/>
            <a:headEnd/>
            <a:tailEnd/>
          </a:ln>
          <a:effectLst/>
        </p:spPr>
      </p:pic>
      <p:pic>
        <p:nvPicPr>
          <p:cNvPr id="3077" name="Picture 5"/>
          <p:cNvPicPr>
            <a:picLocks noChangeAspect="1" noChangeArrowheads="1"/>
          </p:cNvPicPr>
          <p:nvPr/>
        </p:nvPicPr>
        <p:blipFill>
          <a:blip r:embed="rId12" cstate="print"/>
          <a:srcRect/>
          <a:stretch>
            <a:fillRect/>
          </a:stretch>
        </p:blipFill>
        <p:spPr bwMode="auto">
          <a:xfrm>
            <a:off x="2143108" y="4491054"/>
            <a:ext cx="1607270" cy="1009648"/>
          </a:xfrm>
          <a:prstGeom prst="rect">
            <a:avLst/>
          </a:prstGeom>
          <a:noFill/>
          <a:ln w="9525">
            <a:noFill/>
            <a:miter lim="800000"/>
            <a:headEnd/>
            <a:tailEnd/>
          </a:ln>
          <a:effectLst/>
        </p:spPr>
      </p:pic>
      <p:cxnSp>
        <p:nvCxnSpPr>
          <p:cNvPr id="17" name="ลูกศรเชื่อมต่อแบบตรง 16"/>
          <p:cNvCxnSpPr/>
          <p:nvPr/>
        </p:nvCxnSpPr>
        <p:spPr>
          <a:xfrm rot="5400000">
            <a:off x="1214414" y="3500438"/>
            <a:ext cx="428628" cy="285752"/>
          </a:xfrm>
          <a:prstGeom prst="straightConnector1">
            <a:avLst/>
          </a:prstGeom>
          <a:ln w="254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19" name="ลูกศรเชื่อมต่อแบบตรง 18"/>
          <p:cNvCxnSpPr/>
          <p:nvPr/>
        </p:nvCxnSpPr>
        <p:spPr>
          <a:xfrm rot="5400000">
            <a:off x="857224" y="4357694"/>
            <a:ext cx="2143140" cy="285752"/>
          </a:xfrm>
          <a:prstGeom prst="straightConnector1">
            <a:avLst/>
          </a:prstGeom>
          <a:ln w="254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21" name="ลูกศรเชื่อมต่อแบบตรง 20"/>
          <p:cNvCxnSpPr/>
          <p:nvPr/>
        </p:nvCxnSpPr>
        <p:spPr>
          <a:xfrm rot="16200000" flipH="1">
            <a:off x="2207957" y="3578466"/>
            <a:ext cx="1019786" cy="720855"/>
          </a:xfrm>
          <a:prstGeom prst="straightConnector1">
            <a:avLst/>
          </a:prstGeom>
          <a:ln w="25400">
            <a:solidFill>
              <a:srgbClr val="800080"/>
            </a:solidFill>
            <a:tailEnd type="arrow"/>
          </a:ln>
        </p:spPr>
        <p:style>
          <a:lnRef idx="1">
            <a:schemeClr val="accent1"/>
          </a:lnRef>
          <a:fillRef idx="0">
            <a:schemeClr val="accent1"/>
          </a:fillRef>
          <a:effectRef idx="0">
            <a:schemeClr val="accent1"/>
          </a:effectRef>
          <a:fontRef idx="minor">
            <a:schemeClr val="tx1"/>
          </a:fontRef>
        </p:style>
      </p:cxnSp>
      <p:cxnSp>
        <p:nvCxnSpPr>
          <p:cNvPr id="23" name="ลูกศรเชื่อมต่อแบบตรง 22"/>
          <p:cNvCxnSpPr/>
          <p:nvPr/>
        </p:nvCxnSpPr>
        <p:spPr>
          <a:xfrm rot="16200000" flipH="1">
            <a:off x="2821769" y="3750471"/>
            <a:ext cx="2143140" cy="1500198"/>
          </a:xfrm>
          <a:prstGeom prst="straightConnector1">
            <a:avLst/>
          </a:prstGeom>
          <a:ln w="25400">
            <a:solidFill>
              <a:srgbClr val="800080"/>
            </a:solidFill>
            <a:tailEnd type="arrow"/>
          </a:ln>
        </p:spPr>
        <p:style>
          <a:lnRef idx="1">
            <a:schemeClr val="accent1"/>
          </a:lnRef>
          <a:fillRef idx="0">
            <a:schemeClr val="accent1"/>
          </a:fillRef>
          <a:effectRef idx="0">
            <a:schemeClr val="accent1"/>
          </a:effectRef>
          <a:fontRef idx="minor">
            <a:schemeClr val="tx1"/>
          </a:fontRef>
        </p:style>
      </p:cxnSp>
      <p:sp>
        <p:nvSpPr>
          <p:cNvPr id="14" name="ชื่อเรื่อง 1"/>
          <p:cNvSpPr txBox="1">
            <a:spLocks/>
          </p:cNvSpPr>
          <p:nvPr/>
        </p:nvSpPr>
        <p:spPr>
          <a:xfrm>
            <a:off x="1006949" y="120608"/>
            <a:ext cx="7574507" cy="581841"/>
          </a:xfrm>
          <a:prstGeom prst="rect">
            <a:avLst/>
          </a:prstGeom>
        </p:spPr>
        <p:txBody>
          <a:bodyP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th-TH" sz="4000" b="1" dirty="0">
                <a:solidFill>
                  <a:schemeClr val="tx1"/>
                </a:solidFill>
                <a:effectLst>
                  <a:outerShdw dist="38100" sx="1000" sy="1000" algn="tl">
                    <a:srgbClr val="000000"/>
                  </a:outerShdw>
                </a:effectLst>
                <a:latin typeface="TH SarabunPSK" panose="020B0500040200020003" pitchFamily="34" charset="-34"/>
                <a:cs typeface="TH SarabunPSK" panose="020B0500040200020003" pitchFamily="34" charset="-34"/>
              </a:rPr>
              <a:t>กรณีศึกษาในประเทศ</a:t>
            </a:r>
            <a:endParaRPr lang="th-TH" sz="4000" b="1" dirty="0">
              <a:solidFill>
                <a:srgbClr val="0033CC"/>
              </a:solidFill>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
        <p:nvSpPr>
          <p:cNvPr id="16" name="สี่เหลี่ยมผืนผ้า 5"/>
          <p:cNvSpPr/>
          <p:nvPr/>
        </p:nvSpPr>
        <p:spPr>
          <a:xfrm>
            <a:off x="524167" y="926590"/>
            <a:ext cx="7847775" cy="646331"/>
          </a:xfrm>
          <a:prstGeom prst="rect">
            <a:avLst/>
          </a:prstGeom>
        </p:spPr>
        <p:txBody>
          <a:bodyPr wrap="square">
            <a:spAutoFit/>
          </a:bodyPr>
          <a:lstStyle/>
          <a:p>
            <a:pPr algn="ct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วัตถุต้องสงสัย ณ ซอยพหลโยธิน </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24 </a:t>
            </a: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(พ</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a:t>
            </a:r>
            <a:r>
              <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rPr>
              <a:t>ศ</a:t>
            </a:r>
            <a:r>
              <a:rPr lang="en-US" sz="3600" b="1" dirty="0">
                <a:effectLst>
                  <a:outerShdw dist="38100" sx="1000" sy="1000" algn="tl">
                    <a:srgbClr val="000000"/>
                  </a:outerShdw>
                </a:effectLst>
                <a:latin typeface="TH SarabunPSK" panose="020B0500040200020003" pitchFamily="34" charset="-34"/>
                <a:cs typeface="TH SarabunPSK" panose="020B0500040200020003" pitchFamily="34" charset="-34"/>
              </a:rPr>
              <a:t>. 2559)</a:t>
            </a:r>
            <a:endParaRPr lang="th-TH" sz="3600" b="1" dirty="0">
              <a:effectLst>
                <a:outerShdw dist="38100" sx="1000" sy="1000" algn="tl">
                  <a:srgbClr val="000000"/>
                </a:outerShdw>
              </a:effectLst>
              <a:latin typeface="TH SarabunPSK" panose="020B0500040200020003" pitchFamily="34" charset="-34"/>
              <a:cs typeface="TH SarabunPSK" panose="020B0500040200020003" pitchFamily="34" charset="-34"/>
            </a:endParaRPr>
          </a:p>
        </p:txBody>
      </p:sp>
      <p:sp>
        <p:nvSpPr>
          <p:cNvPr id="2" name="Slide Number Placeholder 1"/>
          <p:cNvSpPr>
            <a:spLocks noGrp="1"/>
          </p:cNvSpPr>
          <p:nvPr>
            <p:ph type="sldNum" sz="quarter" idx="12"/>
          </p:nvPr>
        </p:nvSpPr>
        <p:spPr/>
        <p:txBody>
          <a:bodyPr/>
          <a:lstStyle/>
          <a:p>
            <a:fld id="{984BE401-40E7-42A5-826D-B7266E14A2DE}" type="slidenum">
              <a:rPr lang="th-TH" smtClean="0"/>
              <a:t>62</a:t>
            </a:fld>
            <a:endParaRPr lang="th-TH"/>
          </a:p>
        </p:txBody>
      </p:sp>
    </p:spTree>
    <p:extLst>
      <p:ext uri="{BB962C8B-B14F-4D97-AF65-F5344CB8AC3E}">
        <p14:creationId xmlns:p14="http://schemas.microsoft.com/office/powerpoint/2010/main" val="1546204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825197" y="0"/>
            <a:ext cx="5365811" cy="990600"/>
          </a:xfrm>
        </p:spPr>
        <p:txBody>
          <a:bodyPr>
            <a:normAutofit/>
          </a:bodyPr>
          <a:lstStyle/>
          <a:p>
            <a:pPr algn="ctr"/>
            <a:r>
              <a:rPr lang="th-TH" sz="4000" b="1" dirty="0">
                <a:latin typeface="TH SarabunPSK" panose="020B0500040200020003" pitchFamily="34" charset="-34"/>
                <a:cs typeface="TH SarabunPSK" panose="020B0500040200020003" pitchFamily="34" charset="-34"/>
              </a:rPr>
              <a:t>นิติวิทยาศาสตร์นิวเคลียร์ของประเทศ </a:t>
            </a:r>
          </a:p>
        </p:txBody>
      </p:sp>
      <p:pic>
        <p:nvPicPr>
          <p:cNvPr id="5123" name="Picture 3" descr="C:\Users\Administrator\Desktop\201303211729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4832" y="969691"/>
            <a:ext cx="5806542" cy="5806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84BE401-40E7-42A5-826D-B7266E14A2DE}" type="slidenum">
              <a:rPr lang="th-TH" smtClean="0"/>
              <a:t>63</a:t>
            </a:fld>
            <a:endParaRPr lang="th-TH"/>
          </a:p>
        </p:txBody>
      </p:sp>
    </p:spTree>
    <p:extLst>
      <p:ext uri="{BB962C8B-B14F-4D97-AF65-F5344CB8AC3E}">
        <p14:creationId xmlns:p14="http://schemas.microsoft.com/office/powerpoint/2010/main" val="19809480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ตัวยึดหมายเลขภาพนิ่ง 10"/>
          <p:cNvSpPr>
            <a:spLocks noGrp="1"/>
          </p:cNvSpPr>
          <p:nvPr>
            <p:ph type="sldNum" sz="quarter" idx="12"/>
          </p:nvPr>
        </p:nvSpPr>
        <p:spPr>
          <a:xfrm>
            <a:off x="6964387" y="6370419"/>
            <a:ext cx="2057400" cy="365125"/>
          </a:xfrm>
        </p:spPr>
        <p:txBody>
          <a:bodyPr>
            <a:normAutofit/>
          </a:bodyPr>
          <a:lstStyle/>
          <a:p>
            <a:fld id="{5E46CCD9-D863-40B2-9447-AF6930A58916}" type="slidenum">
              <a:rPr lang="th-TH" sz="1600" b="1" smtClean="0">
                <a:solidFill>
                  <a:prstClr val="black"/>
                </a:solidFill>
              </a:rPr>
              <a:pPr/>
              <a:t>64</a:t>
            </a:fld>
            <a:endParaRPr lang="th-TH" sz="1600" b="1">
              <a:solidFill>
                <a:prstClr val="black"/>
              </a:solidFill>
            </a:endParaRPr>
          </a:p>
        </p:txBody>
      </p:sp>
      <p:graphicFrame>
        <p:nvGraphicFramePr>
          <p:cNvPr id="20" name="Diagram 19"/>
          <p:cNvGraphicFramePr/>
          <p:nvPr/>
        </p:nvGraphicFramePr>
        <p:xfrm>
          <a:off x="215412" y="395054"/>
          <a:ext cx="8806375" cy="3965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p:nvSpPr>
        <p:spPr>
          <a:xfrm>
            <a:off x="4618599" y="2781916"/>
            <a:ext cx="1223748" cy="1046440"/>
          </a:xfrm>
          <a:prstGeom prst="rect">
            <a:avLst/>
          </a:prstGeom>
        </p:spPr>
        <p:txBody>
          <a:bodyPr wrap="square">
            <a:spAutoFit/>
          </a:bodyPr>
          <a:lstStyle/>
          <a:p>
            <a:pPr algn="ctr"/>
            <a:r>
              <a:rPr lang="th-TH" sz="1400" b="1" dirty="0">
                <a:solidFill>
                  <a:srgbClr val="000099"/>
                </a:solidFill>
                <a:latin typeface="Arial" panose="020B0604020202020204" pitchFamily="34" charset="0"/>
                <a:cs typeface="Arial" panose="020B0604020202020204" pitchFamily="34" charset="0"/>
              </a:rPr>
              <a:t>2559</a:t>
            </a:r>
            <a:endParaRPr lang="en-US" sz="1400" b="1" dirty="0">
              <a:solidFill>
                <a:srgbClr val="000099"/>
              </a:solidFill>
              <a:latin typeface="Arial" panose="020B0604020202020204" pitchFamily="34" charset="0"/>
              <a:cs typeface="Arial" panose="020B0604020202020204" pitchFamily="34" charset="0"/>
            </a:endParaRPr>
          </a:p>
          <a:p>
            <a:pPr algn="ctr"/>
            <a:r>
              <a:rPr lang="en-US" sz="1200" dirty="0">
                <a:solidFill>
                  <a:prstClr val="black"/>
                </a:solidFill>
                <a:latin typeface="Arial" panose="020B0604020202020204" pitchFamily="34" charset="0"/>
                <a:cs typeface="Arial" panose="020B0604020202020204" pitchFamily="34" charset="0"/>
              </a:rPr>
              <a:t>Network development (ASEAN)</a:t>
            </a:r>
          </a:p>
          <a:p>
            <a:pPr algn="ctr"/>
            <a:endParaRPr lang="en-US" sz="1200" dirty="0">
              <a:solidFill>
                <a:prstClr val="black"/>
              </a:solidFill>
              <a:latin typeface="Arial" panose="020B0604020202020204" pitchFamily="34" charset="0"/>
              <a:cs typeface="Arial" panose="020B0604020202020204" pitchFamily="34" charset="0"/>
            </a:endParaRPr>
          </a:p>
        </p:txBody>
      </p:sp>
      <p:sp>
        <p:nvSpPr>
          <p:cNvPr id="39" name="Rectangle 38"/>
          <p:cNvSpPr/>
          <p:nvPr/>
        </p:nvSpPr>
        <p:spPr>
          <a:xfrm>
            <a:off x="6632211" y="2785809"/>
            <a:ext cx="867887" cy="677108"/>
          </a:xfrm>
          <a:prstGeom prst="rect">
            <a:avLst/>
          </a:prstGeom>
        </p:spPr>
        <p:txBody>
          <a:bodyPr wrap="square">
            <a:spAutoFit/>
          </a:bodyPr>
          <a:lstStyle/>
          <a:p>
            <a:pPr algn="ctr"/>
            <a:r>
              <a:rPr lang="th-TH" sz="1400" b="1" dirty="0">
                <a:solidFill>
                  <a:srgbClr val="000099"/>
                </a:solidFill>
                <a:latin typeface="Arial" panose="020B0604020202020204" pitchFamily="34" charset="0"/>
                <a:cs typeface="Arial" panose="020B0604020202020204" pitchFamily="34" charset="0"/>
              </a:rPr>
              <a:t>2561</a:t>
            </a:r>
            <a:endParaRPr lang="en-US" sz="1400" b="1" dirty="0">
              <a:solidFill>
                <a:srgbClr val="000099"/>
              </a:solidFill>
              <a:latin typeface="Arial" panose="020B0604020202020204" pitchFamily="34" charset="0"/>
              <a:cs typeface="Arial" panose="020B0604020202020204" pitchFamily="34" charset="0"/>
            </a:endParaRPr>
          </a:p>
          <a:p>
            <a:pPr algn="ctr"/>
            <a:r>
              <a:rPr lang="en-US" sz="1200" dirty="0">
                <a:solidFill>
                  <a:prstClr val="black"/>
                </a:solidFill>
                <a:latin typeface="Arial" panose="020B0604020202020204" pitchFamily="34" charset="0"/>
                <a:cs typeface="Arial" panose="020B0604020202020204" pitchFamily="34" charset="0"/>
              </a:rPr>
              <a:t>CRP and PA</a:t>
            </a:r>
          </a:p>
        </p:txBody>
      </p:sp>
      <p:sp>
        <p:nvSpPr>
          <p:cNvPr id="41" name="Rectangle 40"/>
          <p:cNvSpPr/>
          <p:nvPr/>
        </p:nvSpPr>
        <p:spPr>
          <a:xfrm>
            <a:off x="7369375" y="1002414"/>
            <a:ext cx="999910" cy="677108"/>
          </a:xfrm>
          <a:prstGeom prst="rect">
            <a:avLst/>
          </a:prstGeom>
        </p:spPr>
        <p:txBody>
          <a:bodyPr wrap="square">
            <a:spAutoFit/>
          </a:bodyPr>
          <a:lstStyle/>
          <a:p>
            <a:pPr algn="ctr"/>
            <a:r>
              <a:rPr lang="th-TH" sz="1400" b="1" dirty="0">
                <a:solidFill>
                  <a:srgbClr val="000099"/>
                </a:solidFill>
                <a:latin typeface="Arial" panose="020B0604020202020204" pitchFamily="34" charset="0"/>
                <a:cs typeface="Arial" panose="020B0604020202020204" pitchFamily="34" charset="0"/>
              </a:rPr>
              <a:t>2562</a:t>
            </a:r>
            <a:endParaRPr lang="en-US" sz="1400" b="1" dirty="0">
              <a:solidFill>
                <a:srgbClr val="000099"/>
              </a:solidFill>
              <a:latin typeface="Arial" panose="020B0604020202020204" pitchFamily="34" charset="0"/>
              <a:cs typeface="Arial" panose="020B0604020202020204" pitchFamily="34" charset="0"/>
            </a:endParaRPr>
          </a:p>
          <a:p>
            <a:pPr algn="ctr"/>
            <a:r>
              <a:rPr lang="en-US" sz="1200" dirty="0">
                <a:solidFill>
                  <a:prstClr val="black"/>
                </a:solidFill>
                <a:latin typeface="Arial" panose="020B0604020202020204" pitchFamily="34" charset="0"/>
                <a:cs typeface="Arial" panose="020B0604020202020204" pitchFamily="34" charset="0"/>
              </a:rPr>
              <a:t>CRP and PA kick off</a:t>
            </a:r>
          </a:p>
        </p:txBody>
      </p:sp>
      <p:pic>
        <p:nvPicPr>
          <p:cNvPr id="43" name="Picture 7" descr="group photo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4983"/>
          <a:stretch/>
        </p:blipFill>
        <p:spPr bwMode="auto">
          <a:xfrm>
            <a:off x="79512" y="4037537"/>
            <a:ext cx="4861649" cy="2653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9AF5BCE-0ECE-0A41-8F4E-4D87A1437944}"/>
              </a:ext>
            </a:extLst>
          </p:cNvPr>
          <p:cNvSpPr/>
          <p:nvPr/>
        </p:nvSpPr>
        <p:spPr>
          <a:xfrm>
            <a:off x="2140939" y="7218"/>
            <a:ext cx="5359159" cy="707886"/>
          </a:xfrm>
          <a:prstGeom prst="rect">
            <a:avLst/>
          </a:prstGeom>
        </p:spPr>
        <p:txBody>
          <a:bodyPr wrap="none">
            <a:spAutoFit/>
          </a:bodyPr>
          <a:lstStyle/>
          <a:p>
            <a:r>
              <a:rPr lang="th-TH" sz="4000" b="1" dirty="0">
                <a:effectLst>
                  <a:outerShdw dist="38100" sx="1000" sy="1000" algn="tl">
                    <a:srgbClr val="000000"/>
                  </a:outerShdw>
                </a:effectLst>
                <a:latin typeface="TH SarabunPSK" panose="020B0500040200020003" pitchFamily="34" charset="-34"/>
                <a:cs typeface="TH SarabunPSK" panose="020B0500040200020003" pitchFamily="34" charset="-34"/>
              </a:rPr>
              <a:t>นิติวิทยาศาสตร์นิวเคลียร์ของประเทศ</a:t>
            </a:r>
            <a:endParaRPr lang="en-US" sz="4000" dirty="0">
              <a:latin typeface="TH SarabunPSK" panose="020B0500040200020003" pitchFamily="34" charset="-34"/>
              <a:cs typeface="TH SarabunPSK" panose="020B0500040200020003" pitchFamily="34" charset="-34"/>
            </a:endParaRPr>
          </a:p>
        </p:txBody>
      </p:sp>
      <p:pic>
        <p:nvPicPr>
          <p:cNvPr id="2" name="Picture 1">
            <a:extLst>
              <a:ext uri="{FF2B5EF4-FFF2-40B4-BE49-F238E27FC236}">
                <a16:creationId xmlns:a16="http://schemas.microsoft.com/office/drawing/2014/main" id="{1AA364D2-E7B3-4D93-829A-38C03DC1FC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8588" y="4037537"/>
            <a:ext cx="3973199" cy="2653874"/>
          </a:xfrm>
          <a:prstGeom prst="rect">
            <a:avLst/>
          </a:prstGeom>
        </p:spPr>
      </p:pic>
    </p:spTree>
    <p:extLst>
      <p:ext uri="{BB962C8B-B14F-4D97-AF65-F5344CB8AC3E}">
        <p14:creationId xmlns:p14="http://schemas.microsoft.com/office/powerpoint/2010/main" val="1938515748"/>
      </p:ext>
    </p:extLst>
  </p:cSld>
  <p:clrMapOvr>
    <a:masterClrMapping/>
  </p:clrMapOvr>
  <mc:AlternateContent xmlns:mc="http://schemas.openxmlformats.org/markup-compatibility/2006" xmlns:p14="http://schemas.microsoft.com/office/powerpoint/2010/main">
    <mc:Choice Requires="p14">
      <p:transition spd="slow" p14:dur="2000" advTm="97262"/>
    </mc:Choice>
    <mc:Fallback xmlns="">
      <p:transition spd="slow" advTm="97262"/>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ไดอะแกรม 4"/>
          <p:cNvGraphicFramePr/>
          <p:nvPr>
            <p:extLst>
              <p:ext uri="{D42A27DB-BD31-4B8C-83A1-F6EECF244321}">
                <p14:modId xmlns:p14="http://schemas.microsoft.com/office/powerpoint/2010/main" val="304841592"/>
              </p:ext>
            </p:extLst>
          </p:nvPr>
        </p:nvGraphicFramePr>
        <p:xfrm>
          <a:off x="0" y="1272229"/>
          <a:ext cx="9107822" cy="4761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9"/>
          <p:cNvSpPr txBox="1">
            <a:spLocks noChangeArrowheads="1"/>
          </p:cNvSpPr>
          <p:nvPr/>
        </p:nvSpPr>
        <p:spPr bwMode="auto">
          <a:xfrm>
            <a:off x="1115481" y="3369381"/>
            <a:ext cx="12602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1300" b="1" dirty="0">
                <a:solidFill>
                  <a:srgbClr val="C00000"/>
                </a:solidFill>
                <a:cs typeface="Angsana New" panose="02020603050405020304" pitchFamily="18" charset="-34"/>
              </a:rPr>
              <a:t>Gamma </a:t>
            </a:r>
          </a:p>
          <a:p>
            <a:pPr algn="ctr">
              <a:spcBef>
                <a:spcPct val="0"/>
              </a:spcBef>
              <a:buFontTx/>
              <a:buNone/>
            </a:pPr>
            <a:r>
              <a:rPr lang="en-US" sz="1300" b="1" dirty="0">
                <a:solidFill>
                  <a:srgbClr val="C00000"/>
                </a:solidFill>
                <a:cs typeface="Angsana New" panose="02020603050405020304" pitchFamily="18" charset="-34"/>
              </a:rPr>
              <a:t>Spectrometry</a:t>
            </a:r>
            <a:endParaRPr lang="th-TH" sz="1300" b="1" dirty="0">
              <a:solidFill>
                <a:srgbClr val="C00000"/>
              </a:solidFill>
              <a:cs typeface="Angsana New" panose="02020603050405020304" pitchFamily="18" charset="-34"/>
            </a:endParaRPr>
          </a:p>
        </p:txBody>
      </p:sp>
      <p:sp>
        <p:nvSpPr>
          <p:cNvPr id="13" name="TextBox 7"/>
          <p:cNvSpPr txBox="1">
            <a:spLocks noChangeArrowheads="1"/>
          </p:cNvSpPr>
          <p:nvPr/>
        </p:nvSpPr>
        <p:spPr bwMode="auto">
          <a:xfrm>
            <a:off x="7378909" y="5133703"/>
            <a:ext cx="76815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1300" b="1" dirty="0">
                <a:solidFill>
                  <a:srgbClr val="C00000"/>
                </a:solidFill>
                <a:cs typeface="Angsana New" panose="02020603050405020304" pitchFamily="18" charset="-34"/>
              </a:rPr>
              <a:t>ICP-MS</a:t>
            </a:r>
            <a:endParaRPr lang="th-TH" sz="1300" b="1" dirty="0">
              <a:solidFill>
                <a:srgbClr val="C00000"/>
              </a:solidFill>
              <a:cs typeface="Angsana New" panose="02020603050405020304" pitchFamily="18" charset="-34"/>
            </a:endParaRPr>
          </a:p>
        </p:txBody>
      </p:sp>
      <p:sp>
        <p:nvSpPr>
          <p:cNvPr id="14" name="TextBox 8"/>
          <p:cNvSpPr txBox="1">
            <a:spLocks noChangeArrowheads="1"/>
          </p:cNvSpPr>
          <p:nvPr/>
        </p:nvSpPr>
        <p:spPr bwMode="auto">
          <a:xfrm>
            <a:off x="6976789" y="3556709"/>
            <a:ext cx="76815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1300" b="1" dirty="0">
                <a:solidFill>
                  <a:srgbClr val="C00000"/>
                </a:solidFill>
                <a:cs typeface="Angsana New" panose="02020603050405020304" pitchFamily="18" charset="-34"/>
              </a:rPr>
              <a:t>ICP-MS</a:t>
            </a:r>
            <a:endParaRPr lang="th-TH" sz="1300" b="1" dirty="0">
              <a:solidFill>
                <a:srgbClr val="C00000"/>
              </a:solidFill>
              <a:cs typeface="Angsana New" panose="02020603050405020304" pitchFamily="18" charset="-34"/>
            </a:endParaRPr>
          </a:p>
        </p:txBody>
      </p:sp>
      <p:sp>
        <p:nvSpPr>
          <p:cNvPr id="15" name="TextBox 12"/>
          <p:cNvSpPr txBox="1">
            <a:spLocks noChangeArrowheads="1"/>
          </p:cNvSpPr>
          <p:nvPr/>
        </p:nvSpPr>
        <p:spPr bwMode="auto">
          <a:xfrm>
            <a:off x="2673822" y="2339229"/>
            <a:ext cx="5180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1300" b="1" dirty="0">
                <a:solidFill>
                  <a:srgbClr val="C00000"/>
                </a:solidFill>
                <a:cs typeface="Angsana New" panose="02020603050405020304" pitchFamily="18" charset="-34"/>
              </a:rPr>
              <a:t>XRF</a:t>
            </a:r>
            <a:endParaRPr lang="th-TH" sz="1300" b="1" dirty="0">
              <a:solidFill>
                <a:srgbClr val="C00000"/>
              </a:solidFill>
              <a:cs typeface="Angsana New" panose="02020603050405020304" pitchFamily="18" charset="-34"/>
            </a:endParaRPr>
          </a:p>
        </p:txBody>
      </p:sp>
      <p:sp>
        <p:nvSpPr>
          <p:cNvPr id="17" name="TextBox 10"/>
          <p:cNvSpPr txBox="1">
            <a:spLocks noChangeArrowheads="1"/>
          </p:cNvSpPr>
          <p:nvPr/>
        </p:nvSpPr>
        <p:spPr bwMode="auto">
          <a:xfrm>
            <a:off x="4271336" y="1898400"/>
            <a:ext cx="56515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1300" b="1" dirty="0">
                <a:solidFill>
                  <a:srgbClr val="C00000"/>
                </a:solidFill>
                <a:cs typeface="Angsana New" panose="02020603050405020304" pitchFamily="18" charset="-34"/>
              </a:rPr>
              <a:t>XRD</a:t>
            </a:r>
            <a:endParaRPr lang="th-TH" sz="1300" b="1" dirty="0">
              <a:solidFill>
                <a:srgbClr val="C00000"/>
              </a:solidFill>
              <a:cs typeface="Angsana New" panose="02020603050405020304" pitchFamily="18" charset="-34"/>
            </a:endParaRPr>
          </a:p>
        </p:txBody>
      </p:sp>
      <p:sp>
        <p:nvSpPr>
          <p:cNvPr id="18" name="TextBox 6"/>
          <p:cNvSpPr txBox="1">
            <a:spLocks noChangeArrowheads="1"/>
          </p:cNvSpPr>
          <p:nvPr/>
        </p:nvSpPr>
        <p:spPr bwMode="auto">
          <a:xfrm>
            <a:off x="5683233" y="2393997"/>
            <a:ext cx="9332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1300" b="1" dirty="0">
                <a:solidFill>
                  <a:srgbClr val="C00000"/>
                </a:solidFill>
                <a:cs typeface="Angsana New" panose="02020603050405020304" pitchFamily="18" charset="-34"/>
              </a:rPr>
              <a:t>SEM/EDX</a:t>
            </a:r>
            <a:endParaRPr lang="th-TH" sz="1300" b="1" dirty="0">
              <a:solidFill>
                <a:srgbClr val="C00000"/>
              </a:solidFill>
              <a:cs typeface="Angsana New" panose="02020603050405020304" pitchFamily="18" charset="-34"/>
            </a:endParaRPr>
          </a:p>
        </p:txBody>
      </p:sp>
      <p:sp>
        <p:nvSpPr>
          <p:cNvPr id="21" name="ตัวยึดหมายเลขภาพนิ่ง 20"/>
          <p:cNvSpPr>
            <a:spLocks noGrp="1"/>
          </p:cNvSpPr>
          <p:nvPr>
            <p:ph type="sldNum" sz="quarter" idx="12"/>
          </p:nvPr>
        </p:nvSpPr>
        <p:spPr>
          <a:xfrm>
            <a:off x="6976789" y="6367608"/>
            <a:ext cx="2057400" cy="365125"/>
          </a:xfrm>
        </p:spPr>
        <p:txBody>
          <a:bodyPr>
            <a:normAutofit/>
          </a:bodyPr>
          <a:lstStyle/>
          <a:p>
            <a:fld id="{5E46CCD9-D863-40B2-9447-AF6930A58916}" type="slidenum">
              <a:rPr lang="th-TH" sz="1600" b="1" smtClean="0">
                <a:solidFill>
                  <a:prstClr val="black"/>
                </a:solidFill>
              </a:rPr>
              <a:pPr/>
              <a:t>65</a:t>
            </a:fld>
            <a:endParaRPr lang="th-TH" sz="1600" b="1" dirty="0">
              <a:solidFill>
                <a:prstClr val="black"/>
              </a:solidFill>
            </a:endParaRPr>
          </a:p>
        </p:txBody>
      </p:sp>
      <p:sp>
        <p:nvSpPr>
          <p:cNvPr id="20" name="TextBox 9"/>
          <p:cNvSpPr txBox="1">
            <a:spLocks noChangeArrowheads="1"/>
          </p:cNvSpPr>
          <p:nvPr/>
        </p:nvSpPr>
        <p:spPr bwMode="auto">
          <a:xfrm>
            <a:off x="524435" y="4748331"/>
            <a:ext cx="16292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sz="1300" b="1" dirty="0">
                <a:solidFill>
                  <a:srgbClr val="C00000"/>
                </a:solidFill>
                <a:cs typeface="Angsana New" panose="02020603050405020304" pitchFamily="18" charset="-34"/>
              </a:rPr>
              <a:t>Handheld Radiation Detector </a:t>
            </a:r>
            <a:endParaRPr lang="th-TH" sz="1300" b="1" dirty="0">
              <a:solidFill>
                <a:srgbClr val="C00000"/>
              </a:solidFill>
              <a:cs typeface="Angsana New" panose="02020603050405020304" pitchFamily="18" charset="-34"/>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01" y="957278"/>
            <a:ext cx="1371600" cy="88919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9343" y="1750002"/>
            <a:ext cx="1371600" cy="881572"/>
          </a:xfrm>
          <a:prstGeom prst="rect">
            <a:avLst/>
          </a:prstGeom>
          <a:ln>
            <a:noFill/>
          </a:ln>
          <a:effectLst>
            <a:outerShdw blurRad="292100" dist="139700" dir="2700000" algn="tl" rotWithShape="0">
              <a:srgbClr val="333333">
                <a:alpha val="65000"/>
              </a:srgbClr>
            </a:outerShdw>
          </a:effectLst>
        </p:spPr>
      </p:pic>
      <p:pic>
        <p:nvPicPr>
          <p:cNvPr id="19" name="Picture 18" descr="C:\Users\Administrator\Desktop\20151019_072234.jpg">
            <a:extLst>
              <a:ext uri="{FF2B5EF4-FFF2-40B4-BE49-F238E27FC236}">
                <a16:creationId xmlns:a16="http://schemas.microsoft.com/office/drawing/2014/main" id="{6ED5F9F7-1222-44B5-9FEA-AD75F5957311}"/>
              </a:ext>
            </a:extLst>
          </p:cNvPr>
          <p:cNvPicPr>
            <a:picLocks noChangeAspect="1" noChangeArrowheads="1"/>
          </p:cNvPicPr>
          <p:nvPr/>
        </p:nvPicPr>
        <p:blipFill>
          <a:blip r:embed="rId9"/>
          <a:srcRect/>
          <a:stretch>
            <a:fillRect/>
          </a:stretch>
        </p:blipFill>
        <p:spPr bwMode="auto">
          <a:xfrm>
            <a:off x="7669343" y="963710"/>
            <a:ext cx="1371600" cy="772233"/>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84DD4C7F-A6F8-4E84-9DC1-A9AED9CE6DE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479" t="3685" r="29885"/>
          <a:stretch/>
        </p:blipFill>
        <p:spPr>
          <a:xfrm>
            <a:off x="2475667" y="5440828"/>
            <a:ext cx="914400" cy="1234918"/>
          </a:xfrm>
          <a:prstGeom prst="ellipse">
            <a:avLst/>
          </a:prstGeom>
          <a:ln>
            <a:noFill/>
          </a:ln>
          <a:effectLst>
            <a:softEdge rad="112500"/>
          </a:effectLst>
        </p:spPr>
      </p:pic>
      <p:pic>
        <p:nvPicPr>
          <p:cNvPr id="24" name="Picture 4" descr="C:\Users\Administrator\Desktop\DSC07812.jpg">
            <a:extLst>
              <a:ext uri="{FF2B5EF4-FFF2-40B4-BE49-F238E27FC236}">
                <a16:creationId xmlns:a16="http://schemas.microsoft.com/office/drawing/2014/main" id="{591C5238-97E0-452E-8182-3D3CB56DB5D8}"/>
              </a:ext>
            </a:extLst>
          </p:cNvPr>
          <p:cNvPicPr>
            <a:picLocks noChangeAspect="1" noChangeArrowheads="1"/>
          </p:cNvPicPr>
          <p:nvPr/>
        </p:nvPicPr>
        <p:blipFill>
          <a:blip r:embed="rId11"/>
          <a:srcRect/>
          <a:stretch>
            <a:fillRect/>
          </a:stretch>
        </p:blipFill>
        <p:spPr bwMode="auto">
          <a:xfrm>
            <a:off x="94911" y="1860530"/>
            <a:ext cx="1371600" cy="771087"/>
          </a:xfrm>
          <a:prstGeom prst="rect">
            <a:avLst/>
          </a:prstGeom>
          <a:noFill/>
          <a:ln>
            <a:noFill/>
          </a:ln>
        </p:spPr>
        <p:style>
          <a:lnRef idx="2">
            <a:schemeClr val="accent4"/>
          </a:lnRef>
          <a:fillRef idx="1">
            <a:schemeClr val="lt1"/>
          </a:fillRef>
          <a:effectRef idx="0">
            <a:schemeClr val="accent4"/>
          </a:effectRef>
          <a:fontRef idx="minor">
            <a:schemeClr val="dk1"/>
          </a:fontRef>
        </p:style>
      </p:pic>
      <p:pic>
        <p:nvPicPr>
          <p:cNvPr id="25" name="Picture 24">
            <a:extLst>
              <a:ext uri="{FF2B5EF4-FFF2-40B4-BE49-F238E27FC236}">
                <a16:creationId xmlns:a16="http://schemas.microsoft.com/office/drawing/2014/main" id="{B20BA042-2490-40AA-A51E-49F13DF6FF5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603" r="29285"/>
          <a:stretch/>
        </p:blipFill>
        <p:spPr>
          <a:xfrm>
            <a:off x="97801" y="2706068"/>
            <a:ext cx="693947" cy="1097280"/>
          </a:xfrm>
          <a:prstGeom prst="rect">
            <a:avLst/>
          </a:prstGeom>
          <a:ln>
            <a:solidFill>
              <a:schemeClr val="accent2">
                <a:lumMod val="60000"/>
                <a:lumOff val="40000"/>
              </a:schemeClr>
            </a:solidFill>
          </a:ln>
          <a:effectLst>
            <a:outerShdw blurRad="292100" dist="139700" dir="2700000" algn="tl" rotWithShape="0">
              <a:srgbClr val="333333">
                <a:alpha val="65000"/>
              </a:srgbClr>
            </a:outerShdw>
          </a:effectLst>
        </p:spPr>
      </p:pic>
      <p:sp>
        <p:nvSpPr>
          <p:cNvPr id="4" name="TextBox 3"/>
          <p:cNvSpPr txBox="1"/>
          <p:nvPr/>
        </p:nvSpPr>
        <p:spPr>
          <a:xfrm>
            <a:off x="2153674" y="121090"/>
            <a:ext cx="5359159" cy="707886"/>
          </a:xfrm>
          <a:prstGeom prst="rect">
            <a:avLst/>
          </a:prstGeom>
          <a:noFill/>
        </p:spPr>
        <p:txBody>
          <a:bodyPr wrap="none" rtlCol="0">
            <a:spAutoFit/>
          </a:bodyPr>
          <a:lstStyle/>
          <a:p>
            <a:r>
              <a:rPr lang="th-TH" sz="4000" b="1" dirty="0" smtClean="0">
                <a:latin typeface="TH SarabunPSK" panose="020B0500040200020003" pitchFamily="34" charset="-34"/>
                <a:cs typeface="TH SarabunPSK" panose="020B0500040200020003" pitchFamily="34" charset="-34"/>
              </a:rPr>
              <a:t>นิติวิทยาศาสตร์นิวเคลียร์ของประเทศ</a:t>
            </a:r>
            <a:endParaRPr lang="en-US" sz="4000" b="1" dirty="0">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1466954389"/>
      </p:ext>
    </p:extLst>
  </p:cSld>
  <p:clrMapOvr>
    <a:masterClrMapping/>
  </p:clrMapOvr>
  <mc:AlternateContent xmlns:mc="http://schemas.openxmlformats.org/markup-compatibility/2006" xmlns:p14="http://schemas.microsoft.com/office/powerpoint/2010/main">
    <mc:Choice Requires="p14">
      <p:transition spd="slow" p14:dur="2000" advTm="17786"/>
    </mc:Choice>
    <mc:Fallback xmlns="">
      <p:transition spd="slow" advTm="17786"/>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4BE401-40E7-42A5-826D-B7266E14A2DE}" type="slidenum">
              <a:rPr lang="th-TH" smtClean="0"/>
              <a:t>66</a:t>
            </a:fld>
            <a:endParaRPr lang="th-TH"/>
          </a:p>
        </p:txBody>
      </p:sp>
      <p:pic>
        <p:nvPicPr>
          <p:cNvPr id="1026" name="Picture 2" descr="à¸£à¸¹à¸à¸ à¸²à¸à¸à¸µà¹à¹à¸à¸µà¹à¸¢à¸§à¸à¹à¸­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854" y="1769852"/>
            <a:ext cx="3313199" cy="33182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9150" y="2767280"/>
            <a:ext cx="2143537" cy="1323439"/>
          </a:xfrm>
          <a:prstGeom prst="rect">
            <a:avLst/>
          </a:prstGeom>
          <a:noFill/>
        </p:spPr>
        <p:txBody>
          <a:bodyPr wrap="none" rtlCol="0">
            <a:spAutoFit/>
          </a:bodyPr>
          <a:lstStyle/>
          <a:p>
            <a:pPr algn="ctr"/>
            <a:r>
              <a:rPr lang="en-US" sz="8000" b="1" dirty="0">
                <a:latin typeface="TH SarabunPSK" panose="020B0500040200020003" pitchFamily="34" charset="-34"/>
                <a:cs typeface="TH SarabunPSK" panose="020B0500040200020003" pitchFamily="34" charset="-34"/>
              </a:rPr>
              <a:t>Q &amp; A</a:t>
            </a:r>
            <a:endParaRPr lang="th-TH" sz="8000" b="1" dirty="0">
              <a:latin typeface="TH SarabunPSK" panose="020B0500040200020003" pitchFamily="34" charset="-34"/>
              <a:cs typeface="TH SarabunPSK" panose="020B0500040200020003" pitchFamily="34" charset="-34"/>
            </a:endParaRPr>
          </a:p>
        </p:txBody>
      </p:sp>
      <p:sp>
        <p:nvSpPr>
          <p:cNvPr id="6" name="กล่องข้อความ 5">
            <a:extLst>
              <a:ext uri="{FF2B5EF4-FFF2-40B4-BE49-F238E27FC236}">
                <a16:creationId xmlns:a16="http://schemas.microsoft.com/office/drawing/2014/main" id="{72914C43-CB7E-497C-B908-4F89475D549D}"/>
              </a:ext>
            </a:extLst>
          </p:cNvPr>
          <p:cNvSpPr txBox="1"/>
          <p:nvPr/>
        </p:nvSpPr>
        <p:spPr>
          <a:xfrm>
            <a:off x="1824419" y="4090719"/>
            <a:ext cx="2356351" cy="369332"/>
          </a:xfrm>
          <a:prstGeom prst="rect">
            <a:avLst/>
          </a:prstGeom>
          <a:noFill/>
        </p:spPr>
        <p:txBody>
          <a:bodyPr wrap="none" rtlCol="0">
            <a:spAutoFit/>
          </a:bodyPr>
          <a:lstStyle/>
          <a:p>
            <a:r>
              <a:rPr lang="en-US" b="1" dirty="0">
                <a:solidFill>
                  <a:srgbClr val="3333CC"/>
                </a:solidFill>
              </a:rPr>
              <a:t>harinate.m@oap.go.th</a:t>
            </a:r>
            <a:endParaRPr lang="th-TH" b="1" dirty="0">
              <a:solidFill>
                <a:srgbClr val="3333CC"/>
              </a:solidFill>
            </a:endParaRPr>
          </a:p>
        </p:txBody>
      </p:sp>
    </p:spTree>
    <p:extLst>
      <p:ext uri="{BB962C8B-B14F-4D97-AF65-F5344CB8AC3E}">
        <p14:creationId xmlns:p14="http://schemas.microsoft.com/office/powerpoint/2010/main" val="2933149997"/>
      </p:ext>
    </p:extLst>
  </p:cSld>
  <p:clrMapOvr>
    <a:masterClrMapping/>
  </p:clrMapOvr>
  <mc:AlternateContent xmlns:mc="http://schemas.openxmlformats.org/markup-compatibility/2006" xmlns:p14="http://schemas.microsoft.com/office/powerpoint/2010/main">
    <mc:Choice Requires="p14">
      <p:transition spd="slow" p14:dur="2000" advTm="2621"/>
    </mc:Choice>
    <mc:Fallback xmlns="">
      <p:transition spd="slow" advTm="262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p:cNvSpPr>
            <a:spLocks noGrp="1"/>
          </p:cNvSpPr>
          <p:nvPr>
            <p:ph type="sldNum" sz="quarter" idx="12"/>
          </p:nvPr>
        </p:nvSpPr>
        <p:spPr>
          <a:xfrm>
            <a:off x="6936921" y="6356351"/>
            <a:ext cx="2057400" cy="365125"/>
          </a:xfrm>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46CCD9-D863-40B2-9447-AF6930A58916}"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304020202020204" pitchFamily="34" charset="-34"/>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th-TH" sz="1200" b="0" i="0" u="none" strike="noStrike" kern="1200" cap="none" spc="0" normalizeH="0" baseline="0" noProof="0" dirty="0">
              <a:ln>
                <a:noFill/>
              </a:ln>
              <a:solidFill>
                <a:prstClr val="black"/>
              </a:solidFill>
              <a:effectLst/>
              <a:uLnTx/>
              <a:uFillTx/>
              <a:latin typeface="Calibri"/>
              <a:ea typeface="+mn-ea"/>
              <a:cs typeface="Cordia New" panose="020B0304020202020204" pitchFamily="34" charset="-34"/>
            </a:endParaRPr>
          </a:p>
        </p:txBody>
      </p:sp>
      <p:sp>
        <p:nvSpPr>
          <p:cNvPr id="44" name="TextBox 43"/>
          <p:cNvSpPr txBox="1"/>
          <p:nvPr/>
        </p:nvSpPr>
        <p:spPr>
          <a:xfrm>
            <a:off x="934178" y="97971"/>
            <a:ext cx="828752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h-TH" sz="4000" b="1"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เหตุการณ์ที่เกี่ยวข้องกับความมั่นคงปลอดภัยทางนิวเคลียร์</a:t>
            </a:r>
          </a:p>
        </p:txBody>
      </p:sp>
      <p:graphicFrame>
        <p:nvGraphicFramePr>
          <p:cNvPr id="4" name="Diagram 3"/>
          <p:cNvGraphicFramePr/>
          <p:nvPr/>
        </p:nvGraphicFramePr>
        <p:xfrm>
          <a:off x="0" y="1690254"/>
          <a:ext cx="9221700" cy="3699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5298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Group 2"/>
          <p:cNvGraphicFramePr>
            <a:graphicFrameLocks noGrp="1"/>
          </p:cNvGraphicFramePr>
          <p:nvPr>
            <p:ph type="tbl" idx="1"/>
          </p:nvPr>
        </p:nvGraphicFramePr>
        <p:xfrm>
          <a:off x="166257" y="1132508"/>
          <a:ext cx="8783780" cy="4674248"/>
        </p:xfrm>
        <a:graphic>
          <a:graphicData uri="http://schemas.openxmlformats.org/drawingml/2006/table">
            <a:tbl>
              <a:tblPr/>
              <a:tblGrid>
                <a:gridCol w="2050470">
                  <a:extLst>
                    <a:ext uri="{9D8B030D-6E8A-4147-A177-3AD203B41FA5}">
                      <a16:colId xmlns:a16="http://schemas.microsoft.com/office/drawing/2014/main" val="20000"/>
                    </a:ext>
                  </a:extLst>
                </a:gridCol>
                <a:gridCol w="2471618">
                  <a:extLst>
                    <a:ext uri="{9D8B030D-6E8A-4147-A177-3AD203B41FA5}">
                      <a16:colId xmlns:a16="http://schemas.microsoft.com/office/drawing/2014/main" val="20001"/>
                    </a:ext>
                  </a:extLst>
                </a:gridCol>
                <a:gridCol w="2259210">
                  <a:extLst>
                    <a:ext uri="{9D8B030D-6E8A-4147-A177-3AD203B41FA5}">
                      <a16:colId xmlns:a16="http://schemas.microsoft.com/office/drawing/2014/main" val="20002"/>
                    </a:ext>
                  </a:extLst>
                </a:gridCol>
                <a:gridCol w="2002482">
                  <a:extLst>
                    <a:ext uri="{9D8B030D-6E8A-4147-A177-3AD203B41FA5}">
                      <a16:colId xmlns:a16="http://schemas.microsoft.com/office/drawing/2014/main" val="20003"/>
                    </a:ext>
                  </a:extLst>
                </a:gridCol>
              </a:tblGrid>
              <a:tr h="615989">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th-TH" sz="2800" b="1"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คุณลักษณะ</a:t>
                      </a:r>
                      <a:endParaRPr kumimoji="0" lang="en-GB" sz="2800" b="1"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endParaRPr>
                    </a:p>
                  </a:txBody>
                  <a:tcPr marL="86521" marR="86521" marT="43260" marB="4326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rPr>
                        <a:t>Nuclear Weapon</a:t>
                      </a:r>
                    </a:p>
                  </a:txBody>
                  <a:tcPr marL="86521" marR="86521" marT="43260" marB="4326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rPr>
                        <a:t>IND</a:t>
                      </a:r>
                    </a:p>
                  </a:txBody>
                  <a:tcPr marL="86521" marR="86521" marT="43260" marB="4326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rPr>
                        <a:t>RDD</a:t>
                      </a:r>
                    </a:p>
                  </a:txBody>
                  <a:tcPr marL="86521" marR="86521" marT="43260" marB="4326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039091">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th-TH"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rPr>
                        <a:t>วัสดุ</a:t>
                      </a:r>
                      <a:endParaRPr kumimoji="0" lang="en-US"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endParaRPr>
                    </a:p>
                  </a:txBody>
                  <a:tcPr marL="86521" marR="86521" marT="43260" marB="4326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Weapons grade-Pu or </a:t>
                      </a:r>
                    </a:p>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HEU (&gt;90%)</a:t>
                      </a:r>
                    </a:p>
                  </a:txBody>
                  <a:tcPr marL="86521" marR="86521" marT="43260" marB="4326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Commercial Pu </a:t>
                      </a:r>
                    </a:p>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or HEU</a:t>
                      </a:r>
                    </a:p>
                  </a:txBody>
                  <a:tcPr marL="86521" marR="86521" marT="43260" marB="4326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Radioactive source</a:t>
                      </a:r>
                    </a:p>
                  </a:txBody>
                  <a:tcPr marL="86521" marR="86521" marT="43260" marB="4326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78043">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th-TH"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rPr>
                        <a:t>การจัดหาวัสดุ</a:t>
                      </a:r>
                      <a:endParaRPr kumimoji="0" lang="en-US"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endParaRPr>
                    </a:p>
                  </a:txBody>
                  <a:tcPr marL="86521" marR="86521" marT="43260" marB="4326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th-TH"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ทางทหาร</a:t>
                      </a:r>
                      <a:endPar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endParaRPr>
                    </a:p>
                  </a:txBody>
                  <a:tcPr marL="86521" marR="86521" marT="43260" marB="4326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th-TH"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วัฎจักรเชื้อเพลิงนิวเคลียร์</a:t>
                      </a:r>
                      <a:endPar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endParaRPr>
                    </a:p>
                  </a:txBody>
                  <a:tcPr marL="86521" marR="86521" marT="43260" marB="4326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th-TH"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ทางการค้า</a:t>
                      </a:r>
                      <a:endPar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endParaRPr>
                    </a:p>
                  </a:txBody>
                  <a:tcPr marL="86521" marR="86521" marT="43260" marB="4326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03960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th-TH"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rPr>
                        <a:t>รัศมีการระเบิด</a:t>
                      </a:r>
                      <a:endParaRPr kumimoji="0" lang="en-US"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endParaRPr>
                    </a:p>
                  </a:txBody>
                  <a:tcPr marL="82589" marR="82589" marT="41294" marB="4129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7 km</a:t>
                      </a:r>
                    </a:p>
                  </a:txBody>
                  <a:tcPr marL="82589" marR="82589" marT="41294" marB="4129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&lt; 1 km</a:t>
                      </a:r>
                    </a:p>
                  </a:txBody>
                  <a:tcPr marL="82589" marR="82589" marT="41294" marB="4129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100 m</a:t>
                      </a:r>
                    </a:p>
                  </a:txBody>
                  <a:tcPr marL="82589" marR="82589" marT="41294" marB="4129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220620966"/>
                  </a:ext>
                </a:extLst>
              </a:tr>
              <a:tr h="1039604">
                <a:tc>
                  <a:txBody>
                    <a:bodyPr/>
                    <a:lstStyle/>
                    <a:p>
                      <a:pPr marL="0" marR="0" lvl="0" indent="0" algn="ctr" defTabSz="966788" rtl="0" eaLnBrk="1" fontAlgn="base" latinLnBrk="0" hangingPunct="1">
                        <a:lnSpc>
                          <a:spcPct val="100000"/>
                        </a:lnSpc>
                        <a:spcBef>
                          <a:spcPct val="20000"/>
                        </a:spcBef>
                        <a:spcAft>
                          <a:spcPct val="0"/>
                        </a:spcAft>
                        <a:buClrTx/>
                        <a:buSzTx/>
                        <a:buFontTx/>
                        <a:buNone/>
                        <a:tabLst/>
                      </a:pPr>
                      <a:r>
                        <a:rPr kumimoji="0" lang="th-TH"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rPr>
                        <a:t>การสูญเสียชีวิตแบบฉับพลัน</a:t>
                      </a:r>
                      <a:endParaRPr kumimoji="0" lang="en-US" sz="2800" b="1" i="0" u="none" strike="noStrike" cap="none" normalizeH="0" baseline="0" dirty="0">
                        <a:ln>
                          <a:noFill/>
                        </a:ln>
                        <a:solidFill>
                          <a:srgbClr val="990000"/>
                        </a:solidFill>
                        <a:effectLst/>
                        <a:latin typeface="TH SarabunPSK" panose="020B0500040200020003" pitchFamily="34" charset="-34"/>
                        <a:cs typeface="TH SarabunPSK" panose="020B0500040200020003" pitchFamily="34" charset="-34"/>
                      </a:endParaRPr>
                    </a:p>
                  </a:txBody>
                  <a:tcPr marL="82589" marR="82589" marT="41294" marB="41294"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50,000</a:t>
                      </a:r>
                    </a:p>
                  </a:txBody>
                  <a:tcPr marL="82589" marR="82589" marT="41294" marB="4129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&lt; 2,000</a:t>
                      </a:r>
                    </a:p>
                  </a:txBody>
                  <a:tcPr marL="82589" marR="82589" marT="41294" marB="41294"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66788" rtl="0" eaLnBrk="1" fontAlgn="base" latinLnBrk="0" hangingPunct="1">
                        <a:lnSpc>
                          <a:spcPct val="100000"/>
                        </a:lnSpc>
                        <a:spcBef>
                          <a:spcPct val="20000"/>
                        </a:spcBef>
                        <a:spcAft>
                          <a:spcPct val="0"/>
                        </a:spcAft>
                        <a:buClrTx/>
                        <a:buSzTx/>
                        <a:buFontTx/>
                        <a:buNone/>
                        <a:tabLst/>
                      </a:pPr>
                      <a:r>
                        <a:rPr kumimoji="0" lang="th-TH"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rPr>
                        <a:t>ขึ้นอยู่กับการระเบิด</a:t>
                      </a:r>
                      <a:endParaRPr kumimoji="0" lang="en-US" sz="2800" b="0" i="0" u="none" strike="noStrike" cap="none" normalizeH="0" baseline="0" dirty="0">
                        <a:ln>
                          <a:noFill/>
                        </a:ln>
                        <a:solidFill>
                          <a:schemeClr val="tx1"/>
                        </a:solidFill>
                        <a:effectLst/>
                        <a:latin typeface="TH SarabunPSK" panose="020B0500040200020003" pitchFamily="34" charset="-34"/>
                        <a:cs typeface="TH SarabunPSK" panose="020B0500040200020003" pitchFamily="34" charset="-34"/>
                      </a:endParaRPr>
                    </a:p>
                  </a:txBody>
                  <a:tcPr marL="82589" marR="82589" marT="41294" marB="41294"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653993240"/>
                  </a:ext>
                </a:extLst>
              </a:tr>
            </a:tbl>
          </a:graphicData>
        </a:graphic>
      </p:graphicFrame>
      <p:sp>
        <p:nvSpPr>
          <p:cNvPr id="21539" name="Slide Number Placeholder 2"/>
          <p:cNvSpPr>
            <a:spLocks noGrp="1"/>
          </p:cNvSpPr>
          <p:nvPr>
            <p:ph type="sldNum" sz="quarter" idx="11"/>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AD5D1B-5ED7-47E6-B10C-6C6C78527EDF}" type="slidenum">
              <a:rPr lang="en-US" altLang="en-US"/>
              <a:pPr eaLnBrk="1" hangingPunct="1"/>
              <a:t>8</a:t>
            </a:fld>
            <a:endParaRPr lang="en-US" altLang="en-US"/>
          </a:p>
        </p:txBody>
      </p:sp>
      <p:sp>
        <p:nvSpPr>
          <p:cNvPr id="5" name="TextBox 4"/>
          <p:cNvSpPr txBox="1"/>
          <p:nvPr/>
        </p:nvSpPr>
        <p:spPr>
          <a:xfrm>
            <a:off x="587870" y="76797"/>
            <a:ext cx="8287523"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h-TH" sz="4200" b="1"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คุณลักษณะของระเบิดประเภทต่าง</a:t>
            </a:r>
            <a:r>
              <a:rPr kumimoji="0" lang="th-TH" sz="4200" b="1" i="0" u="none" strike="noStrike" kern="1200" cap="none" spc="0" normalizeH="0" noProof="0" dirty="0">
                <a:ln>
                  <a:noFill/>
                </a:ln>
                <a:solidFill>
                  <a:prstClr val="black"/>
                </a:solidFill>
                <a:effectLst/>
                <a:uLnTx/>
                <a:uFillTx/>
                <a:latin typeface="TH SarabunPSK" panose="020B0500040200020003" pitchFamily="34" charset="-34"/>
                <a:ea typeface="+mn-ea"/>
                <a:cs typeface="TH SarabunPSK" panose="020B0500040200020003" pitchFamily="34" charset="-34"/>
              </a:rPr>
              <a:t> ๆ </a:t>
            </a:r>
            <a:endParaRPr kumimoji="0" lang="th-TH" sz="4200" b="1" i="0" u="none" strike="noStrike" kern="1200" cap="none" spc="0" normalizeH="0" baseline="0" noProof="0" dirty="0">
              <a:ln>
                <a:noFill/>
              </a:ln>
              <a:solidFill>
                <a:prstClr val="black"/>
              </a:solidFill>
              <a:effectLst/>
              <a:uLnTx/>
              <a:uFillTx/>
              <a:latin typeface="TH SarabunPSK" panose="020B0500040200020003" pitchFamily="34" charset="-34"/>
              <a:ea typeface="+mn-ea"/>
              <a:cs typeface="TH SarabunPSK" panose="020B0500040200020003" pitchFamily="34" charset="-34"/>
            </a:endParaRPr>
          </a:p>
        </p:txBody>
      </p:sp>
    </p:spTree>
    <p:extLst>
      <p:ext uri="{BB962C8B-B14F-4D97-AF65-F5344CB8AC3E}">
        <p14:creationId xmlns:p14="http://schemas.microsoft.com/office/powerpoint/2010/main" val="417796027"/>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กล่องข้อความ 14">
            <a:extLst>
              <a:ext uri="{FF2B5EF4-FFF2-40B4-BE49-F238E27FC236}">
                <a16:creationId xmlns:a16="http://schemas.microsoft.com/office/drawing/2014/main" id="{E5DA9F6D-AA52-406C-812C-196A8F9A0372}"/>
              </a:ext>
            </a:extLst>
          </p:cNvPr>
          <p:cNvSpPr txBox="1"/>
          <p:nvPr/>
        </p:nvSpPr>
        <p:spPr>
          <a:xfrm>
            <a:off x="-2" y="6088423"/>
            <a:ext cx="91440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h-TH" sz="2200" dirty="0"/>
              <a:t>ที่มา</a:t>
            </a:r>
            <a:r>
              <a:rPr lang="en-US" dirty="0"/>
              <a:t>: Train-the-Trainer on Radiation Detection Techniques </a:t>
            </a:r>
          </a:p>
          <a:p>
            <a:pPr algn="ctr"/>
            <a:r>
              <a:rPr lang="en-US" dirty="0"/>
              <a:t>and Procedures for the Region of SEA, </a:t>
            </a:r>
            <a:r>
              <a:rPr lang="en-US" dirty="0" err="1"/>
              <a:t>Ispra</a:t>
            </a:r>
            <a:r>
              <a:rPr lang="en-US" dirty="0"/>
              <a:t> 15-19th June 2015.</a:t>
            </a:r>
          </a:p>
        </p:txBody>
      </p:sp>
      <p:sp>
        <p:nvSpPr>
          <p:cNvPr id="2" name="Title 1"/>
          <p:cNvSpPr>
            <a:spLocks noGrp="1"/>
          </p:cNvSpPr>
          <p:nvPr>
            <p:ph type="title"/>
          </p:nvPr>
        </p:nvSpPr>
        <p:spPr>
          <a:xfrm>
            <a:off x="2187511" y="174965"/>
            <a:ext cx="4768975" cy="609600"/>
          </a:xfrm>
        </p:spPr>
        <p:txBody>
          <a:bodyPr>
            <a:noAutofit/>
          </a:bodyPr>
          <a:lstStyle/>
          <a:p>
            <a:pPr algn="ctr"/>
            <a:r>
              <a:rPr lang="th-TH" sz="4200" b="1" dirty="0">
                <a:latin typeface="TH SarabunPSK" panose="020B0500040200020003" pitchFamily="34" charset="-34"/>
                <a:cs typeface="TH SarabunPSK" panose="020B0500040200020003" pitchFamily="34" charset="-34"/>
              </a:rPr>
              <a:t>อาวุธนิวเคลียร์</a:t>
            </a:r>
            <a:endParaRPr lang="en-US" sz="4200" b="1" dirty="0">
              <a:latin typeface="TH SarabunPSK" panose="020B0500040200020003" pitchFamily="34" charset="-34"/>
              <a:cs typeface="TH SarabunPSK" panose="020B0500040200020003" pitchFamily="34" charset="-34"/>
            </a:endParaRPr>
          </a:p>
        </p:txBody>
      </p:sp>
      <p:sp>
        <p:nvSpPr>
          <p:cNvPr id="3" name="Slide Number Placeholder 2"/>
          <p:cNvSpPr>
            <a:spLocks noGrp="1"/>
          </p:cNvSpPr>
          <p:nvPr>
            <p:ph type="sldNum" sz="quarter" idx="4294967295"/>
          </p:nvPr>
        </p:nvSpPr>
        <p:spPr>
          <a:xfrm>
            <a:off x="8138160" y="6492240"/>
            <a:ext cx="914400" cy="274320"/>
          </a:xfrm>
          <a:prstGeom prst="rect">
            <a:avLst/>
          </a:prstGeom>
        </p:spPr>
        <p:txBody>
          <a:bodyPr/>
          <a:lstStyle>
            <a:defPPr>
              <a:defRPr lang="en-US"/>
            </a:defPPr>
            <a:lvl1pPr algn="r" rtl="0" fontAlgn="base">
              <a:spcBef>
                <a:spcPct val="0"/>
              </a:spcBef>
              <a:spcAft>
                <a:spcPct val="0"/>
              </a:spcAft>
              <a:defRPr sz="1200" b="0"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01AD2650-580B-4070-8A05-6C3080CFEDE5}" type="slidenum">
              <a:rPr lang="en-US" smtClean="0"/>
              <a:pPr>
                <a:defRPr/>
              </a:pPr>
              <a:t>9</a:t>
            </a:fld>
            <a:endParaRPr lang="en-US"/>
          </a:p>
        </p:txBody>
      </p:sp>
      <p:pic>
        <p:nvPicPr>
          <p:cNvPr id="9" name="Picture 5" descr="225px-Nagasakibo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469" y="1560572"/>
            <a:ext cx="2515903" cy="300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381195" y="4885669"/>
            <a:ext cx="2653845" cy="646331"/>
          </a:xfrm>
          <a:prstGeom prst="rect">
            <a:avLst/>
          </a:prstGeom>
        </p:spPr>
        <p:txBody>
          <a:bodyPr wrap="square">
            <a:spAutoFit/>
          </a:bodyPr>
          <a:lstStyle/>
          <a:p>
            <a:r>
              <a:rPr lang="en-US" dirty="0"/>
              <a:t>Cloud from Fat Man bomb</a:t>
            </a:r>
          </a:p>
          <a:p>
            <a:r>
              <a:rPr lang="en-US" dirty="0"/>
              <a:t>August 9, 1945</a:t>
            </a:r>
          </a:p>
        </p:txBody>
      </p:sp>
      <p:grpSp>
        <p:nvGrpSpPr>
          <p:cNvPr id="13" name="Group 12"/>
          <p:cNvGrpSpPr/>
          <p:nvPr/>
        </p:nvGrpSpPr>
        <p:grpSpPr>
          <a:xfrm>
            <a:off x="111524" y="996413"/>
            <a:ext cx="3202522" cy="2385244"/>
            <a:chOff x="5394960" y="914400"/>
            <a:chExt cx="3202522" cy="2385244"/>
          </a:xfrm>
        </p:grpSpPr>
        <p:sp>
          <p:nvSpPr>
            <p:cNvPr id="14" name="Rectangle 11"/>
            <p:cNvSpPr>
              <a:spLocks noChangeArrowheads="1"/>
            </p:cNvSpPr>
            <p:nvPr/>
          </p:nvSpPr>
          <p:spPr bwMode="auto">
            <a:xfrm>
              <a:off x="5397082" y="2930312"/>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Fat Man bomb</a:t>
              </a:r>
            </a:p>
          </p:txBody>
        </p:sp>
        <p:pic>
          <p:nvPicPr>
            <p:cNvPr id="15" name="Picture 14" descr="Fat Man.jpg"/>
            <p:cNvPicPr>
              <a:picLocks/>
            </p:cNvPicPr>
            <p:nvPr/>
          </p:nvPicPr>
          <p:blipFill>
            <a:blip r:embed="rId6" cstate="print"/>
            <a:stretch>
              <a:fillRect/>
            </a:stretch>
          </p:blipFill>
          <p:spPr>
            <a:xfrm>
              <a:off x="5394960" y="914400"/>
              <a:ext cx="3200400" cy="2011680"/>
            </a:xfrm>
            <a:prstGeom prst="rect">
              <a:avLst/>
            </a:prstGeom>
            <a:effectLst>
              <a:outerShdw blurRad="50800" dist="38100" dir="2700000" algn="tl" rotWithShape="0">
                <a:prstClr val="black">
                  <a:alpha val="40000"/>
                </a:prstClr>
              </a:outerShdw>
            </a:effectLst>
          </p:spPr>
        </p:pic>
      </p:grpSp>
      <p:pic>
        <p:nvPicPr>
          <p:cNvPr id="16" name="Picture 15" descr="Nagasaki.jpg"/>
          <p:cNvPicPr>
            <a:picLocks/>
          </p:cNvPicPr>
          <p:nvPr/>
        </p:nvPicPr>
        <p:blipFill>
          <a:blip r:embed="rId7" cstate="print"/>
          <a:stretch>
            <a:fillRect/>
          </a:stretch>
        </p:blipFill>
        <p:spPr>
          <a:xfrm>
            <a:off x="6035040" y="2704047"/>
            <a:ext cx="3017520" cy="2377440"/>
          </a:xfrm>
          <a:prstGeom prst="rect">
            <a:avLst/>
          </a:prstGeom>
          <a:effectLst>
            <a:outerShdw blurRad="50800" dist="38100" dir="2700000" algn="tl" rotWithShape="0">
              <a:prstClr val="black">
                <a:alpha val="40000"/>
              </a:prstClr>
            </a:outerShdw>
          </a:effectLst>
        </p:spPr>
      </p:pic>
      <p:sp>
        <p:nvSpPr>
          <p:cNvPr id="18" name="Rectangle 11"/>
          <p:cNvSpPr>
            <a:spLocks noChangeArrowheads="1"/>
          </p:cNvSpPr>
          <p:nvPr/>
        </p:nvSpPr>
        <p:spPr bwMode="auto">
          <a:xfrm>
            <a:off x="6831795" y="5285206"/>
            <a:ext cx="201168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Nagasaki, Japan after bomb</a:t>
            </a:r>
          </a:p>
        </p:txBody>
      </p:sp>
    </p:spTree>
    <p:custDataLst>
      <p:tags r:id="rId1"/>
    </p:custDataLst>
    <p:extLst>
      <p:ext uri="{BB962C8B-B14F-4D97-AF65-F5344CB8AC3E}">
        <p14:creationId xmlns:p14="http://schemas.microsoft.com/office/powerpoint/2010/main" val="27076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ธีมของ Office">
  <a:themeElements>
    <a:clrScheme name="ธีมของ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ธีมของ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ธีมของ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8196</TotalTime>
  <Words>4651</Words>
  <Application>Microsoft Office PowerPoint</Application>
  <PresentationFormat>On-screen Show (4:3)</PresentationFormat>
  <Paragraphs>800</Paragraphs>
  <Slides>66</Slides>
  <Notes>49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66</vt:i4>
      </vt:variant>
    </vt:vector>
  </HeadingPairs>
  <TitlesOfParts>
    <vt:vector size="85" baseType="lpstr">
      <vt:lpstr>ＭＳ Ｐゴシック</vt:lpstr>
      <vt:lpstr>SimSun</vt:lpstr>
      <vt:lpstr>Angsana New</vt:lpstr>
      <vt:lpstr>AngsanaUPC</vt:lpstr>
      <vt:lpstr>Arial</vt:lpstr>
      <vt:lpstr>Calibri</vt:lpstr>
      <vt:lpstr>Calibri Light</vt:lpstr>
      <vt:lpstr>Comic Sans MS</vt:lpstr>
      <vt:lpstr>Cordia New</vt:lpstr>
      <vt:lpstr>FreesiaUPC</vt:lpstr>
      <vt:lpstr>Helvetica</vt:lpstr>
      <vt:lpstr>Symbol</vt:lpstr>
      <vt:lpstr>Tahoma</vt:lpstr>
      <vt:lpstr>TH Sarabun New</vt:lpstr>
      <vt:lpstr>TH SarabunPSK</vt:lpstr>
      <vt:lpstr>Times</vt:lpstr>
      <vt:lpstr>Times New Roman</vt:lpstr>
      <vt:lpstr>Wingdings</vt:lpstr>
      <vt:lpstr>ธีมของ Office</vt:lpstr>
      <vt:lpstr>การตรวจพิสูจน์เอกลักษณ์ทางนิวเคลียร์  (Nuclear Forensics Analysis)</vt:lpstr>
      <vt:lpstr>นิติวิทยาศาสตร์นิวเคลียร์</vt:lpstr>
      <vt:lpstr>PowerPoint Presentation</vt:lpstr>
      <vt:lpstr>PowerPoint Presentation</vt:lpstr>
      <vt:lpstr>ขั้นตอนการดำเนินงานด้านนิติวิทยาศาสตร์นิวเคลียร์</vt:lpstr>
      <vt:lpstr>PowerPoint Presentation</vt:lpstr>
      <vt:lpstr>PowerPoint Presentation</vt:lpstr>
      <vt:lpstr>PowerPoint Presentation</vt:lpstr>
      <vt:lpstr>อาวุธนิวเคลียร์</vt:lpstr>
      <vt:lpstr>การผลิตอาวุธนิวเคลียร์</vt:lpstr>
      <vt:lpstr>วัสดุนิวเคลียร์ที่ถูกอายัดได้จากการลักลอบ</vt:lpstr>
      <vt:lpstr>อุปกรณ์กระจายรังสี (RDD)</vt:lpstr>
      <vt:lpstr>วัสดุกัมมันตรังสีที่สามารถนำมาประกอบวัตถุระเบิด</vt:lpstr>
      <vt:lpstr>อุปกรณ์แพร่รังสี (RED)</vt:lpstr>
      <vt:lpstr>วัสดุกัมมันตรังสีที่ถูกอายัดได้จากการลักลอบ</vt:lpstr>
      <vt:lpstr>การบริหารจัดการสถานที่เกิดเหตุ</vt:lpstr>
      <vt:lpstr>การบริหารจัดการสถานที่เกิดเหตุ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forensic signatures are created and erased throughout  the nuclear fuel cycle</vt:lpstr>
      <vt:lpstr>PowerPoint Presentation</vt:lpstr>
      <vt:lpstr>PowerPoint Presentation</vt:lpstr>
      <vt:lpstr>PowerPoint Presentation</vt:lpstr>
      <vt:lpstr>PowerPoint Presentation</vt:lpstr>
      <vt:lpstr>PowerPoint Presentation</vt:lpstr>
      <vt:lpstr>Nuclear forensics utilizes an array of isotopic, chemical and physical evidence in addition to traditional evidence</vt:lpstr>
      <vt:lpstr>PowerPoint Presentation</vt:lpstr>
      <vt:lpstr>PowerPoint Presentation</vt:lpstr>
      <vt:lpstr>PowerPoint Presentation</vt:lpstr>
      <vt:lpstr>PowerPoint Presentation</vt:lpstr>
      <vt:lpstr>PowerPoint Presentation</vt:lpstr>
      <vt:lpstr>PowerPoint Presentation</vt:lpstr>
      <vt:lpstr>ฐานข้อมูลการเกิดอุบัติเหตุ การครอบครอง และการลักลอบค้าขายสารกัมมันตรังสีที่ผิดกฎหมาย</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นิติวิทยาศาสตร์นิวเคลียร์ของประเทศ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OAPmeeting08</dc:creator>
  <cp:lastModifiedBy>หริเนตร</cp:lastModifiedBy>
  <cp:revision>775</cp:revision>
  <dcterms:created xsi:type="dcterms:W3CDTF">2019-03-06T07:54:14Z</dcterms:created>
  <dcterms:modified xsi:type="dcterms:W3CDTF">2020-11-02T07:18:20Z</dcterms:modified>
</cp:coreProperties>
</file>